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20"/>
  </p:notesMasterIdLst>
  <p:sldIdLst>
    <p:sldId id="344" r:id="rId2"/>
    <p:sldId id="606" r:id="rId3"/>
    <p:sldId id="593" r:id="rId4"/>
    <p:sldId id="562" r:id="rId5"/>
    <p:sldId id="616" r:id="rId6"/>
    <p:sldId id="601" r:id="rId7"/>
    <p:sldId id="556" r:id="rId8"/>
    <p:sldId id="597" r:id="rId9"/>
    <p:sldId id="617" r:id="rId10"/>
    <p:sldId id="618" r:id="rId11"/>
    <p:sldId id="580" r:id="rId12"/>
    <p:sldId id="612" r:id="rId13"/>
    <p:sldId id="613" r:id="rId14"/>
    <p:sldId id="605" r:id="rId15"/>
    <p:sldId id="590" r:id="rId16"/>
    <p:sldId id="621" r:id="rId17"/>
    <p:sldId id="615" r:id="rId18"/>
    <p:sldId id="288" r:id="rId19"/>
  </p:sldIdLst>
  <p:sldSz cx="9144000" cy="6858000" type="screen4x3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2FBC56-20B9-4671-BFCA-AE1CC50A2CED}">
          <p14:sldIdLst>
            <p14:sldId id="344"/>
            <p14:sldId id="606"/>
            <p14:sldId id="593"/>
            <p14:sldId id="562"/>
            <p14:sldId id="616"/>
            <p14:sldId id="601"/>
            <p14:sldId id="556"/>
            <p14:sldId id="597"/>
            <p14:sldId id="617"/>
            <p14:sldId id="618"/>
            <p14:sldId id="580"/>
            <p14:sldId id="612"/>
            <p14:sldId id="613"/>
            <p14:sldId id="605"/>
            <p14:sldId id="590"/>
            <p14:sldId id="621"/>
            <p14:sldId id="615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F2"/>
    <a:srgbClr val="D7D2E3"/>
    <a:srgbClr val="FFC6C0"/>
    <a:srgbClr val="622A14"/>
    <a:srgbClr val="FFE4EB"/>
    <a:srgbClr val="FFCFF4"/>
    <a:srgbClr val="FFB6DA"/>
    <a:srgbClr val="517E93"/>
    <a:srgbClr val="77B6D4"/>
    <a:srgbClr val="623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68592" autoAdjust="0"/>
  </p:normalViewPr>
  <p:slideViewPr>
    <p:cSldViewPr snapToGrid="0">
      <p:cViewPr varScale="1">
        <p:scale>
          <a:sx n="82" d="100"/>
          <a:sy n="82" d="100"/>
        </p:scale>
        <p:origin x="2536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6935-0DC7-4038-8482-91A0E6AC6339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89AA-BC06-49F7-923C-165470426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2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Owing to the low redundancy of databases and large domain sizes, training data are not always sufﬁcient.</a:t>
            </a:r>
          </a:p>
          <a:p>
            <a:r>
              <a:rPr lang="en-US" altLang="zh-CN" sz="1200" dirty="0"/>
              <a:t>For example, the domain size of the “brand” attribute in Flipkart dataset is three</a:t>
            </a:r>
            <a:r>
              <a:rPr lang="zh-CN" altLang="en-US" sz="1200" dirty="0"/>
              <a:t> </a:t>
            </a:r>
            <a:r>
              <a:rPr lang="en-US" altLang="zh-CN" sz="1200" dirty="0"/>
              <a:t>thousand</a:t>
            </a:r>
            <a:r>
              <a:rPr lang="zh-CN" altLang="en-US" sz="1200" dirty="0"/>
              <a:t> </a:t>
            </a:r>
            <a:r>
              <a:rPr lang="en-US" altLang="zh-CN" sz="1200" dirty="0"/>
              <a:t>four</a:t>
            </a:r>
            <a:r>
              <a:rPr lang="zh-CN" altLang="en-US" sz="1200" dirty="0"/>
              <a:t> </a:t>
            </a:r>
            <a:r>
              <a:rPr lang="en-US" altLang="zh-CN" sz="1200" dirty="0"/>
              <a:t>hundred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fifty</a:t>
            </a:r>
            <a:r>
              <a:rPr lang="zh-CN" altLang="en-US" sz="1200" dirty="0"/>
              <a:t> </a:t>
            </a:r>
            <a:r>
              <a:rPr lang="en-US" altLang="zh-CN" sz="1200" dirty="0" err="1"/>
              <a:t>threee</a:t>
            </a:r>
            <a:r>
              <a:rPr lang="zh-CN" altLang="en-US" sz="1200" dirty="0"/>
              <a:t> </a:t>
            </a:r>
            <a:r>
              <a:rPr lang="en-US" altLang="zh-CN" sz="1200" dirty="0"/>
              <a:t>.</a:t>
            </a:r>
          </a:p>
          <a:p>
            <a:endParaRPr lang="en-US" altLang="zh-CN" sz="1200" dirty="0"/>
          </a:p>
          <a:p>
            <a:r>
              <a:rPr lang="en-US" altLang="zh-CN" sz="1200" dirty="0"/>
              <a:t>However, there are only eight</a:t>
            </a:r>
            <a:r>
              <a:rPr lang="zh-CN" altLang="en-US" sz="1200" dirty="0"/>
              <a:t> </a:t>
            </a:r>
            <a:r>
              <a:rPr lang="en-US" altLang="zh-CN" sz="1200" dirty="0"/>
              <a:t>thousand</a:t>
            </a:r>
            <a:r>
              <a:rPr lang="zh-CN" altLang="en-US" sz="1200" dirty="0"/>
              <a:t> </a:t>
            </a:r>
            <a:r>
              <a:rPr lang="en-US" altLang="zh-CN" sz="1200" dirty="0"/>
              <a:t>eight</a:t>
            </a:r>
            <a:r>
              <a:rPr lang="zh-CN" altLang="en-US" sz="1200" dirty="0"/>
              <a:t> </a:t>
            </a:r>
            <a:r>
              <a:rPr lang="en-US" altLang="zh-CN" sz="1200" dirty="0"/>
              <a:t>hundred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eighty</a:t>
            </a:r>
            <a:r>
              <a:rPr lang="zh-CN" altLang="en-US" sz="1200" dirty="0"/>
              <a:t> </a:t>
            </a:r>
            <a:r>
              <a:rPr lang="en-US" altLang="zh-CN" sz="1200" dirty="0"/>
              <a:t>four tuples in Flipkart dataset. </a:t>
            </a:r>
          </a:p>
          <a:p>
            <a:r>
              <a:rPr lang="en-US" altLang="zh-CN" sz="1200" dirty="0"/>
              <a:t>It means that only about 2 tuples are corresponding to each class. </a:t>
            </a:r>
          </a:p>
          <a:p>
            <a:endParaRPr lang="en-US" altLang="zh-CN" sz="1200" dirty="0"/>
          </a:p>
          <a:p>
            <a:r>
              <a:rPr lang="en-US" altLang="zh-CN" sz="1200" dirty="0"/>
              <a:t>Obviously, this is not enough to train an accurate multiclass classiﬁer for IPM-Multi. </a:t>
            </a:r>
          </a:p>
          <a:p>
            <a:r>
              <a:rPr lang="en-US" altLang="zh-CN" sz="1200" dirty="0"/>
              <a:t>In this case, IPM-Multi will fall into the overfitting problem.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21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model.</a:t>
            </a:r>
          </a:p>
          <a:p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identify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generation.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identify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tuples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t1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t1.</a:t>
            </a:r>
          </a:p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t1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t2,t3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t4.</a:t>
            </a:r>
          </a:p>
          <a:p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cell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t1[category]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category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t1.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t1[category]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electronics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mp3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accessories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blue.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6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Before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determine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first.</a:t>
            </a:r>
          </a:p>
          <a:p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pre-trained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model.</a:t>
            </a:r>
          </a:p>
          <a:p>
            <a:endParaRPr kumimoji="1" lang="en-US" altLang="zh-CN" dirty="0"/>
          </a:p>
          <a:p>
            <a:r>
              <a:rPr kumimoji="1" lang="en" altLang="zh-CN" dirty="0"/>
              <a:t>Unlike IPM-Multi, IPM-Binary takes the combination of complete attribute values as the ﬁrst “sentence” </a:t>
            </a:r>
          </a:p>
          <a:p>
            <a:endParaRPr kumimoji="1" lang="en" altLang="zh-CN" dirty="0"/>
          </a:p>
          <a:p>
            <a:r>
              <a:rPr kumimoji="1" lang="en" altLang="zh-CN" dirty="0"/>
              <a:t>and the candidate ﬁlling for the incomplete attribute as the second “sentence”.</a:t>
            </a:r>
          </a:p>
          <a:p>
            <a:endParaRPr kumimoji="1" lang="en" altLang="zh-CN" dirty="0"/>
          </a:p>
          <a:p>
            <a:r>
              <a:rPr kumimoji="1" lang="en" altLang="zh-CN" dirty="0"/>
              <a:t>As illustrated in Figure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" altLang="zh-CN" dirty="0"/>
              <a:t>a binary classiﬁer is built by taking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contextualized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CLS</a:t>
            </a:r>
            <a:r>
              <a:rPr kumimoji="1" lang="en" altLang="zh-CN" dirty="0"/>
              <a:t> as the input. </a:t>
            </a:r>
          </a:p>
          <a:p>
            <a:r>
              <a:rPr kumimoji="1" lang="en" altLang="zh-CN" dirty="0"/>
              <a:t>The binary </a:t>
            </a:r>
            <a:r>
              <a:rPr kumimoji="1" lang="en-US" altLang="zh-CN" dirty="0"/>
              <a:t>classifier</a:t>
            </a:r>
            <a:r>
              <a:rPr kumimoji="1" lang="zh-CN" altLang="en-US" dirty="0"/>
              <a:t> </a:t>
            </a:r>
            <a:r>
              <a:rPr kumimoji="1" lang="en" altLang="zh-CN" dirty="0"/>
              <a:t>is used to decide whether the candidate value is </a:t>
            </a:r>
            <a:r>
              <a:rPr kumimoji="1" lang="en-US" altLang="zh-CN" dirty="0"/>
              <a:t>the</a:t>
            </a:r>
            <a:r>
              <a:rPr kumimoji="1" lang="en" altLang="zh-CN" dirty="0"/>
              <a:t> correct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</a:t>
            </a:r>
            <a:r>
              <a:rPr kumimoji="1" lang="en" altLang="zh-CN" dirty="0"/>
              <a:t>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not.</a:t>
            </a:r>
          </a:p>
          <a:p>
            <a:r>
              <a:rPr kumimoji="1" lang="en" altLang="zh-CN" dirty="0"/>
              <a:t>The parameters of the binary </a:t>
            </a:r>
            <a:r>
              <a:rPr kumimoji="1" lang="en-US" altLang="zh-CN" dirty="0"/>
              <a:t>classifier</a:t>
            </a:r>
            <a:r>
              <a:rPr kumimoji="1" lang="en" altLang="zh-CN" dirty="0"/>
              <a:t> and the pre-trained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en" altLang="zh-CN" dirty="0"/>
              <a:t> will be updated together during ﬁne-tuning.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33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corpus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first.</a:t>
            </a:r>
          </a:p>
          <a:p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IPM-Multi,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entry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Obviously,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original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cell.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Intuitively,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original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negative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electronics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blue.</a:t>
            </a:r>
          </a:p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tuples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far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tuple.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trival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negative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Then,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electronics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negative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training.</a:t>
            </a:r>
          </a:p>
          <a:p>
            <a:endParaRPr kumimoji="1" lang="en-US" altLang="zh-CN" dirty="0"/>
          </a:p>
          <a:p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19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IPM-Binary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Continuing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mp3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accessories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electronics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respectively.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their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imputation.</a:t>
            </a:r>
          </a:p>
          <a:p>
            <a:r>
              <a:rPr kumimoji="1" lang="en-US" altLang="zh-CN" dirty="0"/>
              <a:t>Finally,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mp3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accessories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cell.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97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categories.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superiority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194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As</a:t>
            </a:r>
            <a:r>
              <a:rPr lang="zh-CN" altLang="en-US" sz="1200" dirty="0"/>
              <a:t> </a:t>
            </a:r>
            <a:r>
              <a:rPr lang="en-US" altLang="zh-CN" sz="1200" dirty="0"/>
              <a:t>shown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figure,</a:t>
            </a:r>
            <a:r>
              <a:rPr lang="zh-CN" altLang="en-US" sz="1200" dirty="0"/>
              <a:t> </a:t>
            </a:r>
            <a:r>
              <a:rPr lang="en-US" altLang="zh-CN" sz="1200" dirty="0"/>
              <a:t>IPM-binary</a:t>
            </a:r>
            <a:r>
              <a:rPr lang="zh-CN" altLang="en-US" sz="1200" dirty="0"/>
              <a:t> </a:t>
            </a:r>
            <a:r>
              <a:rPr lang="en-US" altLang="zh-CN" sz="1200" dirty="0"/>
              <a:t>requires</a:t>
            </a:r>
            <a:r>
              <a:rPr lang="zh-CN" altLang="en-US" sz="1200" dirty="0"/>
              <a:t> </a:t>
            </a:r>
            <a:r>
              <a:rPr lang="en-US" altLang="zh-CN" sz="1200" dirty="0"/>
              <a:t>less</a:t>
            </a:r>
            <a:r>
              <a:rPr lang="zh-CN" altLang="en-US" sz="1200" dirty="0"/>
              <a:t> </a:t>
            </a:r>
            <a:r>
              <a:rPr lang="en-US" altLang="zh-CN" sz="1200" dirty="0"/>
              <a:t>training</a:t>
            </a:r>
            <a:r>
              <a:rPr lang="zh-CN" altLang="en-US" sz="1200" dirty="0"/>
              <a:t> </a:t>
            </a:r>
            <a:r>
              <a:rPr lang="en-US" altLang="zh-CN" sz="1200" dirty="0"/>
              <a:t>data</a:t>
            </a:r>
            <a:r>
              <a:rPr lang="zh-CN" altLang="en-US" sz="1200" dirty="0"/>
              <a:t> </a:t>
            </a:r>
            <a:r>
              <a:rPr lang="en-US" altLang="zh-CN" sz="1200" dirty="0"/>
              <a:t>than</a:t>
            </a:r>
            <a:r>
              <a:rPr lang="zh-CN" altLang="en-US" sz="1200" dirty="0"/>
              <a:t> </a:t>
            </a:r>
            <a:r>
              <a:rPr lang="en-US" altLang="zh-CN" sz="1200" dirty="0"/>
              <a:t>IPM-Multi.</a:t>
            </a:r>
          </a:p>
          <a:p>
            <a:r>
              <a:rPr lang="en-US" altLang="zh-CN" sz="1200" dirty="0"/>
              <a:t>But,</a:t>
            </a:r>
            <a:r>
              <a:rPr lang="zh-CN" altLang="en-US" sz="1200" dirty="0"/>
              <a:t> </a:t>
            </a:r>
            <a:r>
              <a:rPr lang="en-US" altLang="zh-CN" sz="1200" dirty="0"/>
              <a:t>empirically</a:t>
            </a:r>
            <a:r>
              <a:rPr kumimoji="1" lang="en" altLang="zh-CN" dirty="0"/>
              <a:t>, if there exist more than 10 training samples </a:t>
            </a:r>
            <a:r>
              <a:rPr kumimoji="1" lang="en-US" altLang="zh-CN" dirty="0"/>
              <a:t>for</a:t>
            </a:r>
            <a:r>
              <a:rPr kumimoji="1" lang="en" altLang="zh-CN" dirty="0"/>
              <a:t> each class, IPM-Multi may have better performance than IPM-Binary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82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CN" smtClean="0">
                <a:solidFill>
                  <a:srgbClr val="000000"/>
                </a:solidFill>
                <a:latin typeface="Arial"/>
                <a:ea typeface="幼圆" panose="02010509060101010101" pitchFamily="49" charset="-122"/>
              </a:rPr>
              <a:pPr/>
              <a:t>18</a:t>
            </a:fld>
            <a:endParaRPr altLang="en-US">
              <a:solidFill>
                <a:srgbClr val="000000"/>
              </a:solidFill>
              <a:latin typeface="Arial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55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4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dirty="0"/>
              <a:t>In practice, missing data are prevalent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for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many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reasons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such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as</a:t>
            </a:r>
            <a:r>
              <a:rPr kumimoji="1" lang="zh-CN" altLang="en-US" sz="1200" dirty="0"/>
              <a:t> </a:t>
            </a:r>
            <a:endParaRPr kumimoji="1" lang="en-US" altLang="zh-CN" sz="1200" dirty="0"/>
          </a:p>
          <a:p>
            <a:endParaRPr kumimoji="1" lang="en-US" altLang="zh-CN" sz="1200" dirty="0"/>
          </a:p>
          <a:p>
            <a:r>
              <a:rPr kumimoji="1" lang="en-US" altLang="zh-CN" sz="1200" dirty="0"/>
              <a:t>the optional inputs in the information collection system </a:t>
            </a:r>
          </a:p>
          <a:p>
            <a:endParaRPr kumimoji="1" lang="en-US" altLang="zh-CN" sz="1200" dirty="0"/>
          </a:p>
          <a:p>
            <a:r>
              <a:rPr kumimoji="1" lang="en-US" altLang="zh-CN" sz="1200" dirty="0"/>
              <a:t>and different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schemas in integrating heterogenous data sources, and so on. </a:t>
            </a:r>
          </a:p>
          <a:p>
            <a:r>
              <a:rPr kumimoji="1" lang="en-US" altLang="zh-CN" sz="1200" dirty="0"/>
              <a:t>Obviously, these missing values signiﬁcantly reduce the quality of the data and make the data hard to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It‘s</a:t>
            </a:r>
            <a:r>
              <a:rPr lang="zh-CN" altLang="en-US" sz="1200" dirty="0"/>
              <a:t> </a:t>
            </a:r>
            <a:r>
              <a:rPr lang="en-US" altLang="zh-CN" sz="1200" dirty="0"/>
              <a:t>highly</a:t>
            </a:r>
            <a:r>
              <a:rPr lang="zh-CN" altLang="en-US" sz="1200" dirty="0"/>
              <a:t> </a:t>
            </a:r>
            <a:r>
              <a:rPr lang="en-US" altLang="zh-CN" sz="1200" dirty="0"/>
              <a:t>demanded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impute</a:t>
            </a:r>
            <a:r>
              <a:rPr lang="zh-CN" altLang="en-US" sz="1200" dirty="0"/>
              <a:t> </a:t>
            </a:r>
            <a:r>
              <a:rPr lang="en-US" altLang="zh-CN" sz="1200" dirty="0"/>
              <a:t>these</a:t>
            </a:r>
            <a:r>
              <a:rPr lang="zh-CN" altLang="en-US" sz="1200" dirty="0"/>
              <a:t> </a:t>
            </a:r>
            <a:r>
              <a:rPr lang="en-US" altLang="zh-CN" sz="1200" dirty="0"/>
              <a:t>missing</a:t>
            </a:r>
            <a:r>
              <a:rPr lang="zh-CN" altLang="en-US" sz="1200" dirty="0"/>
              <a:t> </a:t>
            </a:r>
            <a:r>
              <a:rPr lang="en-US" altLang="zh-CN" sz="1200" dirty="0"/>
              <a:t>values.</a:t>
            </a:r>
            <a:endParaRPr lang="zh-CN" altLang="en-US" sz="1200" dirty="0"/>
          </a:p>
          <a:p>
            <a:endParaRPr kumimoji="1"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96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/>
              <a:t>Many existing imputation techniques depend on the symbolic similarity metrics, such as string edit distance and term </a:t>
            </a:r>
            <a:r>
              <a:rPr kumimoji="1" lang="en-US" altLang="zh-CN" sz="1200" dirty="0" err="1"/>
              <a:t>jaccard</a:t>
            </a:r>
            <a:r>
              <a:rPr kumimoji="1" lang="en-US" altLang="zh-CN" sz="1200" dirty="0"/>
              <a:t> similarity.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/>
              <a:t>However, relying solely on symbolic similarity does not always lead to accurate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/>
              <a:t>Consider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part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of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the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real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product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dataset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Walmart.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/>
              <a:t>Tuple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t1-t5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represent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five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different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products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with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four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attributes.</a:t>
            </a:r>
            <a:r>
              <a:rPr kumimoji="1" lang="zh-CN" altLang="en-US" sz="1200" dirty="0"/>
              <a:t> </a:t>
            </a:r>
            <a:endParaRPr kumimoji="1"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/>
              <a:t>There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is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missing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entry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t1[category].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nearest neighbor based imputation, such as </a:t>
            </a:r>
            <a:r>
              <a:rPr kumimoji="1" lang="en-US" altLang="zh-CN" dirty="0" err="1"/>
              <a:t>kNN</a:t>
            </a:r>
            <a:r>
              <a:rPr kumimoji="1" lang="en-US" altLang="zh-CN" dirty="0"/>
              <a:t>, ﬁnds top-k tuples that are most similar to t1 on the complete attributes.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major class of the k neighbors on the to-impute attribute “category” will be taken as the imputation for t1[category 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For example, given k as 3 and term </a:t>
            </a:r>
            <a:r>
              <a:rPr kumimoji="1" lang="en-US" altLang="zh-CN" dirty="0" err="1"/>
              <a:t>jaccard</a:t>
            </a:r>
            <a:r>
              <a:rPr kumimoji="1" lang="en-US" altLang="zh-CN" dirty="0"/>
              <a:t> similarity as the similarity metric, </a:t>
            </a:r>
            <a:r>
              <a:rPr kumimoji="1" lang="en-US" altLang="zh-CN" dirty="0" err="1"/>
              <a:t>kNN</a:t>
            </a:r>
            <a:r>
              <a:rPr kumimoji="1" lang="en-US" altLang="zh-CN" dirty="0"/>
              <a:t> will identify t2 , t3 , t4  as neighbors.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And “electronics general”, the major class on the attribute “category” of the 3-NNs, will be imputed in t1 [category 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It is wrong given the truth “mp3 accessories”.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94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Some imputation techniques 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HoloClean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inferring corrections from co-occurring attribute values suffer the sparsity problem.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co-occurrence 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respect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 are not always available, as shown in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 no tuple sharing the same attribute value with t1 and thus 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 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8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co-occurrences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widely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knowledge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to-impute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pre-trained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co-occurrence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relationship.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And we can also fine-tuned the pre-trained model on to-impute data 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capture the data-specific co-occurrence relationship.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Thus, we propose to impute the missing values by further considering semantics 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respect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ﬁne-grained tokens.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As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can</a:t>
            </a:r>
            <a:r>
              <a:rPr lang="zh-CN" altLang="en-US" sz="1200" dirty="0"/>
              <a:t> </a:t>
            </a:r>
            <a:r>
              <a:rPr lang="en-US" altLang="zh-CN" sz="1200" dirty="0"/>
              <a:t>see</a:t>
            </a:r>
            <a:r>
              <a:rPr lang="zh-CN" altLang="en-US" sz="1200" dirty="0"/>
              <a:t>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bottom</a:t>
            </a:r>
            <a:r>
              <a:rPr lang="zh-CN" altLang="en-US" sz="1200" dirty="0"/>
              <a:t> </a:t>
            </a:r>
            <a:r>
              <a:rPr lang="en-US" altLang="zh-CN" sz="1200" dirty="0"/>
              <a:t>figure,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visualize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token</a:t>
            </a:r>
            <a:r>
              <a:rPr lang="zh-CN" altLang="en-US" sz="1200" dirty="0"/>
              <a:t> </a:t>
            </a:r>
            <a:r>
              <a:rPr lang="en-US" altLang="zh-CN" sz="1200" dirty="0"/>
              <a:t>representations</a:t>
            </a:r>
            <a:r>
              <a:rPr lang="zh-CN" altLang="en-US" sz="1200" dirty="0"/>
              <a:t> </a:t>
            </a:r>
            <a:r>
              <a:rPr lang="en-US" altLang="zh-CN" sz="1200" dirty="0"/>
              <a:t>obtained</a:t>
            </a:r>
            <a:r>
              <a:rPr lang="zh-CN" altLang="en-US" sz="1200" dirty="0"/>
              <a:t> </a:t>
            </a:r>
            <a:r>
              <a:rPr lang="en-US" altLang="zh-CN" sz="1200" dirty="0"/>
              <a:t>by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pre-trained</a:t>
            </a:r>
            <a:r>
              <a:rPr lang="zh-CN" altLang="en-US" sz="1200" dirty="0"/>
              <a:t> </a:t>
            </a:r>
            <a:r>
              <a:rPr lang="en-US" altLang="zh-CN" sz="1200" dirty="0"/>
              <a:t>language</a:t>
            </a:r>
            <a:r>
              <a:rPr lang="zh-CN" altLang="en-US" sz="1200" dirty="0"/>
              <a:t> </a:t>
            </a:r>
            <a:r>
              <a:rPr lang="en-US" altLang="zh-CN" sz="1200" dirty="0"/>
              <a:t>model.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These</a:t>
            </a:r>
            <a:r>
              <a:rPr lang="zh-CN" altLang="en-US" sz="1200" dirty="0"/>
              <a:t> </a:t>
            </a:r>
            <a:r>
              <a:rPr lang="en-US" altLang="zh-CN" sz="1200" dirty="0"/>
              <a:t>tokens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t1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its</a:t>
            </a:r>
            <a:r>
              <a:rPr lang="zh-CN" altLang="en-US" sz="1200" dirty="0"/>
              <a:t> </a:t>
            </a:r>
            <a:r>
              <a:rPr lang="en-US" altLang="zh-CN" sz="1200" dirty="0"/>
              <a:t>two</a:t>
            </a:r>
            <a:r>
              <a:rPr lang="zh-CN" altLang="en-US" sz="1200" dirty="0"/>
              <a:t> </a:t>
            </a:r>
            <a:r>
              <a:rPr lang="en-US" altLang="zh-CN" sz="1200" dirty="0"/>
              <a:t>candidate</a:t>
            </a:r>
            <a:r>
              <a:rPr lang="zh-CN" altLang="en-US" sz="1200" dirty="0"/>
              <a:t> </a:t>
            </a:r>
            <a:r>
              <a:rPr lang="en-US" altLang="zh-CN" sz="1200" dirty="0"/>
              <a:t>filling</a:t>
            </a:r>
            <a:r>
              <a:rPr lang="zh-CN" altLang="en-US" sz="1200" dirty="0"/>
              <a:t> </a:t>
            </a:r>
            <a:r>
              <a:rPr lang="en-US" altLang="zh-CN" sz="1200" dirty="0"/>
              <a:t>“</a:t>
            </a:r>
            <a:r>
              <a:rPr lang="en-US" altLang="zh-CN" sz="1200" dirty="0" err="1"/>
              <a:t>mp</a:t>
            </a:r>
            <a:r>
              <a:rPr lang="zh-CN" altLang="en-US" sz="1200" dirty="0"/>
              <a:t> </a:t>
            </a:r>
            <a:r>
              <a:rPr lang="en-US" altLang="zh-CN" sz="1200" dirty="0"/>
              <a:t>three</a:t>
            </a:r>
            <a:r>
              <a:rPr lang="zh-CN" altLang="en-US" sz="1200" dirty="0"/>
              <a:t> </a:t>
            </a:r>
            <a:r>
              <a:rPr lang="en-US" altLang="zh-CN" sz="1200" dirty="0"/>
              <a:t>accessories”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“electronics</a:t>
            </a:r>
            <a:r>
              <a:rPr lang="zh-CN" altLang="en-US" sz="1200" dirty="0"/>
              <a:t> </a:t>
            </a:r>
            <a:r>
              <a:rPr lang="en-US" altLang="zh-CN" sz="1200" dirty="0"/>
              <a:t>general”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missing</a:t>
            </a:r>
            <a:r>
              <a:rPr lang="zh-CN" altLang="en-US" sz="1200" dirty="0"/>
              <a:t> </a:t>
            </a:r>
            <a:r>
              <a:rPr lang="en-US" altLang="zh-CN" sz="1200" dirty="0"/>
              <a:t>entry.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can</a:t>
            </a:r>
            <a:r>
              <a:rPr lang="zh-CN" altLang="en-US" sz="1200" dirty="0"/>
              <a:t> </a:t>
            </a:r>
            <a:r>
              <a:rPr lang="en-US" altLang="zh-CN" sz="1200" dirty="0"/>
              <a:t>find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tokens</a:t>
            </a:r>
            <a:r>
              <a:rPr lang="zh-CN" altLang="en-US" sz="1200" dirty="0"/>
              <a:t> </a:t>
            </a:r>
            <a:r>
              <a:rPr lang="en-US" altLang="zh-CN" sz="1200" dirty="0"/>
              <a:t>“</a:t>
            </a:r>
            <a:r>
              <a:rPr lang="en-US" altLang="zh-CN" sz="1200" dirty="0" err="1"/>
              <a:t>ipod</a:t>
            </a:r>
            <a:r>
              <a:rPr lang="en-US" altLang="zh-CN" sz="1200" dirty="0"/>
              <a:t>”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“touch”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red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more</a:t>
            </a:r>
            <a:r>
              <a:rPr lang="zh-CN" altLang="en-US" sz="1200" dirty="0"/>
              <a:t> </a:t>
            </a:r>
            <a:r>
              <a:rPr lang="en-US" altLang="zh-CN" sz="1200" dirty="0"/>
              <a:t>semantically</a:t>
            </a:r>
            <a:r>
              <a:rPr lang="zh-CN" altLang="en-US" sz="1200" dirty="0"/>
              <a:t> </a:t>
            </a:r>
            <a:r>
              <a:rPr lang="en-US" altLang="zh-CN" sz="1200" dirty="0"/>
              <a:t>related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token</a:t>
            </a:r>
            <a:r>
              <a:rPr lang="zh-CN" altLang="en-US" sz="1200" dirty="0"/>
              <a:t> </a:t>
            </a:r>
            <a:r>
              <a:rPr lang="en-US" altLang="zh-CN" sz="1200" dirty="0"/>
              <a:t>“</a:t>
            </a:r>
            <a:r>
              <a:rPr lang="en-US" altLang="zh-CN" sz="1200" dirty="0" err="1"/>
              <a:t>mpthree</a:t>
            </a:r>
            <a:r>
              <a:rPr lang="en-US" altLang="zh-CN" sz="1200" dirty="0"/>
              <a:t>”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grey</a:t>
            </a:r>
            <a:r>
              <a:rPr lang="zh-CN" altLang="en-US" sz="1200" dirty="0"/>
              <a:t> </a:t>
            </a:r>
            <a:r>
              <a:rPr lang="en-US" altLang="zh-CN" sz="1200" dirty="0"/>
              <a:t>than</a:t>
            </a:r>
            <a:r>
              <a:rPr lang="zh-CN" altLang="en-US" sz="1200" dirty="0"/>
              <a:t> </a:t>
            </a:r>
            <a:r>
              <a:rPr lang="en-US" altLang="zh-CN" sz="1200" dirty="0"/>
              <a:t>“electronics</a:t>
            </a:r>
            <a:r>
              <a:rPr lang="zh-CN" altLang="en-US" sz="1200" dirty="0"/>
              <a:t> </a:t>
            </a:r>
            <a:r>
              <a:rPr lang="en-US" altLang="zh-CN" sz="1200" dirty="0"/>
              <a:t>general”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green.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Therefore,</a:t>
            </a:r>
            <a:r>
              <a:rPr lang="zh-CN" altLang="en-US" sz="1200" dirty="0"/>
              <a:t> </a:t>
            </a:r>
            <a:r>
              <a:rPr lang="en-US" altLang="zh-CN" sz="1200" dirty="0"/>
              <a:t>if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consider</a:t>
            </a:r>
            <a:r>
              <a:rPr lang="zh-CN" altLang="en-US" sz="1200" dirty="0"/>
              <a:t> </a:t>
            </a:r>
            <a:r>
              <a:rPr lang="en-US" altLang="zh-CN" sz="1200" dirty="0"/>
              <a:t>semantics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/>
              <a:t>imputation, the</a:t>
            </a:r>
            <a:r>
              <a:rPr lang="zh-CN" altLang="en-US" sz="1200" dirty="0"/>
              <a:t> </a:t>
            </a:r>
            <a:r>
              <a:rPr lang="en-US" altLang="zh-CN" sz="1200" dirty="0"/>
              <a:t>missing</a:t>
            </a:r>
            <a:r>
              <a:rPr lang="zh-CN" altLang="en-US" sz="1200" dirty="0"/>
              <a:t> </a:t>
            </a:r>
            <a:r>
              <a:rPr lang="en-US" altLang="zh-CN" sz="1200" dirty="0"/>
              <a:t>entry</a:t>
            </a:r>
            <a:r>
              <a:rPr lang="zh-CN" altLang="en-US" sz="1200" dirty="0"/>
              <a:t> </a:t>
            </a:r>
            <a:r>
              <a:rPr lang="en-US" altLang="zh-CN" sz="1200" dirty="0"/>
              <a:t>will</a:t>
            </a:r>
            <a:r>
              <a:rPr lang="zh-CN" altLang="en-US" sz="1200" dirty="0"/>
              <a:t> </a:t>
            </a:r>
            <a:r>
              <a:rPr lang="en-US" altLang="zh-CN" sz="1200" dirty="0"/>
              <a:t>be</a:t>
            </a:r>
            <a:r>
              <a:rPr lang="zh-CN" altLang="en-US" sz="1200" dirty="0"/>
              <a:t> </a:t>
            </a:r>
            <a:r>
              <a:rPr lang="en-US" altLang="zh-CN" sz="1200" dirty="0"/>
              <a:t>correctly</a:t>
            </a:r>
            <a:r>
              <a:rPr lang="zh-CN" altLang="en-US" sz="1200" dirty="0"/>
              <a:t> </a:t>
            </a:r>
            <a:r>
              <a:rPr lang="en-US" altLang="zh-CN" sz="1200" dirty="0"/>
              <a:t>imputed.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0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pre-trained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 consists of two alternatives named IPM-Multi and IPM-Binary.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IPM-Multi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multi-class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While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When we have sufﬁcient training data, IPM-Multi can achieve good performance. Otherwise, IPM-Binary is a better choice.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8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IPM-Multi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pre-trained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domain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To impute the missing entry, we need to fine-tune the model first.</a:t>
            </a:r>
          </a:p>
          <a:p>
            <a:r>
              <a:rPr kumimoji="1" lang="en-US" altLang="zh-CN" dirty="0"/>
              <a:t>To avoid introducing high labeling cost, we mask some complete entries and try to train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model to recover them.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 example, we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category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t3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original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mp3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accessories.</a:t>
            </a:r>
          </a:p>
          <a:p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attribute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pre-trained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entry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belongs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to.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pre-trained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jointly.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53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steps.</a:t>
            </a:r>
          </a:p>
          <a:p>
            <a:endParaRPr lang="en-US" altLang="zh-CN" sz="1200" dirty="0"/>
          </a:p>
          <a:p>
            <a:r>
              <a:rPr lang="en-US" altLang="zh-CN" sz="1200" dirty="0"/>
              <a:t>First,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need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serialize the values of complete attributes into a sequence of tokens,</a:t>
            </a:r>
            <a:r>
              <a:rPr lang="zh-CN" altLang="en-US" sz="1200" dirty="0"/>
              <a:t> </a:t>
            </a:r>
            <a:r>
              <a:rPr lang="en-US" altLang="zh-CN" sz="1200" dirty="0"/>
              <a:t>where</a:t>
            </a:r>
            <a:r>
              <a:rPr lang="zh-CN" altLang="en-US" sz="1200" dirty="0"/>
              <a:t> </a:t>
            </a:r>
            <a:r>
              <a:rPr lang="en-US" altLang="zh-CN" sz="1200" dirty="0"/>
              <a:t>[CLS]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[SEP]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special</a:t>
            </a:r>
            <a:r>
              <a:rPr lang="zh-CN" altLang="en-US" sz="1200" dirty="0"/>
              <a:t> </a:t>
            </a:r>
            <a:r>
              <a:rPr lang="en-US" altLang="zh-CN" sz="1200" dirty="0"/>
              <a:t>tokens</a:t>
            </a:r>
            <a:r>
              <a:rPr lang="zh-CN" altLang="en-US" sz="1200" dirty="0"/>
              <a:t> </a:t>
            </a:r>
            <a:r>
              <a:rPr lang="en-US" altLang="zh-CN" sz="1200" dirty="0"/>
              <a:t>that</a:t>
            </a:r>
            <a:r>
              <a:rPr lang="zh-CN" altLang="en-US" sz="1200" dirty="0"/>
              <a:t> </a:t>
            </a:r>
            <a:r>
              <a:rPr lang="en-US" altLang="zh-CN" sz="1200" dirty="0"/>
              <a:t>represent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start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end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sequence,</a:t>
            </a:r>
            <a:r>
              <a:rPr lang="zh-CN" altLang="en-US" sz="1200" dirty="0"/>
              <a:t> </a:t>
            </a:r>
            <a:r>
              <a:rPr lang="en-US" altLang="zh-CN" sz="1200" dirty="0"/>
              <a:t>respectively.</a:t>
            </a:r>
          </a:p>
          <a:p>
            <a:r>
              <a:rPr lang="en-US" altLang="zh-CN" sz="1200" dirty="0"/>
              <a:t>The pre-trained language</a:t>
            </a:r>
            <a:r>
              <a:rPr lang="zh-CN" altLang="en-US" sz="1200" dirty="0"/>
              <a:t> </a:t>
            </a:r>
            <a:r>
              <a:rPr lang="en-US" altLang="zh-CN" sz="1200" dirty="0"/>
              <a:t>model transforms tokens into embeddings. </a:t>
            </a:r>
          </a:p>
          <a:p>
            <a:endParaRPr lang="en-US" altLang="zh-CN" sz="1200" dirty="0"/>
          </a:p>
          <a:p>
            <a:r>
              <a:rPr lang="en-US" altLang="zh-CN" sz="1200" dirty="0"/>
              <a:t>Then,</a:t>
            </a:r>
            <a:r>
              <a:rPr lang="zh-CN" altLang="en-US" sz="1200" dirty="0"/>
              <a:t> </a:t>
            </a:r>
            <a:r>
              <a:rPr lang="en-US" altLang="zh-CN" sz="1200" dirty="0"/>
              <a:t>the stacked transformer layers capture the hidden semantics between tokens and output the contextualized embeddings for each token. </a:t>
            </a:r>
          </a:p>
          <a:p>
            <a:endParaRPr lang="en-US" altLang="zh-CN" sz="1200" dirty="0"/>
          </a:p>
          <a:p>
            <a:r>
              <a:rPr lang="en-US" altLang="zh-CN" sz="1200" dirty="0"/>
              <a:t>Third,</a:t>
            </a:r>
            <a:r>
              <a:rPr lang="zh-CN" altLang="en-US" sz="1200" dirty="0"/>
              <a:t> </a:t>
            </a:r>
            <a:r>
              <a:rPr lang="en-US" altLang="zh-CN" sz="1200" dirty="0"/>
              <a:t>a multiclass classiﬁer takes the contextualized</a:t>
            </a:r>
            <a:r>
              <a:rPr lang="zh-CN" altLang="en-US" sz="1200" dirty="0"/>
              <a:t> </a:t>
            </a:r>
            <a:r>
              <a:rPr lang="en-US" altLang="zh-CN" sz="1200" dirty="0"/>
              <a:t>embedding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CLS</a:t>
            </a:r>
            <a:r>
              <a:rPr lang="zh-CN" altLang="en-US" sz="1200" dirty="0"/>
              <a:t> </a:t>
            </a:r>
            <a:r>
              <a:rPr lang="en-US" altLang="zh-CN" sz="1200" dirty="0"/>
              <a:t>as the input and outputs the probability that each value in the domain is the correct filling for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missing</a:t>
            </a:r>
            <a:r>
              <a:rPr lang="zh-CN" altLang="en-US" sz="1200" dirty="0"/>
              <a:t> </a:t>
            </a:r>
            <a:r>
              <a:rPr lang="en-US" altLang="zh-CN" sz="1200" dirty="0"/>
              <a:t>cell.</a:t>
            </a:r>
          </a:p>
          <a:p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7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矩形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9D43FBB9-EAD1-E240-94FF-AF38AF75004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C1BB-CFDF-1C4F-BC8D-0797663AECE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DF1D-F82D-454A-BB85-56CA8436FF6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90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/>
          <a:lstStyle/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75B3-97BA-B041-98E8-EE2C0747B0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880731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2D3CC0EC-D447-2546-88C2-B93948A36D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BEAC-0B03-3F48-859E-DB37C8F91F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FE4-E1E6-044C-A715-7DFFDDD899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57CD-5A87-5A45-B6AD-766C5C7ECF4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DB4-947D-BB4A-886A-FEE4AED393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B77C-DCED-084D-813A-0EAF8C8CAC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8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C36-DDD5-5746-9F81-BC92911BD6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97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8826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200125"/>
            <a:ext cx="8229600" cy="5355322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3EFC-7F9A-BC43-AF85-33147248E92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8826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42994" y="29053"/>
            <a:ext cx="8229600" cy="821847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3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600" y="942623"/>
            <a:ext cx="8950960" cy="169708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Capturing Semantics for Imputation with Pre-trained Language Models</a:t>
            </a:r>
            <a:endParaRPr lang="zh-CN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4177"/>
                    </a14:imgEffect>
                    <a14:imgEffect>
                      <a14:saturation sat="170000"/>
                    </a14:imgEffect>
                    <a14:imgEffect>
                      <a14:brightnessContrast bright="20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7218" y="5486400"/>
            <a:ext cx="1371600" cy="1371600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94EE2BF7-2663-E943-88F6-75F93171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058" y="3502624"/>
            <a:ext cx="8445921" cy="2127997"/>
          </a:xfrm>
        </p:spPr>
        <p:txBody>
          <a:bodyPr>
            <a:no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Yinan Mei</a:t>
            </a:r>
            <a:r>
              <a:rPr lang="en-US" altLang="zh-CN" sz="2000" baseline="300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Shaoxu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Song</a:t>
            </a:r>
            <a:r>
              <a:rPr lang="en-US" altLang="zh-CN" sz="20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Chenguang</a:t>
            </a:r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Fang</a:t>
            </a:r>
            <a:r>
              <a:rPr lang="en-US" altLang="zh-CN" sz="20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Haifeng Yang</a:t>
            </a:r>
            <a:r>
              <a:rPr lang="en-US" altLang="zh-CN" sz="20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Jingyun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Fang </a:t>
            </a:r>
            <a:r>
              <a:rPr lang="en-US" altLang="zh-CN" sz="20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Jiang Long </a:t>
            </a:r>
            <a:r>
              <a:rPr lang="en-US" altLang="zh-CN" sz="20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</a:p>
          <a:p>
            <a:pPr algn="ctr"/>
            <a:endParaRPr lang="en-US" altLang="zh-CN" sz="2000" baseline="30000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20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BNRist, Tsinghua University, China</a:t>
            </a:r>
          </a:p>
          <a:p>
            <a:r>
              <a:rPr lang="en-US" altLang="zh-CN" sz="20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Data Governance Innovation Lab, HUAWEI Cloud BU, China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0D095D-768C-984D-AD38-C5E62301C949}"/>
              </a:ext>
            </a:extLst>
          </p:cNvPr>
          <p:cNvSpPr txBox="1"/>
          <p:nvPr/>
        </p:nvSpPr>
        <p:spPr>
          <a:xfrm>
            <a:off x="7990853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</p:spTree>
    <p:extLst>
      <p:ext uri="{BB962C8B-B14F-4D97-AF65-F5344CB8AC3E}">
        <p14:creationId xmlns:p14="http://schemas.microsoft.com/office/powerpoint/2010/main" val="19648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8"/>
    </mc:Choice>
    <mc:Fallback xmlns="">
      <p:transition advTm="7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IPM-Multi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10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ECDB11-1CAF-0C4D-AC0C-0382ED77B925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E54EEEF2-5468-A747-A420-0C7807D78388}"/>
              </a:ext>
            </a:extLst>
          </p:cNvPr>
          <p:cNvSpPr/>
          <p:nvPr/>
        </p:nvSpPr>
        <p:spPr>
          <a:xfrm>
            <a:off x="3000681" y="4236495"/>
            <a:ext cx="4263528" cy="2138586"/>
          </a:xfrm>
          <a:prstGeom prst="roundRect">
            <a:avLst>
              <a:gd name="adj" fmla="val 99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AF0DDE-B956-794B-BDC6-8F3FD60CA945}"/>
              </a:ext>
            </a:extLst>
          </p:cNvPr>
          <p:cNvSpPr/>
          <p:nvPr/>
        </p:nvSpPr>
        <p:spPr>
          <a:xfrm>
            <a:off x="3176952" y="654419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100" dirty="0">
                <a:solidFill>
                  <a:schemeClr val="tx1"/>
                </a:solidFill>
              </a:rPr>
              <a:t>[CLS]</a:t>
            </a:r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2D24964-9E64-BA46-92D4-F3AE9CD34770}"/>
              </a:ext>
            </a:extLst>
          </p:cNvPr>
          <p:cNvSpPr/>
          <p:nvPr/>
        </p:nvSpPr>
        <p:spPr>
          <a:xfrm>
            <a:off x="3874476" y="654419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CA1792D-32BD-504C-8106-AC17FAC2AF25}"/>
              </a:ext>
            </a:extLst>
          </p:cNvPr>
          <p:cNvSpPr/>
          <p:nvPr/>
        </p:nvSpPr>
        <p:spPr>
          <a:xfrm>
            <a:off x="4572000" y="654419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DE5477D-0B38-4F4D-99A2-EB45093FE887}"/>
              </a:ext>
            </a:extLst>
          </p:cNvPr>
          <p:cNvSpPr/>
          <p:nvPr/>
        </p:nvSpPr>
        <p:spPr>
          <a:xfrm>
            <a:off x="5269524" y="654419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C2EB6D6-6CD0-6D46-8F96-8FF8D810D582}"/>
              </a:ext>
            </a:extLst>
          </p:cNvPr>
          <p:cNvSpPr/>
          <p:nvPr/>
        </p:nvSpPr>
        <p:spPr>
          <a:xfrm>
            <a:off x="5967048" y="654419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897972-5FCB-D247-9BFD-7711937171CB}"/>
              </a:ext>
            </a:extLst>
          </p:cNvPr>
          <p:cNvSpPr/>
          <p:nvPr/>
        </p:nvSpPr>
        <p:spPr>
          <a:xfrm>
            <a:off x="6664574" y="654419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[SEP]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5FB8CB-BFEB-384D-B8D9-1AA74E788696}"/>
                  </a:ext>
                </a:extLst>
              </p:cNvPr>
              <p:cNvSpPr/>
              <p:nvPr/>
            </p:nvSpPr>
            <p:spPr>
              <a:xfrm>
                <a:off x="3176952" y="599093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𝐶𝐿𝑆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5FB8CB-BFEB-384D-B8D9-1AA74E78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952" y="5990932"/>
                <a:ext cx="462708" cy="209084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54361E5-8A44-9D44-9692-8A81FA7A8F20}"/>
                  </a:ext>
                </a:extLst>
              </p:cNvPr>
              <p:cNvSpPr/>
              <p:nvPr/>
            </p:nvSpPr>
            <p:spPr>
              <a:xfrm>
                <a:off x="3874476" y="599093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...</m:t>
                          </m:r>
                        </m:sub>
                      </m:sSub>
                    </m:oMath>
                  </m:oMathPara>
                </a14:m>
                <a:endParaRPr kumimoji="1"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54361E5-8A44-9D44-9692-8A81FA7A8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76" y="5990932"/>
                <a:ext cx="462708" cy="209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2A4D69-ACA4-F748-932E-226FFD02283E}"/>
                  </a:ext>
                </a:extLst>
              </p:cNvPr>
              <p:cNvSpPr/>
              <p:nvPr/>
            </p:nvSpPr>
            <p:spPr>
              <a:xfrm>
                <a:off x="4572000" y="599093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….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2A4D69-ACA4-F748-932E-226FFD022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90932"/>
                <a:ext cx="462708" cy="209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1EE096F4-9400-3241-8688-833A10812E7C}"/>
              </a:ext>
            </a:extLst>
          </p:cNvPr>
          <p:cNvSpPr/>
          <p:nvPr/>
        </p:nvSpPr>
        <p:spPr>
          <a:xfrm>
            <a:off x="5269524" y="5990932"/>
            <a:ext cx="462708" cy="209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26876A5-42C2-C747-9318-96E08E39115F}"/>
                  </a:ext>
                </a:extLst>
              </p:cNvPr>
              <p:cNvSpPr/>
              <p:nvPr/>
            </p:nvSpPr>
            <p:spPr>
              <a:xfrm>
                <a:off x="5967048" y="599093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26876A5-42C2-C747-9318-96E08E391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48" y="5990932"/>
                <a:ext cx="462708" cy="209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972B3E5-57D7-3242-A7CC-DED9E45E6368}"/>
                  </a:ext>
                </a:extLst>
              </p:cNvPr>
              <p:cNvSpPr/>
              <p:nvPr/>
            </p:nvSpPr>
            <p:spPr>
              <a:xfrm>
                <a:off x="6664574" y="599093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𝑆𝐸𝑃</m:t>
                          </m:r>
                          <m: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972B3E5-57D7-3242-A7CC-DED9E45E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74" y="5990932"/>
                <a:ext cx="462708" cy="209084"/>
              </a:xfrm>
              <a:prstGeom prst="rect">
                <a:avLst/>
              </a:prstGeom>
              <a:blipFill>
                <a:blip r:embed="rId9"/>
                <a:stretch>
                  <a:fillRect l="-2500" b="-1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9FE824C-69E0-2E48-965C-2F77F34E5973}"/>
                  </a:ext>
                </a:extLst>
              </p:cNvPr>
              <p:cNvSpPr/>
              <p:nvPr/>
            </p:nvSpPr>
            <p:spPr>
              <a:xfrm>
                <a:off x="3176952" y="438909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𝐶𝐿𝑆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9FE824C-69E0-2E48-965C-2F77F34E5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952" y="4389094"/>
                <a:ext cx="462708" cy="18726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88DF69C-D346-AB49-9935-7917C2BE738E}"/>
                  </a:ext>
                </a:extLst>
              </p:cNvPr>
              <p:cNvSpPr/>
              <p:nvPr/>
            </p:nvSpPr>
            <p:spPr>
              <a:xfrm>
                <a:off x="3874476" y="438909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  <m:sup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88DF69C-D346-AB49-9935-7917C2BE7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76" y="4389094"/>
                <a:ext cx="462708" cy="1872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C8A9D21-CE18-F64A-BAF7-2F6A5B24D9CE}"/>
                  </a:ext>
                </a:extLst>
              </p:cNvPr>
              <p:cNvSpPr/>
              <p:nvPr/>
            </p:nvSpPr>
            <p:spPr>
              <a:xfrm>
                <a:off x="4572000" y="438909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C8A9D21-CE18-F64A-BAF7-2F6A5B24D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89094"/>
                <a:ext cx="462708" cy="187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FF15E3B4-DB7A-CD4B-A9A3-08789BA7BA52}"/>
              </a:ext>
            </a:extLst>
          </p:cNvPr>
          <p:cNvSpPr/>
          <p:nvPr/>
        </p:nvSpPr>
        <p:spPr>
          <a:xfrm>
            <a:off x="5269524" y="4389094"/>
            <a:ext cx="462708" cy="187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4B21C7B-A3B9-F94D-A47F-B919E1FCACAE}"/>
                  </a:ext>
                </a:extLst>
              </p:cNvPr>
              <p:cNvSpPr/>
              <p:nvPr/>
            </p:nvSpPr>
            <p:spPr>
              <a:xfrm>
                <a:off x="5967048" y="438909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4B21C7B-A3B9-F94D-A47F-B919E1FCA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48" y="4389094"/>
                <a:ext cx="462708" cy="1872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BF81EEBB-67C0-A84D-95B0-8D0D4D8B7EE0}"/>
                  </a:ext>
                </a:extLst>
              </p:cNvPr>
              <p:cNvSpPr/>
              <p:nvPr/>
            </p:nvSpPr>
            <p:spPr>
              <a:xfrm>
                <a:off x="6664574" y="438909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𝑆𝐸𝑃</m:t>
                          </m:r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BF81EEBB-67C0-A84D-95B0-8D0D4D8B7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74" y="4389094"/>
                <a:ext cx="462708" cy="187262"/>
              </a:xfrm>
              <a:prstGeom prst="rect">
                <a:avLst/>
              </a:prstGeom>
              <a:blipFill>
                <a:blip r:embed="rId14"/>
                <a:stretch>
                  <a:fillRect l="-2500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>
            <a:extLst>
              <a:ext uri="{FF2B5EF4-FFF2-40B4-BE49-F238E27FC236}">
                <a16:creationId xmlns:a16="http://schemas.microsoft.com/office/drawing/2014/main" id="{706FA9E2-38EC-084D-A4E3-786AD4C1330B}"/>
              </a:ext>
            </a:extLst>
          </p:cNvPr>
          <p:cNvSpPr/>
          <p:nvPr/>
        </p:nvSpPr>
        <p:spPr>
          <a:xfrm>
            <a:off x="3176952" y="4864332"/>
            <a:ext cx="3950330" cy="264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Transformer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Layer</a:t>
            </a:r>
            <a:endParaRPr kumimoji="1" lang="zh-CN" altLang="en-US" sz="1400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35B6CC6E-CEB3-4742-9616-5D961C55B2F2}"/>
              </a:ext>
            </a:extLst>
          </p:cNvPr>
          <p:cNvCxnSpPr>
            <a:cxnSpLocks/>
            <a:stCxn id="6" idx="0"/>
            <a:endCxn id="32" idx="2"/>
          </p:cNvCxnSpPr>
          <p:nvPr/>
        </p:nvCxnSpPr>
        <p:spPr>
          <a:xfrm flipV="1">
            <a:off x="3408306" y="620001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60F6C688-C113-C640-BAC0-EDB320B9DCE5}"/>
              </a:ext>
            </a:extLst>
          </p:cNvPr>
          <p:cNvCxnSpPr>
            <a:cxnSpLocks/>
            <a:stCxn id="26" idx="0"/>
            <a:endCxn id="33" idx="2"/>
          </p:cNvCxnSpPr>
          <p:nvPr/>
        </p:nvCxnSpPr>
        <p:spPr>
          <a:xfrm flipV="1">
            <a:off x="4105830" y="620001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F93DDDF6-28B5-0C43-8284-0E98846F169A}"/>
              </a:ext>
            </a:extLst>
          </p:cNvPr>
          <p:cNvCxnSpPr>
            <a:cxnSpLocks/>
            <a:stCxn id="28" idx="0"/>
            <a:endCxn id="34" idx="2"/>
          </p:cNvCxnSpPr>
          <p:nvPr/>
        </p:nvCxnSpPr>
        <p:spPr>
          <a:xfrm flipV="1">
            <a:off x="4803354" y="620001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0E29FCF4-EA3D-B34F-AF90-C98D538D05EF}"/>
              </a:ext>
            </a:extLst>
          </p:cNvPr>
          <p:cNvCxnSpPr>
            <a:cxnSpLocks/>
            <a:stCxn id="30" idx="0"/>
            <a:endCxn id="36" idx="2"/>
          </p:cNvCxnSpPr>
          <p:nvPr/>
        </p:nvCxnSpPr>
        <p:spPr>
          <a:xfrm flipV="1">
            <a:off x="6198402" y="620001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B5BC487E-1AA5-D94D-A188-9B318A4457D0}"/>
              </a:ext>
            </a:extLst>
          </p:cNvPr>
          <p:cNvCxnSpPr>
            <a:cxnSpLocks/>
            <a:stCxn id="31" idx="0"/>
            <a:endCxn id="37" idx="2"/>
          </p:cNvCxnSpPr>
          <p:nvPr/>
        </p:nvCxnSpPr>
        <p:spPr>
          <a:xfrm flipV="1">
            <a:off x="6895928" y="620001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8507CB2-5264-7643-9163-689B080CBA32}"/>
              </a:ext>
            </a:extLst>
          </p:cNvPr>
          <p:cNvCxnSpPr>
            <a:cxnSpLocks/>
          </p:cNvCxnSpPr>
          <p:nvPr/>
        </p:nvCxnSpPr>
        <p:spPr>
          <a:xfrm flipV="1">
            <a:off x="3408306" y="4622645"/>
            <a:ext cx="0" cy="24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79F53008-1FC7-4549-878E-EC3DA1C9062F}"/>
              </a:ext>
            </a:extLst>
          </p:cNvPr>
          <p:cNvCxnSpPr>
            <a:cxnSpLocks/>
            <a:stCxn id="64" idx="0"/>
            <a:endCxn id="40" idx="2"/>
          </p:cNvCxnSpPr>
          <p:nvPr/>
        </p:nvCxnSpPr>
        <p:spPr>
          <a:xfrm flipV="1">
            <a:off x="4803354" y="4576356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6C9CB01E-CF48-2448-9A06-CE023D30A934}"/>
              </a:ext>
            </a:extLst>
          </p:cNvPr>
          <p:cNvCxnSpPr>
            <a:cxnSpLocks/>
            <a:stCxn id="65" idx="0"/>
            <a:endCxn id="41" idx="2"/>
          </p:cNvCxnSpPr>
          <p:nvPr/>
        </p:nvCxnSpPr>
        <p:spPr>
          <a:xfrm flipV="1">
            <a:off x="5500878" y="4576356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60014A0B-C16A-344C-8C35-31F585DE9A9E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6198402" y="4622645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A55879AA-B94C-7E46-8150-7E9C4DB6A296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6895928" y="4622645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91CB556C-1DAB-5346-B4A7-B6DA4413BC19}"/>
              </a:ext>
            </a:extLst>
          </p:cNvPr>
          <p:cNvSpPr/>
          <p:nvPr/>
        </p:nvSpPr>
        <p:spPr>
          <a:xfrm>
            <a:off x="3176952" y="487134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4220BE9-E73E-8045-ACDD-EDE41EA282D1}"/>
              </a:ext>
            </a:extLst>
          </p:cNvPr>
          <p:cNvSpPr/>
          <p:nvPr/>
        </p:nvSpPr>
        <p:spPr>
          <a:xfrm>
            <a:off x="3874476" y="487134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002EAD4-7E66-DD4D-9034-5E0B2307A0AF}"/>
              </a:ext>
            </a:extLst>
          </p:cNvPr>
          <p:cNvSpPr/>
          <p:nvPr/>
        </p:nvSpPr>
        <p:spPr>
          <a:xfrm>
            <a:off x="4572000" y="487134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BC088F2-0976-DF46-A057-EB6B9E2EDD3F}"/>
              </a:ext>
            </a:extLst>
          </p:cNvPr>
          <p:cNvSpPr/>
          <p:nvPr/>
        </p:nvSpPr>
        <p:spPr>
          <a:xfrm>
            <a:off x="5269524" y="487134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CABBB2E-A175-2342-8455-7DF9316AC1AB}"/>
              </a:ext>
            </a:extLst>
          </p:cNvPr>
          <p:cNvSpPr/>
          <p:nvPr/>
        </p:nvSpPr>
        <p:spPr>
          <a:xfrm>
            <a:off x="5967048" y="487134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96ED878-063C-144B-ACB3-59E9A9A6AB10}"/>
              </a:ext>
            </a:extLst>
          </p:cNvPr>
          <p:cNvSpPr/>
          <p:nvPr/>
        </p:nvSpPr>
        <p:spPr>
          <a:xfrm>
            <a:off x="6664574" y="487134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A75EDF31-4BA9-3644-90FB-949673C327E8}"/>
              </a:ext>
            </a:extLst>
          </p:cNvPr>
          <p:cNvCxnSpPr>
            <a:cxnSpLocks/>
            <a:stCxn id="29" idx="0"/>
            <a:endCxn id="35" idx="2"/>
          </p:cNvCxnSpPr>
          <p:nvPr/>
        </p:nvCxnSpPr>
        <p:spPr>
          <a:xfrm flipV="1">
            <a:off x="5500878" y="620001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1BFE2A6D-A446-6B4B-A429-E083A2E19E43}"/>
              </a:ext>
            </a:extLst>
          </p:cNvPr>
          <p:cNvCxnSpPr>
            <a:cxnSpLocks/>
            <a:stCxn id="63" idx="0"/>
            <a:endCxn id="39" idx="2"/>
          </p:cNvCxnSpPr>
          <p:nvPr/>
        </p:nvCxnSpPr>
        <p:spPr>
          <a:xfrm flipV="1">
            <a:off x="4105830" y="4576356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圆角矩形 104">
            <a:extLst>
              <a:ext uri="{FF2B5EF4-FFF2-40B4-BE49-F238E27FC236}">
                <a16:creationId xmlns:a16="http://schemas.microsoft.com/office/drawing/2014/main" id="{FDD16D1B-73B4-2B41-BF80-935DDE8436C3}"/>
              </a:ext>
            </a:extLst>
          </p:cNvPr>
          <p:cNvSpPr/>
          <p:nvPr/>
        </p:nvSpPr>
        <p:spPr>
          <a:xfrm>
            <a:off x="3176952" y="5480265"/>
            <a:ext cx="3950330" cy="264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Transformer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Layer</a:t>
            </a:r>
            <a:endParaRPr kumimoji="1" lang="zh-CN" altLang="en-US" sz="1400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75231E9A-6227-754C-8461-D392C204F683}"/>
              </a:ext>
            </a:extLst>
          </p:cNvPr>
          <p:cNvSpPr/>
          <p:nvPr/>
        </p:nvSpPr>
        <p:spPr>
          <a:xfrm>
            <a:off x="3176952" y="548728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43D71C7-E61A-0742-8259-9A400C68E3DF}"/>
              </a:ext>
            </a:extLst>
          </p:cNvPr>
          <p:cNvSpPr/>
          <p:nvPr/>
        </p:nvSpPr>
        <p:spPr>
          <a:xfrm>
            <a:off x="3874476" y="548728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0BD4FA0-2CB5-5846-A8AB-95C5D5F9E5A2}"/>
              </a:ext>
            </a:extLst>
          </p:cNvPr>
          <p:cNvSpPr/>
          <p:nvPr/>
        </p:nvSpPr>
        <p:spPr>
          <a:xfrm>
            <a:off x="4572000" y="548728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2CE02EDA-67B8-C54D-9C8F-4834106685C9}"/>
              </a:ext>
            </a:extLst>
          </p:cNvPr>
          <p:cNvSpPr/>
          <p:nvPr/>
        </p:nvSpPr>
        <p:spPr>
          <a:xfrm>
            <a:off x="5269524" y="548728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AA6F18A6-55E9-334E-B98B-46CDB230AC33}"/>
              </a:ext>
            </a:extLst>
          </p:cNvPr>
          <p:cNvSpPr/>
          <p:nvPr/>
        </p:nvSpPr>
        <p:spPr>
          <a:xfrm>
            <a:off x="5967048" y="548728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A630259-0029-FE48-9F31-677B74281CBB}"/>
              </a:ext>
            </a:extLst>
          </p:cNvPr>
          <p:cNvSpPr/>
          <p:nvPr/>
        </p:nvSpPr>
        <p:spPr>
          <a:xfrm>
            <a:off x="6664574" y="548728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4BE46613-20FC-2F42-8ACA-100831E73165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3408306" y="5744794"/>
            <a:ext cx="0" cy="2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AD373259-DA19-AD40-9FFC-6FFF5E1526E3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4105830" y="5744794"/>
            <a:ext cx="0" cy="2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18D658C6-2570-D041-8E18-E527296A7197}"/>
              </a:ext>
            </a:extLst>
          </p:cNvPr>
          <p:cNvCxnSpPr>
            <a:cxnSpLocks/>
            <a:stCxn id="34" idx="0"/>
            <a:endCxn id="108" idx="2"/>
          </p:cNvCxnSpPr>
          <p:nvPr/>
        </p:nvCxnSpPr>
        <p:spPr>
          <a:xfrm flipV="1">
            <a:off x="4803354" y="573342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3433BAED-8FF0-B340-8E69-6CBBD3AA081C}"/>
              </a:ext>
            </a:extLst>
          </p:cNvPr>
          <p:cNvCxnSpPr>
            <a:cxnSpLocks/>
            <a:stCxn id="36" idx="0"/>
            <a:endCxn id="110" idx="2"/>
          </p:cNvCxnSpPr>
          <p:nvPr/>
        </p:nvCxnSpPr>
        <p:spPr>
          <a:xfrm flipV="1">
            <a:off x="6198402" y="573342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824F6E79-D66E-7E47-8DC0-C2AA0C386E3D}"/>
              </a:ext>
            </a:extLst>
          </p:cNvPr>
          <p:cNvCxnSpPr>
            <a:cxnSpLocks/>
            <a:stCxn id="37" idx="0"/>
            <a:endCxn id="111" idx="2"/>
          </p:cNvCxnSpPr>
          <p:nvPr/>
        </p:nvCxnSpPr>
        <p:spPr>
          <a:xfrm flipV="1">
            <a:off x="6895928" y="573342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157F7D84-889D-BD4E-A1F4-BE47F7A27461}"/>
              </a:ext>
            </a:extLst>
          </p:cNvPr>
          <p:cNvCxnSpPr>
            <a:cxnSpLocks/>
            <a:stCxn id="35" idx="0"/>
            <a:endCxn id="109" idx="2"/>
          </p:cNvCxnSpPr>
          <p:nvPr/>
        </p:nvCxnSpPr>
        <p:spPr>
          <a:xfrm flipV="1">
            <a:off x="5500878" y="573342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直线连接符 170">
            <a:extLst>
              <a:ext uri="{FF2B5EF4-FFF2-40B4-BE49-F238E27FC236}">
                <a16:creationId xmlns:a16="http://schemas.microsoft.com/office/drawing/2014/main" id="{E259BAB5-4CF5-7748-B06B-3F16C190E7F8}"/>
              </a:ext>
            </a:extLst>
          </p:cNvPr>
          <p:cNvCxnSpPr>
            <a:cxnSpLocks/>
            <a:stCxn id="62" idx="2"/>
            <a:endCxn id="106" idx="0"/>
          </p:cNvCxnSpPr>
          <p:nvPr/>
        </p:nvCxnSpPr>
        <p:spPr>
          <a:xfrm>
            <a:off x="3408306" y="511748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线连接符 171">
            <a:extLst>
              <a:ext uri="{FF2B5EF4-FFF2-40B4-BE49-F238E27FC236}">
                <a16:creationId xmlns:a16="http://schemas.microsoft.com/office/drawing/2014/main" id="{4E00970C-2FE9-C947-AA6B-B6582BDAC6A7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3408306" y="5128861"/>
            <a:ext cx="697524" cy="3584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线连接符 174">
            <a:extLst>
              <a:ext uri="{FF2B5EF4-FFF2-40B4-BE49-F238E27FC236}">
                <a16:creationId xmlns:a16="http://schemas.microsoft.com/office/drawing/2014/main" id="{AED776F1-B215-B041-B861-ED8F5BF834E1}"/>
              </a:ext>
            </a:extLst>
          </p:cNvPr>
          <p:cNvCxnSpPr>
            <a:cxnSpLocks/>
            <a:stCxn id="63" idx="2"/>
            <a:endCxn id="107" idx="0"/>
          </p:cNvCxnSpPr>
          <p:nvPr/>
        </p:nvCxnSpPr>
        <p:spPr>
          <a:xfrm>
            <a:off x="4105830" y="511748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线连接符 177">
            <a:extLst>
              <a:ext uri="{FF2B5EF4-FFF2-40B4-BE49-F238E27FC236}">
                <a16:creationId xmlns:a16="http://schemas.microsoft.com/office/drawing/2014/main" id="{563B8FE6-B81D-0746-8BB6-0A07326A8294}"/>
              </a:ext>
            </a:extLst>
          </p:cNvPr>
          <p:cNvCxnSpPr>
            <a:cxnSpLocks/>
            <a:stCxn id="63" idx="2"/>
            <a:endCxn id="106" idx="0"/>
          </p:cNvCxnSpPr>
          <p:nvPr/>
        </p:nvCxnSpPr>
        <p:spPr>
          <a:xfrm flipH="1">
            <a:off x="3408306" y="511748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B5F7AB6D-27FE-BD48-A971-661966A39D71}"/>
              </a:ext>
            </a:extLst>
          </p:cNvPr>
          <p:cNvCxnSpPr>
            <a:cxnSpLocks/>
            <a:stCxn id="66" idx="2"/>
            <a:endCxn id="110" idx="0"/>
          </p:cNvCxnSpPr>
          <p:nvPr/>
        </p:nvCxnSpPr>
        <p:spPr>
          <a:xfrm>
            <a:off x="6198402" y="511748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线连接符 186">
            <a:extLst>
              <a:ext uri="{FF2B5EF4-FFF2-40B4-BE49-F238E27FC236}">
                <a16:creationId xmlns:a16="http://schemas.microsoft.com/office/drawing/2014/main" id="{133C4C11-BE41-9F47-BD55-5FDE37215E3C}"/>
              </a:ext>
            </a:extLst>
          </p:cNvPr>
          <p:cNvCxnSpPr>
            <a:cxnSpLocks/>
            <a:stCxn id="67" idx="2"/>
            <a:endCxn id="110" idx="0"/>
          </p:cNvCxnSpPr>
          <p:nvPr/>
        </p:nvCxnSpPr>
        <p:spPr>
          <a:xfrm flipH="1">
            <a:off x="6198402" y="5117487"/>
            <a:ext cx="697526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线连接符 189">
            <a:extLst>
              <a:ext uri="{FF2B5EF4-FFF2-40B4-BE49-F238E27FC236}">
                <a16:creationId xmlns:a16="http://schemas.microsoft.com/office/drawing/2014/main" id="{373E3DD3-12B3-1140-A969-08FC757BF9F6}"/>
              </a:ext>
            </a:extLst>
          </p:cNvPr>
          <p:cNvCxnSpPr>
            <a:cxnSpLocks/>
            <a:stCxn id="66" idx="2"/>
            <a:endCxn id="111" idx="0"/>
          </p:cNvCxnSpPr>
          <p:nvPr/>
        </p:nvCxnSpPr>
        <p:spPr>
          <a:xfrm>
            <a:off x="6198402" y="5117487"/>
            <a:ext cx="697526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线连接符 193">
            <a:extLst>
              <a:ext uri="{FF2B5EF4-FFF2-40B4-BE49-F238E27FC236}">
                <a16:creationId xmlns:a16="http://schemas.microsoft.com/office/drawing/2014/main" id="{FB06DBB8-C2AB-0F4C-B316-0D66AE09B3F8}"/>
              </a:ext>
            </a:extLst>
          </p:cNvPr>
          <p:cNvCxnSpPr>
            <a:cxnSpLocks/>
            <a:stCxn id="67" idx="2"/>
            <a:endCxn id="111" idx="0"/>
          </p:cNvCxnSpPr>
          <p:nvPr/>
        </p:nvCxnSpPr>
        <p:spPr>
          <a:xfrm>
            <a:off x="6895928" y="511748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线连接符 196">
            <a:extLst>
              <a:ext uri="{FF2B5EF4-FFF2-40B4-BE49-F238E27FC236}">
                <a16:creationId xmlns:a16="http://schemas.microsoft.com/office/drawing/2014/main" id="{3C550C3D-E3A0-4441-9F3B-EAFF6FA10C36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4803354" y="5117487"/>
            <a:ext cx="697524" cy="3514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线连接符 199">
            <a:extLst>
              <a:ext uri="{FF2B5EF4-FFF2-40B4-BE49-F238E27FC236}">
                <a16:creationId xmlns:a16="http://schemas.microsoft.com/office/drawing/2014/main" id="{366697C7-D218-3D4E-A43C-C64DF39447D9}"/>
              </a:ext>
            </a:extLst>
          </p:cNvPr>
          <p:cNvCxnSpPr>
            <a:cxnSpLocks/>
            <a:stCxn id="64" idx="2"/>
            <a:endCxn id="108" idx="0"/>
          </p:cNvCxnSpPr>
          <p:nvPr/>
        </p:nvCxnSpPr>
        <p:spPr>
          <a:xfrm>
            <a:off x="4803354" y="511748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线连接符 202">
            <a:extLst>
              <a:ext uri="{FF2B5EF4-FFF2-40B4-BE49-F238E27FC236}">
                <a16:creationId xmlns:a16="http://schemas.microsoft.com/office/drawing/2014/main" id="{400162FC-1823-5643-AE5B-7DB16C4F246A}"/>
              </a:ext>
            </a:extLst>
          </p:cNvPr>
          <p:cNvCxnSpPr>
            <a:cxnSpLocks/>
            <a:stCxn id="65" idx="2"/>
            <a:endCxn id="108" idx="0"/>
          </p:cNvCxnSpPr>
          <p:nvPr/>
        </p:nvCxnSpPr>
        <p:spPr>
          <a:xfrm flipH="1">
            <a:off x="4803354" y="511748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线连接符 208">
            <a:extLst>
              <a:ext uri="{FF2B5EF4-FFF2-40B4-BE49-F238E27FC236}">
                <a16:creationId xmlns:a16="http://schemas.microsoft.com/office/drawing/2014/main" id="{6C96199E-740C-A74D-A792-4CEE44E17F4B}"/>
              </a:ext>
            </a:extLst>
          </p:cNvPr>
          <p:cNvCxnSpPr>
            <a:cxnSpLocks/>
            <a:stCxn id="65" idx="2"/>
            <a:endCxn id="109" idx="0"/>
          </p:cNvCxnSpPr>
          <p:nvPr/>
        </p:nvCxnSpPr>
        <p:spPr>
          <a:xfrm>
            <a:off x="5500878" y="511748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线连接符 220">
            <a:extLst>
              <a:ext uri="{FF2B5EF4-FFF2-40B4-BE49-F238E27FC236}">
                <a16:creationId xmlns:a16="http://schemas.microsoft.com/office/drawing/2014/main" id="{B2A4ADA5-67A9-384A-8E09-C8EF9DDD2AC6}"/>
              </a:ext>
            </a:extLst>
          </p:cNvPr>
          <p:cNvCxnSpPr>
            <a:cxnSpLocks/>
            <a:stCxn id="64" idx="2"/>
            <a:endCxn id="107" idx="0"/>
          </p:cNvCxnSpPr>
          <p:nvPr/>
        </p:nvCxnSpPr>
        <p:spPr>
          <a:xfrm flipH="1">
            <a:off x="4105830" y="511748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线连接符 223">
            <a:extLst>
              <a:ext uri="{FF2B5EF4-FFF2-40B4-BE49-F238E27FC236}">
                <a16:creationId xmlns:a16="http://schemas.microsoft.com/office/drawing/2014/main" id="{D38FCA40-56ED-7F4A-85E9-C7F3ED2B44B1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5500878" y="5128861"/>
            <a:ext cx="697524" cy="3584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线连接符 226">
            <a:extLst>
              <a:ext uri="{FF2B5EF4-FFF2-40B4-BE49-F238E27FC236}">
                <a16:creationId xmlns:a16="http://schemas.microsoft.com/office/drawing/2014/main" id="{5196B5B2-36DB-6F47-BE32-8CAF8AACBEEC}"/>
              </a:ext>
            </a:extLst>
          </p:cNvPr>
          <p:cNvCxnSpPr>
            <a:cxnSpLocks/>
            <a:stCxn id="66" idx="2"/>
            <a:endCxn id="109" idx="0"/>
          </p:cNvCxnSpPr>
          <p:nvPr/>
        </p:nvCxnSpPr>
        <p:spPr>
          <a:xfrm flipH="1">
            <a:off x="5500878" y="511748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线连接符 230">
            <a:extLst>
              <a:ext uri="{FF2B5EF4-FFF2-40B4-BE49-F238E27FC236}">
                <a16:creationId xmlns:a16="http://schemas.microsoft.com/office/drawing/2014/main" id="{BD672043-4EAC-1D4D-A9C0-55129BFE0CA8}"/>
              </a:ext>
            </a:extLst>
          </p:cNvPr>
          <p:cNvCxnSpPr>
            <a:cxnSpLocks/>
            <a:stCxn id="63" idx="2"/>
            <a:endCxn id="108" idx="0"/>
          </p:cNvCxnSpPr>
          <p:nvPr/>
        </p:nvCxnSpPr>
        <p:spPr>
          <a:xfrm>
            <a:off x="4105830" y="511748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线箭头连接符 234">
            <a:extLst>
              <a:ext uri="{FF2B5EF4-FFF2-40B4-BE49-F238E27FC236}">
                <a16:creationId xmlns:a16="http://schemas.microsoft.com/office/drawing/2014/main" id="{5C4615D4-4278-F64F-8A18-608801EB2054}"/>
              </a:ext>
            </a:extLst>
          </p:cNvPr>
          <p:cNvCxnSpPr>
            <a:cxnSpLocks/>
            <a:stCxn id="38" idx="0"/>
            <a:endCxn id="236" idx="2"/>
          </p:cNvCxnSpPr>
          <p:nvPr/>
        </p:nvCxnSpPr>
        <p:spPr>
          <a:xfrm flipH="1" flipV="1">
            <a:off x="3407284" y="4049064"/>
            <a:ext cx="1022" cy="34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圆角矩形 235">
            <a:extLst>
              <a:ext uri="{FF2B5EF4-FFF2-40B4-BE49-F238E27FC236}">
                <a16:creationId xmlns:a16="http://schemas.microsoft.com/office/drawing/2014/main" id="{C97FE4AB-D3FB-A04F-B68C-E319C0148552}"/>
              </a:ext>
            </a:extLst>
          </p:cNvPr>
          <p:cNvSpPr/>
          <p:nvPr/>
        </p:nvSpPr>
        <p:spPr>
          <a:xfrm>
            <a:off x="2642635" y="3840067"/>
            <a:ext cx="1529297" cy="2089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Multiclass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Classifier</a:t>
            </a:r>
            <a:endParaRPr kumimoji="1" lang="zh-CN" altLang="en-US" sz="1200" dirty="0"/>
          </a:p>
        </p:txBody>
      </p:sp>
      <p:cxnSp>
        <p:nvCxnSpPr>
          <p:cNvPr id="241" name="直线箭头连接符 240">
            <a:extLst>
              <a:ext uri="{FF2B5EF4-FFF2-40B4-BE49-F238E27FC236}">
                <a16:creationId xmlns:a16="http://schemas.microsoft.com/office/drawing/2014/main" id="{7F65C693-C13C-9F49-821E-94CAFC6B182E}"/>
              </a:ext>
            </a:extLst>
          </p:cNvPr>
          <p:cNvCxnSpPr>
            <a:cxnSpLocks/>
            <a:stCxn id="236" idx="0"/>
            <a:endCxn id="244" idx="2"/>
          </p:cNvCxnSpPr>
          <p:nvPr/>
        </p:nvCxnSpPr>
        <p:spPr>
          <a:xfrm flipH="1" flipV="1">
            <a:off x="3402091" y="3665417"/>
            <a:ext cx="5193" cy="17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4" name="表格 17">
            <a:extLst>
              <a:ext uri="{FF2B5EF4-FFF2-40B4-BE49-F238E27FC236}">
                <a16:creationId xmlns:a16="http://schemas.microsoft.com/office/drawing/2014/main" id="{10D31F19-973E-DC47-AE2D-0DD63DF1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45570"/>
              </p:ext>
            </p:extLst>
          </p:nvPr>
        </p:nvGraphicFramePr>
        <p:xfrm>
          <a:off x="1978802" y="3436979"/>
          <a:ext cx="2846579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26">
                  <a:extLst>
                    <a:ext uri="{9D8B030D-6E8A-4147-A177-3AD203B41FA5}">
                      <a16:colId xmlns:a16="http://schemas.microsoft.com/office/drawing/2014/main" val="1523572222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902512547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506168468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0.01</a:t>
                      </a:r>
                      <a:endParaRPr lang="zh-CN" altLang="en-US" sz="1200" b="0" i="0" dirty="0">
                        <a:ln w="28575">
                          <a:solidFill>
                            <a:schemeClr val="tx1"/>
                          </a:solidFill>
                        </a:ln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…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…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…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sp>
        <p:nvSpPr>
          <p:cNvPr id="282" name="文本框 281">
            <a:extLst>
              <a:ext uri="{FF2B5EF4-FFF2-40B4-BE49-F238E27FC236}">
                <a16:creationId xmlns:a16="http://schemas.microsoft.com/office/drawing/2014/main" id="{B407BE09-2845-0447-8427-64C17924CCF9}"/>
              </a:ext>
            </a:extLst>
          </p:cNvPr>
          <p:cNvSpPr txBox="1"/>
          <p:nvPr/>
        </p:nvSpPr>
        <p:spPr>
          <a:xfrm>
            <a:off x="1782345" y="5923017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Embeddings</a:t>
            </a:r>
            <a:endParaRPr kumimoji="1" lang="zh-CN" altLang="en-US" sz="1200" dirty="0"/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55D6B74E-A0E6-184A-855E-ACC744E57E89}"/>
              </a:ext>
            </a:extLst>
          </p:cNvPr>
          <p:cNvSpPr txBox="1"/>
          <p:nvPr/>
        </p:nvSpPr>
        <p:spPr>
          <a:xfrm>
            <a:off x="1665223" y="4299953"/>
            <a:ext cx="119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Contextualized</a:t>
            </a:r>
            <a:r>
              <a:rPr kumimoji="1" lang="zh-CN" altLang="en-US" sz="1200" dirty="0"/>
              <a:t> 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Embeddings</a:t>
            </a:r>
            <a:endParaRPr kumimoji="1" lang="zh-CN" altLang="en-US" sz="1200" dirty="0"/>
          </a:p>
        </p:txBody>
      </p:sp>
      <p:sp>
        <p:nvSpPr>
          <p:cNvPr id="91" name="任意形状 90">
            <a:extLst>
              <a:ext uri="{FF2B5EF4-FFF2-40B4-BE49-F238E27FC236}">
                <a16:creationId xmlns:a16="http://schemas.microsoft.com/office/drawing/2014/main" id="{887F6AE0-4FD5-EB4E-B9FD-49B7805266E6}"/>
              </a:ext>
            </a:extLst>
          </p:cNvPr>
          <p:cNvSpPr/>
          <p:nvPr/>
        </p:nvSpPr>
        <p:spPr>
          <a:xfrm>
            <a:off x="706187" y="1249802"/>
            <a:ext cx="2731582" cy="576979"/>
          </a:xfrm>
          <a:custGeom>
            <a:avLst/>
            <a:gdLst>
              <a:gd name="connsiteX0" fmla="*/ 0 w 2593440"/>
              <a:gd name="connsiteY0" fmla="*/ 68919 h 689192"/>
              <a:gd name="connsiteX1" fmla="*/ 68919 w 2593440"/>
              <a:gd name="connsiteY1" fmla="*/ 0 h 689192"/>
              <a:gd name="connsiteX2" fmla="*/ 2524521 w 2593440"/>
              <a:gd name="connsiteY2" fmla="*/ 0 h 689192"/>
              <a:gd name="connsiteX3" fmla="*/ 2593440 w 2593440"/>
              <a:gd name="connsiteY3" fmla="*/ 68919 h 689192"/>
              <a:gd name="connsiteX4" fmla="*/ 2593440 w 2593440"/>
              <a:gd name="connsiteY4" fmla="*/ 620273 h 689192"/>
              <a:gd name="connsiteX5" fmla="*/ 2524521 w 2593440"/>
              <a:gd name="connsiteY5" fmla="*/ 689192 h 689192"/>
              <a:gd name="connsiteX6" fmla="*/ 68919 w 2593440"/>
              <a:gd name="connsiteY6" fmla="*/ 689192 h 689192"/>
              <a:gd name="connsiteX7" fmla="*/ 0 w 2593440"/>
              <a:gd name="connsiteY7" fmla="*/ 620273 h 689192"/>
              <a:gd name="connsiteX8" fmla="*/ 0 w 2593440"/>
              <a:gd name="connsiteY8" fmla="*/ 68919 h 68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440" h="689192">
                <a:moveTo>
                  <a:pt x="0" y="68919"/>
                </a:moveTo>
                <a:cubicBezTo>
                  <a:pt x="0" y="30856"/>
                  <a:pt x="30856" y="0"/>
                  <a:pt x="68919" y="0"/>
                </a:cubicBezTo>
                <a:lnTo>
                  <a:pt x="2524521" y="0"/>
                </a:lnTo>
                <a:cubicBezTo>
                  <a:pt x="2562584" y="0"/>
                  <a:pt x="2593440" y="30856"/>
                  <a:pt x="2593440" y="68919"/>
                </a:cubicBezTo>
                <a:lnTo>
                  <a:pt x="2593440" y="620273"/>
                </a:lnTo>
                <a:cubicBezTo>
                  <a:pt x="2593440" y="658336"/>
                  <a:pt x="2562584" y="689192"/>
                  <a:pt x="2524521" y="689192"/>
                </a:cubicBezTo>
                <a:lnTo>
                  <a:pt x="68919" y="689192"/>
                </a:lnTo>
                <a:cubicBezTo>
                  <a:pt x="30856" y="689192"/>
                  <a:pt x="0" y="658336"/>
                  <a:pt x="0" y="620273"/>
                </a:cubicBezTo>
                <a:lnTo>
                  <a:pt x="0" y="689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46" tIns="81146" rIns="81146" bIns="8114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600" kern="1200" dirty="0"/>
              <a:t>Low</a:t>
            </a:r>
            <a:r>
              <a:rPr lang="zh-CN" altLang="en-US" sz="1600" kern="1200" dirty="0"/>
              <a:t> </a:t>
            </a:r>
            <a:r>
              <a:rPr lang="en-US" altLang="zh-CN" sz="1600" kern="1200" dirty="0"/>
              <a:t>Redundancy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600" kern="1200" dirty="0"/>
              <a:t>Large</a:t>
            </a:r>
            <a:r>
              <a:rPr lang="zh-CN" altLang="en-US" sz="1600" kern="1200" dirty="0"/>
              <a:t> </a:t>
            </a:r>
            <a:r>
              <a:rPr lang="en-US" altLang="zh-CN" sz="1600" kern="1200" dirty="0"/>
              <a:t>Domain</a:t>
            </a:r>
            <a:r>
              <a:rPr lang="zh-CN" altLang="en-US" sz="1600" kern="1200" dirty="0"/>
              <a:t> </a:t>
            </a:r>
            <a:r>
              <a:rPr lang="en-US" altLang="zh-CN" sz="1600" kern="1200" dirty="0"/>
              <a:t>Size</a:t>
            </a:r>
            <a:endParaRPr lang="zh-CN" altLang="en-US" sz="1600" kern="1200" dirty="0"/>
          </a:p>
        </p:txBody>
      </p:sp>
      <p:sp>
        <p:nvSpPr>
          <p:cNvPr id="92" name="任意形状 91">
            <a:extLst>
              <a:ext uri="{FF2B5EF4-FFF2-40B4-BE49-F238E27FC236}">
                <a16:creationId xmlns:a16="http://schemas.microsoft.com/office/drawing/2014/main" id="{88AABFB9-91D7-2F4D-8DFF-893E5F8E68E8}"/>
              </a:ext>
            </a:extLst>
          </p:cNvPr>
          <p:cNvSpPr/>
          <p:nvPr/>
        </p:nvSpPr>
        <p:spPr>
          <a:xfrm>
            <a:off x="3485012" y="1327166"/>
            <a:ext cx="413947" cy="384895"/>
          </a:xfrm>
          <a:custGeom>
            <a:avLst/>
            <a:gdLst>
              <a:gd name="connsiteX0" fmla="*/ 0 w 393013"/>
              <a:gd name="connsiteY0" fmla="*/ 91950 h 459751"/>
              <a:gd name="connsiteX1" fmla="*/ 196507 w 393013"/>
              <a:gd name="connsiteY1" fmla="*/ 91950 h 459751"/>
              <a:gd name="connsiteX2" fmla="*/ 196507 w 393013"/>
              <a:gd name="connsiteY2" fmla="*/ 0 h 459751"/>
              <a:gd name="connsiteX3" fmla="*/ 393013 w 393013"/>
              <a:gd name="connsiteY3" fmla="*/ 229876 h 459751"/>
              <a:gd name="connsiteX4" fmla="*/ 196507 w 393013"/>
              <a:gd name="connsiteY4" fmla="*/ 459751 h 459751"/>
              <a:gd name="connsiteX5" fmla="*/ 196507 w 393013"/>
              <a:gd name="connsiteY5" fmla="*/ 367801 h 459751"/>
              <a:gd name="connsiteX6" fmla="*/ 0 w 393013"/>
              <a:gd name="connsiteY6" fmla="*/ 367801 h 459751"/>
              <a:gd name="connsiteX7" fmla="*/ 0 w 393013"/>
              <a:gd name="connsiteY7" fmla="*/ 91950 h 45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013" h="459751">
                <a:moveTo>
                  <a:pt x="0" y="91950"/>
                </a:moveTo>
                <a:lnTo>
                  <a:pt x="196507" y="91950"/>
                </a:lnTo>
                <a:lnTo>
                  <a:pt x="196507" y="0"/>
                </a:lnTo>
                <a:lnTo>
                  <a:pt x="393013" y="229876"/>
                </a:lnTo>
                <a:lnTo>
                  <a:pt x="196507" y="459751"/>
                </a:lnTo>
                <a:lnTo>
                  <a:pt x="196507" y="367801"/>
                </a:lnTo>
                <a:lnTo>
                  <a:pt x="0" y="367801"/>
                </a:lnTo>
                <a:lnTo>
                  <a:pt x="0" y="91950"/>
                </a:lnTo>
                <a:close/>
              </a:path>
            </a:pathLst>
          </a:cu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50" rIns="117904" bIns="9195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200" kern="1200"/>
          </a:p>
        </p:txBody>
      </p:sp>
      <p:sp>
        <p:nvSpPr>
          <p:cNvPr id="93" name="任意形状 92">
            <a:extLst>
              <a:ext uri="{FF2B5EF4-FFF2-40B4-BE49-F238E27FC236}">
                <a16:creationId xmlns:a16="http://schemas.microsoft.com/office/drawing/2014/main" id="{2F4BADFA-B83A-BD48-A567-902E779D7B78}"/>
              </a:ext>
            </a:extLst>
          </p:cNvPr>
          <p:cNvSpPr/>
          <p:nvPr/>
        </p:nvSpPr>
        <p:spPr>
          <a:xfrm>
            <a:off x="4018584" y="1233803"/>
            <a:ext cx="1952580" cy="616704"/>
          </a:xfrm>
          <a:custGeom>
            <a:avLst/>
            <a:gdLst>
              <a:gd name="connsiteX0" fmla="*/ 0 w 1853834"/>
              <a:gd name="connsiteY0" fmla="*/ 73664 h 736643"/>
              <a:gd name="connsiteX1" fmla="*/ 73664 w 1853834"/>
              <a:gd name="connsiteY1" fmla="*/ 0 h 736643"/>
              <a:gd name="connsiteX2" fmla="*/ 1780170 w 1853834"/>
              <a:gd name="connsiteY2" fmla="*/ 0 h 736643"/>
              <a:gd name="connsiteX3" fmla="*/ 1853834 w 1853834"/>
              <a:gd name="connsiteY3" fmla="*/ 73664 h 736643"/>
              <a:gd name="connsiteX4" fmla="*/ 1853834 w 1853834"/>
              <a:gd name="connsiteY4" fmla="*/ 662979 h 736643"/>
              <a:gd name="connsiteX5" fmla="*/ 1780170 w 1853834"/>
              <a:gd name="connsiteY5" fmla="*/ 736643 h 736643"/>
              <a:gd name="connsiteX6" fmla="*/ 73664 w 1853834"/>
              <a:gd name="connsiteY6" fmla="*/ 736643 h 736643"/>
              <a:gd name="connsiteX7" fmla="*/ 0 w 1853834"/>
              <a:gd name="connsiteY7" fmla="*/ 662979 h 736643"/>
              <a:gd name="connsiteX8" fmla="*/ 0 w 1853834"/>
              <a:gd name="connsiteY8" fmla="*/ 73664 h 73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834" h="736643">
                <a:moveTo>
                  <a:pt x="0" y="73664"/>
                </a:moveTo>
                <a:cubicBezTo>
                  <a:pt x="0" y="32980"/>
                  <a:pt x="32980" y="0"/>
                  <a:pt x="73664" y="0"/>
                </a:cubicBezTo>
                <a:lnTo>
                  <a:pt x="1780170" y="0"/>
                </a:lnTo>
                <a:cubicBezTo>
                  <a:pt x="1820854" y="0"/>
                  <a:pt x="1853834" y="32980"/>
                  <a:pt x="1853834" y="73664"/>
                </a:cubicBezTo>
                <a:lnTo>
                  <a:pt x="1853834" y="662979"/>
                </a:lnTo>
                <a:cubicBezTo>
                  <a:pt x="1853834" y="703663"/>
                  <a:pt x="1820854" y="736643"/>
                  <a:pt x="1780170" y="736643"/>
                </a:cubicBezTo>
                <a:lnTo>
                  <a:pt x="73664" y="736643"/>
                </a:lnTo>
                <a:cubicBezTo>
                  <a:pt x="32980" y="736643"/>
                  <a:pt x="0" y="703663"/>
                  <a:pt x="0" y="662979"/>
                </a:cubicBezTo>
                <a:lnTo>
                  <a:pt x="0" y="736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36" tIns="82536" rIns="82536" bIns="8253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600" kern="1200" dirty="0"/>
              <a:t>Limited</a:t>
            </a:r>
            <a:r>
              <a:rPr lang="zh-CN" altLang="en-US" sz="1600" kern="1200" dirty="0"/>
              <a:t> </a:t>
            </a:r>
            <a:r>
              <a:rPr lang="en-US" altLang="zh-CN" sz="1600" kern="1200" dirty="0"/>
              <a:t>Training</a:t>
            </a:r>
            <a:r>
              <a:rPr lang="zh-CN" altLang="en-US" sz="1600" kern="1200" dirty="0"/>
              <a:t> </a:t>
            </a:r>
            <a:r>
              <a:rPr lang="en-US" altLang="zh-CN" sz="1600" kern="1200" dirty="0"/>
              <a:t>Data</a:t>
            </a:r>
            <a:endParaRPr lang="zh-CN" altLang="en-US" sz="1600" kern="1200" dirty="0"/>
          </a:p>
        </p:txBody>
      </p:sp>
      <p:sp>
        <p:nvSpPr>
          <p:cNvPr id="94" name="任意形状 93">
            <a:extLst>
              <a:ext uri="{FF2B5EF4-FFF2-40B4-BE49-F238E27FC236}">
                <a16:creationId xmlns:a16="http://schemas.microsoft.com/office/drawing/2014/main" id="{DF156FA5-6226-9D41-92D0-7359B1DDE83A}"/>
              </a:ext>
            </a:extLst>
          </p:cNvPr>
          <p:cNvSpPr/>
          <p:nvPr/>
        </p:nvSpPr>
        <p:spPr>
          <a:xfrm>
            <a:off x="6080380" y="1327166"/>
            <a:ext cx="413947" cy="384895"/>
          </a:xfrm>
          <a:custGeom>
            <a:avLst/>
            <a:gdLst>
              <a:gd name="connsiteX0" fmla="*/ 0 w 393013"/>
              <a:gd name="connsiteY0" fmla="*/ 91950 h 459751"/>
              <a:gd name="connsiteX1" fmla="*/ 196507 w 393013"/>
              <a:gd name="connsiteY1" fmla="*/ 91950 h 459751"/>
              <a:gd name="connsiteX2" fmla="*/ 196507 w 393013"/>
              <a:gd name="connsiteY2" fmla="*/ 0 h 459751"/>
              <a:gd name="connsiteX3" fmla="*/ 393013 w 393013"/>
              <a:gd name="connsiteY3" fmla="*/ 229876 h 459751"/>
              <a:gd name="connsiteX4" fmla="*/ 196507 w 393013"/>
              <a:gd name="connsiteY4" fmla="*/ 459751 h 459751"/>
              <a:gd name="connsiteX5" fmla="*/ 196507 w 393013"/>
              <a:gd name="connsiteY5" fmla="*/ 367801 h 459751"/>
              <a:gd name="connsiteX6" fmla="*/ 0 w 393013"/>
              <a:gd name="connsiteY6" fmla="*/ 367801 h 459751"/>
              <a:gd name="connsiteX7" fmla="*/ 0 w 393013"/>
              <a:gd name="connsiteY7" fmla="*/ 91950 h 45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013" h="459751">
                <a:moveTo>
                  <a:pt x="0" y="91950"/>
                </a:moveTo>
                <a:lnTo>
                  <a:pt x="196507" y="91950"/>
                </a:lnTo>
                <a:lnTo>
                  <a:pt x="196507" y="0"/>
                </a:lnTo>
                <a:lnTo>
                  <a:pt x="393013" y="229876"/>
                </a:lnTo>
                <a:lnTo>
                  <a:pt x="196507" y="459751"/>
                </a:lnTo>
                <a:lnTo>
                  <a:pt x="196507" y="367801"/>
                </a:lnTo>
                <a:lnTo>
                  <a:pt x="0" y="367801"/>
                </a:lnTo>
                <a:lnTo>
                  <a:pt x="0" y="91950"/>
                </a:lnTo>
                <a:close/>
              </a:path>
            </a:pathLst>
          </a:cu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50" rIns="117904" bIns="9195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200" kern="1200"/>
          </a:p>
        </p:txBody>
      </p:sp>
      <p:sp>
        <p:nvSpPr>
          <p:cNvPr id="95" name="任意形状 94">
            <a:extLst>
              <a:ext uri="{FF2B5EF4-FFF2-40B4-BE49-F238E27FC236}">
                <a16:creationId xmlns:a16="http://schemas.microsoft.com/office/drawing/2014/main" id="{9D0F2FBE-00C7-F949-8A85-41772244B5C5}"/>
              </a:ext>
            </a:extLst>
          </p:cNvPr>
          <p:cNvSpPr/>
          <p:nvPr/>
        </p:nvSpPr>
        <p:spPr>
          <a:xfrm>
            <a:off x="6602664" y="1233799"/>
            <a:ext cx="1952580" cy="616713"/>
          </a:xfrm>
          <a:custGeom>
            <a:avLst/>
            <a:gdLst>
              <a:gd name="connsiteX0" fmla="*/ 0 w 1853834"/>
              <a:gd name="connsiteY0" fmla="*/ 73665 h 736654"/>
              <a:gd name="connsiteX1" fmla="*/ 73665 w 1853834"/>
              <a:gd name="connsiteY1" fmla="*/ 0 h 736654"/>
              <a:gd name="connsiteX2" fmla="*/ 1780169 w 1853834"/>
              <a:gd name="connsiteY2" fmla="*/ 0 h 736654"/>
              <a:gd name="connsiteX3" fmla="*/ 1853834 w 1853834"/>
              <a:gd name="connsiteY3" fmla="*/ 73665 h 736654"/>
              <a:gd name="connsiteX4" fmla="*/ 1853834 w 1853834"/>
              <a:gd name="connsiteY4" fmla="*/ 662989 h 736654"/>
              <a:gd name="connsiteX5" fmla="*/ 1780169 w 1853834"/>
              <a:gd name="connsiteY5" fmla="*/ 736654 h 736654"/>
              <a:gd name="connsiteX6" fmla="*/ 73665 w 1853834"/>
              <a:gd name="connsiteY6" fmla="*/ 736654 h 736654"/>
              <a:gd name="connsiteX7" fmla="*/ 0 w 1853834"/>
              <a:gd name="connsiteY7" fmla="*/ 662989 h 736654"/>
              <a:gd name="connsiteX8" fmla="*/ 0 w 1853834"/>
              <a:gd name="connsiteY8" fmla="*/ 73665 h 73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834" h="736654">
                <a:moveTo>
                  <a:pt x="0" y="73665"/>
                </a:moveTo>
                <a:cubicBezTo>
                  <a:pt x="0" y="32981"/>
                  <a:pt x="32981" y="0"/>
                  <a:pt x="73665" y="0"/>
                </a:cubicBezTo>
                <a:lnTo>
                  <a:pt x="1780169" y="0"/>
                </a:lnTo>
                <a:cubicBezTo>
                  <a:pt x="1820853" y="0"/>
                  <a:pt x="1853834" y="32981"/>
                  <a:pt x="1853834" y="73665"/>
                </a:cubicBezTo>
                <a:lnTo>
                  <a:pt x="1853834" y="662989"/>
                </a:lnTo>
                <a:cubicBezTo>
                  <a:pt x="1853834" y="703673"/>
                  <a:pt x="1820853" y="736654"/>
                  <a:pt x="1780169" y="736654"/>
                </a:cubicBezTo>
                <a:lnTo>
                  <a:pt x="73665" y="736654"/>
                </a:lnTo>
                <a:cubicBezTo>
                  <a:pt x="32981" y="736654"/>
                  <a:pt x="0" y="703673"/>
                  <a:pt x="0" y="662989"/>
                </a:cubicBezTo>
                <a:lnTo>
                  <a:pt x="0" y="73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36" tIns="82536" rIns="82536" bIns="8253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600" kern="1200" dirty="0"/>
              <a:t>Over-fitting</a:t>
            </a:r>
            <a:endParaRPr lang="zh-CN" altLang="en-US" sz="1600" kern="1200" dirty="0"/>
          </a:p>
        </p:txBody>
      </p:sp>
      <p:graphicFrame>
        <p:nvGraphicFramePr>
          <p:cNvPr id="96" name="表格 13">
            <a:extLst>
              <a:ext uri="{FF2B5EF4-FFF2-40B4-BE49-F238E27FC236}">
                <a16:creationId xmlns:a16="http://schemas.microsoft.com/office/drawing/2014/main" id="{E94AA5EA-B21C-3542-A88A-71AFA0244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04455"/>
              </p:ext>
            </p:extLst>
          </p:nvPr>
        </p:nvGraphicFramePr>
        <p:xfrm>
          <a:off x="702893" y="2045313"/>
          <a:ext cx="4853824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1052">
                  <a:extLst>
                    <a:ext uri="{9D8B030D-6E8A-4147-A177-3AD203B41FA5}">
                      <a16:colId xmlns:a16="http://schemas.microsoft.com/office/drawing/2014/main" val="3138116900"/>
                    </a:ext>
                  </a:extLst>
                </a:gridCol>
                <a:gridCol w="1551052">
                  <a:extLst>
                    <a:ext uri="{9D8B030D-6E8A-4147-A177-3AD203B41FA5}">
                      <a16:colId xmlns:a16="http://schemas.microsoft.com/office/drawing/2014/main" val="2070690512"/>
                    </a:ext>
                  </a:extLst>
                </a:gridCol>
                <a:gridCol w="1751720">
                  <a:extLst>
                    <a:ext uri="{9D8B030D-6E8A-4147-A177-3AD203B41FA5}">
                      <a16:colId xmlns:a16="http://schemas.microsoft.com/office/drawing/2014/main" val="1279213986"/>
                    </a:ext>
                  </a:extLst>
                </a:gridCol>
              </a:tblGrid>
              <a:tr h="280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Dataset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#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Tuples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#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Domain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Size</a:t>
                      </a:r>
                      <a:r>
                        <a:rPr lang="zh-CN" altLang="en-US" sz="1400" dirty="0"/>
                        <a:t> 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en-US" altLang="zh-CN" sz="1400" dirty="0"/>
                        <a:t>(#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Class)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918062"/>
                  </a:ext>
                </a:extLst>
              </a:tr>
              <a:tr h="280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Flipkart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8884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3453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734535"/>
                  </a:ext>
                </a:extLst>
              </a:tr>
            </a:tbl>
          </a:graphicData>
        </a:graphic>
      </p:graphicFrame>
      <p:graphicFrame>
        <p:nvGraphicFramePr>
          <p:cNvPr id="97" name="表格 96">
            <a:extLst>
              <a:ext uri="{FF2B5EF4-FFF2-40B4-BE49-F238E27FC236}">
                <a16:creationId xmlns:a16="http://schemas.microsoft.com/office/drawing/2014/main" id="{085FD2DE-99CA-024E-9007-9B795078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33067"/>
              </p:ext>
            </p:extLst>
          </p:nvPr>
        </p:nvGraphicFramePr>
        <p:xfrm>
          <a:off x="6616742" y="2046109"/>
          <a:ext cx="1938502" cy="8165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8502">
                  <a:extLst>
                    <a:ext uri="{9D8B030D-6E8A-4147-A177-3AD203B41FA5}">
                      <a16:colId xmlns:a16="http://schemas.microsoft.com/office/drawing/2014/main" val="191170578"/>
                    </a:ext>
                  </a:extLst>
                </a:gridCol>
              </a:tblGrid>
              <a:tr h="408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#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Avg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samples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843416"/>
                  </a:ext>
                </a:extLst>
              </a:tr>
              <a:tr h="408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8884/3453=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2.57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05050"/>
                  </a:ext>
                </a:extLst>
              </a:tr>
            </a:tbl>
          </a:graphicData>
        </a:graphic>
      </p:graphicFrame>
      <p:sp>
        <p:nvSpPr>
          <p:cNvPr id="98" name="任意形状 97">
            <a:extLst>
              <a:ext uri="{FF2B5EF4-FFF2-40B4-BE49-F238E27FC236}">
                <a16:creationId xmlns:a16="http://schemas.microsoft.com/office/drawing/2014/main" id="{71F5828F-5233-C341-8CE1-F09013D4E82B}"/>
              </a:ext>
            </a:extLst>
          </p:cNvPr>
          <p:cNvSpPr/>
          <p:nvPr/>
        </p:nvSpPr>
        <p:spPr>
          <a:xfrm>
            <a:off x="5914667" y="2157665"/>
            <a:ext cx="413947" cy="384895"/>
          </a:xfrm>
          <a:custGeom>
            <a:avLst/>
            <a:gdLst>
              <a:gd name="connsiteX0" fmla="*/ 0 w 393013"/>
              <a:gd name="connsiteY0" fmla="*/ 91950 h 459751"/>
              <a:gd name="connsiteX1" fmla="*/ 196507 w 393013"/>
              <a:gd name="connsiteY1" fmla="*/ 91950 h 459751"/>
              <a:gd name="connsiteX2" fmla="*/ 196507 w 393013"/>
              <a:gd name="connsiteY2" fmla="*/ 0 h 459751"/>
              <a:gd name="connsiteX3" fmla="*/ 393013 w 393013"/>
              <a:gd name="connsiteY3" fmla="*/ 229876 h 459751"/>
              <a:gd name="connsiteX4" fmla="*/ 196507 w 393013"/>
              <a:gd name="connsiteY4" fmla="*/ 459751 h 459751"/>
              <a:gd name="connsiteX5" fmla="*/ 196507 w 393013"/>
              <a:gd name="connsiteY5" fmla="*/ 367801 h 459751"/>
              <a:gd name="connsiteX6" fmla="*/ 0 w 393013"/>
              <a:gd name="connsiteY6" fmla="*/ 367801 h 459751"/>
              <a:gd name="connsiteX7" fmla="*/ 0 w 393013"/>
              <a:gd name="connsiteY7" fmla="*/ 91950 h 45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013" h="459751">
                <a:moveTo>
                  <a:pt x="0" y="91950"/>
                </a:moveTo>
                <a:lnTo>
                  <a:pt x="196507" y="91950"/>
                </a:lnTo>
                <a:lnTo>
                  <a:pt x="196507" y="0"/>
                </a:lnTo>
                <a:lnTo>
                  <a:pt x="393013" y="229876"/>
                </a:lnTo>
                <a:lnTo>
                  <a:pt x="196507" y="459751"/>
                </a:lnTo>
                <a:lnTo>
                  <a:pt x="196507" y="367801"/>
                </a:lnTo>
                <a:lnTo>
                  <a:pt x="0" y="367801"/>
                </a:lnTo>
                <a:lnTo>
                  <a:pt x="0" y="91950"/>
                </a:lnTo>
                <a:close/>
              </a:path>
            </a:pathLst>
          </a:cu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50" rIns="117904" bIns="9195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200" kern="1200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E9811F86-05EE-7541-B45E-5201A7170184}"/>
              </a:ext>
            </a:extLst>
          </p:cNvPr>
          <p:cNvSpPr/>
          <p:nvPr/>
        </p:nvSpPr>
        <p:spPr>
          <a:xfrm rot="5400000">
            <a:off x="3272030" y="2129993"/>
            <a:ext cx="228438" cy="2371503"/>
          </a:xfrm>
          <a:prstGeom prst="leftBrace">
            <a:avLst>
              <a:gd name="adj1" fmla="val 8333"/>
              <a:gd name="adj2" fmla="val 49524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0C3791-F1D7-054F-B4B9-2687A6CC0777}"/>
              </a:ext>
            </a:extLst>
          </p:cNvPr>
          <p:cNvSpPr/>
          <p:nvPr/>
        </p:nvSpPr>
        <p:spPr>
          <a:xfrm>
            <a:off x="3117149" y="290670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3453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8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IPM-Binary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Imputation</a:t>
            </a:r>
            <a:r>
              <a:rPr lang="zh-CN" altLang="en-US" sz="2400" dirty="0"/>
              <a:t>    </a:t>
            </a:r>
            <a:r>
              <a:rPr lang="en-US" altLang="zh-CN" sz="2400" dirty="0"/>
              <a:t>&lt;-&gt;</a:t>
            </a:r>
            <a:r>
              <a:rPr lang="zh-CN" altLang="en-US" sz="2400" dirty="0"/>
              <a:t>    </a:t>
            </a:r>
            <a:r>
              <a:rPr lang="en-US" altLang="zh-CN" sz="2400" dirty="0"/>
              <a:t>Binary</a:t>
            </a:r>
            <a:r>
              <a:rPr lang="zh-CN" altLang="en-US" sz="2400" dirty="0"/>
              <a:t> </a:t>
            </a:r>
            <a:r>
              <a:rPr lang="en-US" altLang="zh-CN" sz="2400" dirty="0"/>
              <a:t>classification</a:t>
            </a:r>
          </a:p>
          <a:p>
            <a:r>
              <a:rPr lang="en-US" altLang="zh-CN" sz="2400" dirty="0"/>
              <a:t>Generate</a:t>
            </a:r>
            <a:r>
              <a:rPr lang="zh-CN" altLang="en-US" sz="2400" dirty="0"/>
              <a:t> </a:t>
            </a:r>
            <a:r>
              <a:rPr lang="en-US" altLang="zh-CN" sz="2400" dirty="0"/>
              <a:t>candidates</a:t>
            </a:r>
            <a:r>
              <a:rPr lang="zh-CN" altLang="en-US" sz="2400" dirty="0"/>
              <a:t> </a:t>
            </a:r>
            <a:r>
              <a:rPr lang="en-US" altLang="zh-CN" sz="2400" dirty="0"/>
              <a:t>-&gt;</a:t>
            </a:r>
            <a:r>
              <a:rPr lang="zh-CN" altLang="en-US" sz="2400" dirty="0"/>
              <a:t> </a:t>
            </a:r>
            <a:r>
              <a:rPr lang="en-US" altLang="zh-CN" sz="2400" dirty="0"/>
              <a:t>Identify</a:t>
            </a:r>
            <a:r>
              <a:rPr lang="zh-CN" altLang="en-US" sz="2400" dirty="0"/>
              <a:t> </a:t>
            </a:r>
            <a:r>
              <a:rPr lang="en-US" altLang="zh-CN" sz="2400" dirty="0"/>
              <a:t>correct</a:t>
            </a:r>
            <a:r>
              <a:rPr lang="zh-CN" altLang="en-US" sz="2400" dirty="0"/>
              <a:t> </a:t>
            </a:r>
            <a:r>
              <a:rPr lang="en-US" altLang="zh-CN" sz="2400" dirty="0"/>
              <a:t>filling</a:t>
            </a:r>
          </a:p>
          <a:p>
            <a:r>
              <a:rPr lang="en-US" altLang="zh-CN" sz="2400" dirty="0"/>
              <a:t>Step</a:t>
            </a:r>
            <a:r>
              <a:rPr lang="zh-CN" altLang="en-US" sz="2400" dirty="0"/>
              <a:t> </a:t>
            </a:r>
            <a:r>
              <a:rPr lang="en-US" altLang="zh-CN" sz="2400" dirty="0"/>
              <a:t>1:</a:t>
            </a:r>
            <a:r>
              <a:rPr lang="zh-CN" altLang="en-US" sz="2400" dirty="0"/>
              <a:t> </a:t>
            </a:r>
            <a:r>
              <a:rPr lang="en-US" altLang="zh-CN" sz="2400" dirty="0"/>
              <a:t>Candidates</a:t>
            </a:r>
            <a:r>
              <a:rPr lang="zh-CN" altLang="en-US" sz="2400" dirty="0"/>
              <a:t> </a:t>
            </a:r>
            <a:r>
              <a:rPr lang="en-US" altLang="zh-CN" sz="2400" dirty="0"/>
              <a:t>Generation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IPM-Binary</a:t>
            </a:r>
          </a:p>
          <a:p>
            <a:endParaRPr lang="en-US" altLang="zh-CN" sz="2800" dirty="0"/>
          </a:p>
          <a:p>
            <a:pPr lvl="2"/>
            <a:endParaRPr lang="en-US" altLang="zh-C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10">
                <a:extLst>
                  <a:ext uri="{FF2B5EF4-FFF2-40B4-BE49-F238E27FC236}">
                    <a16:creationId xmlns:a16="http://schemas.microsoft.com/office/drawing/2014/main" id="{7A6DBA0B-2BC0-AB42-9ABD-49518D481D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717149"/>
                  </p:ext>
                </p:extLst>
              </p:nvPr>
            </p:nvGraphicFramePr>
            <p:xfrm>
              <a:off x="252117" y="2738760"/>
              <a:ext cx="8819206" cy="22148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73380">
                      <a:extLst>
                        <a:ext uri="{9D8B030D-6E8A-4147-A177-3AD203B41FA5}">
                          <a16:colId xmlns:a16="http://schemas.microsoft.com/office/drawing/2014/main" val="3246657936"/>
                        </a:ext>
                      </a:extLst>
                    </a:gridCol>
                    <a:gridCol w="5251006">
                      <a:extLst>
                        <a:ext uri="{9D8B030D-6E8A-4147-A177-3AD203B41FA5}">
                          <a16:colId xmlns:a16="http://schemas.microsoft.com/office/drawing/2014/main" val="836209963"/>
                        </a:ext>
                      </a:extLst>
                    </a:gridCol>
                    <a:gridCol w="1628135">
                      <a:extLst>
                        <a:ext uri="{9D8B030D-6E8A-4147-A177-3AD203B41FA5}">
                          <a16:colId xmlns:a16="http://schemas.microsoft.com/office/drawing/2014/main" val="736845264"/>
                        </a:ext>
                      </a:extLst>
                    </a:gridCol>
                    <a:gridCol w="903383">
                      <a:extLst>
                        <a:ext uri="{9D8B030D-6E8A-4147-A177-3AD203B41FA5}">
                          <a16:colId xmlns:a16="http://schemas.microsoft.com/office/drawing/2014/main" val="3659553824"/>
                        </a:ext>
                      </a:extLst>
                    </a:gridCol>
                    <a:gridCol w="663302">
                      <a:extLst>
                        <a:ext uri="{9D8B030D-6E8A-4147-A177-3AD203B41FA5}">
                          <a16:colId xmlns:a16="http://schemas.microsoft.com/office/drawing/2014/main" val="25283303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r</a:t>
                          </a:r>
                          <a:endParaRPr lang="en" sz="1400" b="0" i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chemeClr val="bg1"/>
                              </a:solidFill>
                              <a:effectLst/>
                            </a:rPr>
                            <a:t>title</a:t>
                          </a:r>
                          <a:endParaRPr lang="en" sz="1400" b="0" i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category</a:t>
                          </a:r>
                          <a:endParaRPr lang="en" sz="1400" b="0" i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chemeClr val="bg1"/>
                              </a:solidFill>
                              <a:effectLst/>
                            </a:rPr>
                            <a:t>modelno</a:t>
                          </a:r>
                          <a:endParaRPr lang="en" sz="1400" b="0" i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price</a:t>
                          </a:r>
                          <a:endParaRPr lang="en" sz="1400" b="0" i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098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t1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tribeca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varsity jacket </a:t>
                          </a:r>
                          <a:r>
                            <a:rPr lang="en" sz="1400" b="0" dirty="0">
                              <a:solidFill>
                                <a:srgbClr val="00B050"/>
                              </a:solidFill>
                              <a:effectLst/>
                            </a:rPr>
                            <a:t>hard shell case 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for </a:t>
                          </a:r>
                          <a:r>
                            <a:rPr lang="en" sz="1400" b="0" dirty="0" err="1">
                              <a:solidFill>
                                <a:srgbClr val="00B050"/>
                              </a:solidFill>
                              <a:effectLst/>
                            </a:rPr>
                            <a:t>ipod</a:t>
                          </a:r>
                          <a:r>
                            <a:rPr lang="en" sz="14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touch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dallas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cowboys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Na</a:t>
                          </a:r>
                          <a:r>
                            <a:rPr lang="en-US" altLang="zh-CN" sz="14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N</a:t>
                          </a:r>
                        </a:p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chemeClr val="accent3"/>
                              </a:solidFill>
                              <a:effectLst/>
                            </a:rPr>
                            <a:t>(mp3</a:t>
                          </a:r>
                          <a:r>
                            <a:rPr lang="zh-CN" altLang="en-US" sz="1400" b="0" dirty="0">
                              <a:solidFill>
                                <a:schemeClr val="accent3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zh-CN" sz="1400" b="0" dirty="0">
                              <a:solidFill>
                                <a:schemeClr val="accent3"/>
                              </a:solidFill>
                              <a:effectLst/>
                            </a:rPr>
                            <a:t>accessories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" altLang="zh-CN" sz="1400" dirty="0" smtClean="0">
                                  <a:solidFill>
                                    <a:schemeClr val="accent3"/>
                                  </a:solidFill>
                                </a:rPr>
                                <m:t>electronics</m:t>
                              </m:r>
                              <m:r>
                                <m:rPr>
                                  <m:nor/>
                                </m:rPr>
                                <a:rPr lang="en" altLang="zh-CN" sz="1400" dirty="0" smtClean="0">
                                  <a:solidFill>
                                    <a:schemeClr val="accent3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" altLang="zh-CN" sz="1400" dirty="0" smtClean="0">
                                  <a:solidFill>
                                    <a:schemeClr val="accent3"/>
                                  </a:solidFill>
                                </a:rPr>
                                <m:t>general</m:t>
                              </m:r>
                            </m:oMath>
                          </a14:m>
                          <a:r>
                            <a:rPr lang="en-US" altLang="zh-CN" sz="1400" b="0" dirty="0">
                              <a:solidFill>
                                <a:schemeClr val="accent3"/>
                              </a:solidFill>
                              <a:effectLst/>
                            </a:rPr>
                            <a:t>)</a:t>
                          </a:r>
                          <a:endParaRPr lang="en" sz="1400" b="0" i="0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18.54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4496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t2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oklahoma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sooners </a:t>
                          </a:r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iphone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4 case </a:t>
                          </a:r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black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dirty="0">
                              <a:solidFill>
                                <a:srgbClr val="00B050"/>
                              </a:solidFill>
                              <a:effectLst/>
                            </a:rPr>
                            <a:t>shell</a:t>
                          </a:r>
                          <a:endParaRPr lang="en" sz="1400" b="0" i="0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electronics general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29.99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58239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t3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belkin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sport armband for </a:t>
                          </a:r>
                          <a:r>
                            <a:rPr lang="en" sz="1400" b="0" dirty="0" err="1">
                              <a:solidFill>
                                <a:srgbClr val="00B050"/>
                              </a:solidFill>
                              <a:effectLst/>
                            </a:rPr>
                            <a:t>ipod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nano </a:t>
                          </a:r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black</a:t>
                          </a:r>
                          <a:endParaRPr lang="en" sz="1400" b="0" i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mp3 accessories</a:t>
                          </a:r>
                          <a:endParaRPr lang="en" sz="1400" b="0" i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18.88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226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t4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case logic 11.6 </a:t>
                          </a:r>
                          <a:r>
                            <a:rPr lang="en" sz="1400" b="0" dirty="0">
                              <a:solidFill>
                                <a:srgbClr val="00B050"/>
                              </a:solidFill>
                              <a:effectLst/>
                            </a:rPr>
                            <a:t>hard shell 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netbook sleeve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electronics general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19.99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99651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10">
                <a:extLst>
                  <a:ext uri="{FF2B5EF4-FFF2-40B4-BE49-F238E27FC236}">
                    <a16:creationId xmlns:a16="http://schemas.microsoft.com/office/drawing/2014/main" id="{7A6DBA0B-2BC0-AB42-9ABD-49518D481D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717149"/>
                  </p:ext>
                </p:extLst>
              </p:nvPr>
            </p:nvGraphicFramePr>
            <p:xfrm>
              <a:off x="252117" y="2738760"/>
              <a:ext cx="8819206" cy="22148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73380">
                      <a:extLst>
                        <a:ext uri="{9D8B030D-6E8A-4147-A177-3AD203B41FA5}">
                          <a16:colId xmlns:a16="http://schemas.microsoft.com/office/drawing/2014/main" val="3246657936"/>
                        </a:ext>
                      </a:extLst>
                    </a:gridCol>
                    <a:gridCol w="5251006">
                      <a:extLst>
                        <a:ext uri="{9D8B030D-6E8A-4147-A177-3AD203B41FA5}">
                          <a16:colId xmlns:a16="http://schemas.microsoft.com/office/drawing/2014/main" val="836209963"/>
                        </a:ext>
                      </a:extLst>
                    </a:gridCol>
                    <a:gridCol w="1628135">
                      <a:extLst>
                        <a:ext uri="{9D8B030D-6E8A-4147-A177-3AD203B41FA5}">
                          <a16:colId xmlns:a16="http://schemas.microsoft.com/office/drawing/2014/main" val="736845264"/>
                        </a:ext>
                      </a:extLst>
                    </a:gridCol>
                    <a:gridCol w="903383">
                      <a:extLst>
                        <a:ext uri="{9D8B030D-6E8A-4147-A177-3AD203B41FA5}">
                          <a16:colId xmlns:a16="http://schemas.microsoft.com/office/drawing/2014/main" val="3659553824"/>
                        </a:ext>
                      </a:extLst>
                    </a:gridCol>
                    <a:gridCol w="663302">
                      <a:extLst>
                        <a:ext uri="{9D8B030D-6E8A-4147-A177-3AD203B41FA5}">
                          <a16:colId xmlns:a16="http://schemas.microsoft.com/office/drawing/2014/main" val="25283303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r</a:t>
                          </a:r>
                          <a:endParaRPr lang="en" sz="1400" b="0" i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chemeClr val="bg1"/>
                              </a:solidFill>
                              <a:effectLst/>
                            </a:rPr>
                            <a:t>title</a:t>
                          </a:r>
                          <a:endParaRPr lang="en" sz="1400" b="0" i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category</a:t>
                          </a:r>
                          <a:endParaRPr lang="en" sz="1400" b="0" i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chemeClr val="bg1"/>
                              </a:solidFill>
                              <a:effectLst/>
                            </a:rPr>
                            <a:t>modelno</a:t>
                          </a:r>
                          <a:endParaRPr lang="en" sz="1400" b="0" i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price</a:t>
                          </a:r>
                          <a:endParaRPr lang="en" sz="1400" b="0" i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09857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t1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tribeca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varsity jacket </a:t>
                          </a:r>
                          <a:r>
                            <a:rPr lang="en" sz="1400" b="0" dirty="0">
                              <a:solidFill>
                                <a:srgbClr val="00B050"/>
                              </a:solidFill>
                              <a:effectLst/>
                            </a:rPr>
                            <a:t>hard shell case 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for </a:t>
                          </a:r>
                          <a:r>
                            <a:rPr lang="en" sz="1400" b="0" dirty="0" err="1">
                              <a:solidFill>
                                <a:srgbClr val="00B050"/>
                              </a:solidFill>
                              <a:effectLst/>
                            </a:rPr>
                            <a:t>ipod</a:t>
                          </a:r>
                          <a:r>
                            <a:rPr lang="en" sz="14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touch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dallas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cowboys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46875" t="-49153" r="-98438" b="-15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18.54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4496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t2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oklahoma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sooners </a:t>
                          </a:r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iphone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4 case </a:t>
                          </a:r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black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dirty="0">
                              <a:solidFill>
                                <a:srgbClr val="00B050"/>
                              </a:solidFill>
                              <a:effectLst/>
                            </a:rPr>
                            <a:t>shell</a:t>
                          </a:r>
                          <a:endParaRPr lang="en" sz="1400" b="0" i="0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electronics general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29.99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58239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t3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belkin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sport armband for </a:t>
                          </a:r>
                          <a:r>
                            <a:rPr lang="en" sz="1400" b="0" dirty="0" err="1">
                              <a:solidFill>
                                <a:srgbClr val="00B050"/>
                              </a:solidFill>
                              <a:effectLst/>
                            </a:rPr>
                            <a:t>ipod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 nano </a:t>
                          </a:r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black</a:t>
                          </a:r>
                          <a:endParaRPr lang="en" sz="1400" b="0" i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mp3 accessories</a:t>
                          </a:r>
                          <a:endParaRPr lang="en" sz="1400" b="0" i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18.88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226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t4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case logic 11.6 </a:t>
                          </a:r>
                          <a:r>
                            <a:rPr lang="en" sz="1400" b="0" dirty="0">
                              <a:solidFill>
                                <a:srgbClr val="00B050"/>
                              </a:solidFill>
                              <a:effectLst/>
                            </a:rPr>
                            <a:t>hard shell </a:t>
                          </a:r>
                          <a:r>
                            <a:rPr lang="e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netbook sleeve</a:t>
                          </a:r>
                          <a:endParaRPr lang="en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sz="1400" b="0">
                              <a:solidFill>
                                <a:srgbClr val="000000"/>
                              </a:solidFill>
                              <a:effectLst/>
                            </a:rPr>
                            <a:t>electronics general</a:t>
                          </a:r>
                          <a:endParaRPr lang="en" sz="1400" b="0" i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…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19.99</a:t>
                          </a:r>
                          <a:endParaRPr lang="zh-CN" altLang="en-US" sz="1400" b="0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996511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BA7D0A-0334-7B46-884A-3D7EADF161AD}"/>
                  </a:ext>
                </a:extLst>
              </p:cNvPr>
              <p:cNvSpPr txBox="1"/>
              <p:nvPr/>
            </p:nvSpPr>
            <p:spPr>
              <a:xfrm>
                <a:off x="810000" y="5139912"/>
                <a:ext cx="2199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𝑁𝑁</m:t>
                      </m:r>
                      <m:d>
                        <m:d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BA7D0A-0334-7B46-884A-3D7EADF1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5139912"/>
                <a:ext cx="2199768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6AED523-A370-CA45-A8B2-C4930D587BAF}"/>
                  </a:ext>
                </a:extLst>
              </p:cNvPr>
              <p:cNvSpPr txBox="1"/>
              <p:nvPr/>
            </p:nvSpPr>
            <p:spPr>
              <a:xfrm>
                <a:off x="786321" y="5542450"/>
                <a:ext cx="8229600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can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𝑐𝑎𝑡𝑒𝑔𝑜𝑟𝑦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𝑐𝑎𝑡𝑒𝑔𝑜𝑟𝑦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  <m:d>
                              <m:d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={“</m:t>
                      </m:r>
                      <m:r>
                        <m:rPr>
                          <m:nor/>
                        </m:rPr>
                        <a:rPr lang="en" altLang="zh-CN" dirty="0" smtClean="0">
                          <a:solidFill>
                            <a:schemeClr val="accent3"/>
                          </a:solidFill>
                        </a:rPr>
                        <m:t>electronics</m:t>
                      </m:r>
                      <m:r>
                        <m:rPr>
                          <m:nor/>
                        </m:rPr>
                        <a:rPr lang="en" altLang="zh-CN" dirty="0" smtClean="0">
                          <a:solidFill>
                            <a:schemeClr val="accent3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" altLang="zh-CN" dirty="0" smtClean="0">
                          <a:solidFill>
                            <a:schemeClr val="accent3"/>
                          </a:solidFill>
                        </a:rPr>
                        <m:t>general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”,</m:t>
                      </m:r>
                      <m:r>
                        <a:rPr kumimoji="1" lang="zh-CN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“</m:t>
                      </m:r>
                      <m:r>
                        <m:rPr>
                          <m:nor/>
                        </m:rPr>
                        <a:rPr lang="en" altLang="zh-CN" dirty="0" smtClean="0">
                          <a:solidFill>
                            <a:schemeClr val="accent3"/>
                          </a:solidFill>
                        </a:rPr>
                        <m:t>mp</m:t>
                      </m:r>
                      <m:r>
                        <m:rPr>
                          <m:nor/>
                        </m:rPr>
                        <a:rPr lang="en" altLang="zh-CN" dirty="0" smtClean="0">
                          <a:solidFill>
                            <a:schemeClr val="accent3"/>
                          </a:solidFill>
                        </a:rPr>
                        <m:t>3 </m:t>
                      </m:r>
                      <m:r>
                        <m:rPr>
                          <m:nor/>
                        </m:rPr>
                        <a:rPr lang="en" altLang="zh-CN" dirty="0" smtClean="0">
                          <a:solidFill>
                            <a:schemeClr val="accent3"/>
                          </a:solidFill>
                        </a:rPr>
                        <m:t>accessories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”}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6AED523-A370-CA45-A8B2-C4930D58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1" y="5542450"/>
                <a:ext cx="8229600" cy="688650"/>
              </a:xfrm>
              <a:prstGeom prst="rect">
                <a:avLst/>
              </a:prstGeom>
              <a:blipFill>
                <a:blip r:embed="rId7"/>
                <a:stretch>
                  <a:fillRect l="-462" t="-1818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6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表格 10">
            <a:extLst>
              <a:ext uri="{FF2B5EF4-FFF2-40B4-BE49-F238E27FC236}">
                <a16:creationId xmlns:a16="http://schemas.microsoft.com/office/drawing/2014/main" id="{F6CF9BF3-F759-BD40-9391-46F78D1FA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79573"/>
              </p:ext>
            </p:extLst>
          </p:nvPr>
        </p:nvGraphicFramePr>
        <p:xfrm>
          <a:off x="1006268" y="5618401"/>
          <a:ext cx="6777284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641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320649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866542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7714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280378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284668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t3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altLang="zh-C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  <a:endParaRPr lang="en" altLang="zh-C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mp3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accessories</a:t>
                      </a:r>
                      <a:endParaRPr lang="en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IPM-Binary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Step</a:t>
            </a:r>
            <a:r>
              <a:rPr lang="zh-CN" altLang="en-US" sz="2400" dirty="0"/>
              <a:t> </a:t>
            </a:r>
            <a:r>
              <a:rPr lang="en-US" altLang="zh-CN" sz="2400" dirty="0"/>
              <a:t>2.</a:t>
            </a:r>
            <a:r>
              <a:rPr lang="zh-CN" altLang="en-US" sz="2400" dirty="0"/>
              <a:t> </a:t>
            </a:r>
            <a:r>
              <a:rPr lang="en-US" altLang="zh-CN" sz="2400" dirty="0"/>
              <a:t>Fine-tuning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" altLang="zh-CN" sz="2400" dirty="0"/>
              <a:t>IPM-Binary</a:t>
            </a:r>
            <a:r>
              <a:rPr lang="zh-CN" altLang="en-US" sz="2400" dirty="0"/>
              <a:t> </a:t>
            </a:r>
            <a:r>
              <a:rPr lang="en-US" altLang="zh-CN" sz="2400" dirty="0"/>
              <a:t>(Model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Architecture)</a:t>
            </a:r>
          </a:p>
          <a:p>
            <a:endParaRPr lang="en-US" altLang="zh-CN" sz="2800" dirty="0"/>
          </a:p>
          <a:p>
            <a:pPr lvl="2"/>
            <a:endParaRPr lang="en-US" altLang="zh-CN" sz="1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99B6DD-2964-0843-81DF-80E650D0CACE}"/>
              </a:ext>
            </a:extLst>
          </p:cNvPr>
          <p:cNvSpPr/>
          <p:nvPr/>
        </p:nvSpPr>
        <p:spPr>
          <a:xfrm>
            <a:off x="4812451" y="4861538"/>
            <a:ext cx="1334957" cy="344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0D99D7-853F-B545-B33D-7D673C140909}"/>
              </a:ext>
            </a:extLst>
          </p:cNvPr>
          <p:cNvSpPr/>
          <p:nvPr/>
        </p:nvSpPr>
        <p:spPr>
          <a:xfrm>
            <a:off x="4781319" y="5547272"/>
            <a:ext cx="1366093" cy="736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DCF6DE06-2B9D-8943-9FAA-847733D66C69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5464366" y="5205717"/>
            <a:ext cx="15564" cy="3415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753B210D-871D-6440-BF9F-9A331CF4B7AF}"/>
              </a:ext>
            </a:extLst>
          </p:cNvPr>
          <p:cNvSpPr/>
          <p:nvPr/>
        </p:nvSpPr>
        <p:spPr>
          <a:xfrm>
            <a:off x="2657836" y="4867196"/>
            <a:ext cx="1398552" cy="3519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C9B1DF3-E4B0-924C-9BF9-E6C768F1E87C}"/>
              </a:ext>
            </a:extLst>
          </p:cNvPr>
          <p:cNvSpPr/>
          <p:nvPr/>
        </p:nvSpPr>
        <p:spPr>
          <a:xfrm>
            <a:off x="1454228" y="5547272"/>
            <a:ext cx="3150824" cy="75185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CF21EF0-7C7F-F94A-AC41-2C06E18FF6C7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3029640" y="5219114"/>
            <a:ext cx="327472" cy="32815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虚尾箭头 23">
            <a:extLst>
              <a:ext uri="{FF2B5EF4-FFF2-40B4-BE49-F238E27FC236}">
                <a16:creationId xmlns:a16="http://schemas.microsoft.com/office/drawing/2014/main" id="{1D872590-250F-2F48-A328-6E530FF36560}"/>
              </a:ext>
            </a:extLst>
          </p:cNvPr>
          <p:cNvSpPr/>
          <p:nvPr/>
        </p:nvSpPr>
        <p:spPr>
          <a:xfrm>
            <a:off x="362624" y="2152185"/>
            <a:ext cx="877428" cy="412595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FADC74AB-A9D0-9E48-931E-AC24FBA5511B}"/>
              </a:ext>
            </a:extLst>
          </p:cNvPr>
          <p:cNvSpPr/>
          <p:nvPr/>
        </p:nvSpPr>
        <p:spPr>
          <a:xfrm>
            <a:off x="1926389" y="2632635"/>
            <a:ext cx="4953914" cy="2138586"/>
          </a:xfrm>
          <a:prstGeom prst="roundRect">
            <a:avLst>
              <a:gd name="adj" fmla="val 99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82DD871-CFFA-2B40-BDC8-3CA9A3B3A52B}"/>
              </a:ext>
            </a:extLst>
          </p:cNvPr>
          <p:cNvSpPr/>
          <p:nvPr/>
        </p:nvSpPr>
        <p:spPr>
          <a:xfrm>
            <a:off x="2102660" y="494033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100" dirty="0">
                <a:solidFill>
                  <a:schemeClr val="tx1"/>
                </a:solidFill>
              </a:rPr>
              <a:t>[CLS]</a:t>
            </a:r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AD397BF-865D-1247-B32E-F0081CFDEC58}"/>
              </a:ext>
            </a:extLst>
          </p:cNvPr>
          <p:cNvSpPr/>
          <p:nvPr/>
        </p:nvSpPr>
        <p:spPr>
          <a:xfrm>
            <a:off x="2800184" y="494033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" altLang="zh-CN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belkin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AD630B9-3010-4745-AB24-E7E5C33F3DA9}"/>
              </a:ext>
            </a:extLst>
          </p:cNvPr>
          <p:cNvSpPr/>
          <p:nvPr/>
        </p:nvSpPr>
        <p:spPr>
          <a:xfrm>
            <a:off x="3497708" y="494033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CDD7A68-CB6D-2945-9094-BC5A590C5781}"/>
              </a:ext>
            </a:extLst>
          </p:cNvPr>
          <p:cNvSpPr/>
          <p:nvPr/>
        </p:nvSpPr>
        <p:spPr>
          <a:xfrm>
            <a:off x="4195232" y="494033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[SEP]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8EE44A-81CA-0E45-92E7-20C570BB1143}"/>
              </a:ext>
            </a:extLst>
          </p:cNvPr>
          <p:cNvSpPr/>
          <p:nvPr/>
        </p:nvSpPr>
        <p:spPr>
          <a:xfrm>
            <a:off x="4892756" y="494033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mp3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4404C42-58B1-2B44-85D9-A032A5A5D230}"/>
              </a:ext>
            </a:extLst>
          </p:cNvPr>
          <p:cNvSpPr/>
          <p:nvPr/>
        </p:nvSpPr>
        <p:spPr>
          <a:xfrm>
            <a:off x="5590282" y="4940335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4C721AC-CF0B-F244-9515-30CBAE2D3A5A}"/>
                  </a:ext>
                </a:extLst>
              </p:cNvPr>
              <p:cNvSpPr/>
              <p:nvPr/>
            </p:nvSpPr>
            <p:spPr>
              <a:xfrm>
                <a:off x="2102660" y="438707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𝐶𝐿𝑆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4C721AC-CF0B-F244-9515-30CBAE2D3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60" y="4387072"/>
                <a:ext cx="462708" cy="209084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577687F-3BE4-F343-A819-DA8D7CFAE705}"/>
                  </a:ext>
                </a:extLst>
              </p:cNvPr>
              <p:cNvSpPr/>
              <p:nvPr/>
            </p:nvSpPr>
            <p:spPr>
              <a:xfrm>
                <a:off x="2800184" y="438707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𝑏𝑒𝑙𝑘𝑖𝑛</m:t>
                          </m:r>
                        </m:sub>
                      </m:sSub>
                    </m:oMath>
                  </m:oMathPara>
                </a14:m>
                <a:endParaRPr kumimoji="1"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577687F-3BE4-F343-A819-DA8D7CFAE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84" y="4387072"/>
                <a:ext cx="462708" cy="209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74935CB-1236-5247-BA03-696D2664E562}"/>
                  </a:ext>
                </a:extLst>
              </p:cNvPr>
              <p:cNvSpPr/>
              <p:nvPr/>
            </p:nvSpPr>
            <p:spPr>
              <a:xfrm>
                <a:off x="3497708" y="438707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𝑠𝑝𝑜𝑟𝑡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74935CB-1236-5247-BA03-696D2664E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08" y="4387072"/>
                <a:ext cx="462708" cy="209084"/>
              </a:xfrm>
              <a:prstGeom prst="rect">
                <a:avLst/>
              </a:prstGeom>
              <a:blipFill>
                <a:blip r:embed="rId7"/>
                <a:stretch>
                  <a:fillRect l="-5128" b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38014955-70C6-EF47-9EB8-38F3C64714E0}"/>
              </a:ext>
            </a:extLst>
          </p:cNvPr>
          <p:cNvSpPr/>
          <p:nvPr/>
        </p:nvSpPr>
        <p:spPr>
          <a:xfrm>
            <a:off x="4195232" y="4387072"/>
            <a:ext cx="462708" cy="209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0759E89-4452-A941-B99A-E6A4268B36EB}"/>
                  </a:ext>
                </a:extLst>
              </p:cNvPr>
              <p:cNvSpPr/>
              <p:nvPr/>
            </p:nvSpPr>
            <p:spPr>
              <a:xfrm>
                <a:off x="4892756" y="438707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mp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0759E89-4452-A941-B99A-E6A4268B3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56" y="4387072"/>
                <a:ext cx="462708" cy="209084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96426F7-ABC8-E94F-9665-6EC7D4A37979}"/>
                  </a:ext>
                </a:extLst>
              </p:cNvPr>
              <p:cNvSpPr/>
              <p:nvPr/>
            </p:nvSpPr>
            <p:spPr>
              <a:xfrm>
                <a:off x="5590282" y="4387072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96426F7-ABC8-E94F-9665-6EC7D4A37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282" y="4387072"/>
                <a:ext cx="462708" cy="209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4834427-852E-2B48-BF2E-36F08DF4DD81}"/>
                  </a:ext>
                </a:extLst>
              </p:cNvPr>
              <p:cNvSpPr/>
              <p:nvPr/>
            </p:nvSpPr>
            <p:spPr>
              <a:xfrm>
                <a:off x="2102660" y="278523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𝐶𝐿𝑆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4834427-852E-2B48-BF2E-36F08DF4D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60" y="2785234"/>
                <a:ext cx="462708" cy="18726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C2167AA-2E2A-894C-B57B-B2AF2CF9A8A5}"/>
                  </a:ext>
                </a:extLst>
              </p:cNvPr>
              <p:cNvSpPr/>
              <p:nvPr/>
            </p:nvSpPr>
            <p:spPr>
              <a:xfrm>
                <a:off x="2800184" y="278523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𝑏𝑒𝑙𝑘𝑖𝑛</m:t>
                          </m:r>
                        </m:sub>
                        <m:sup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C2167AA-2E2A-894C-B57B-B2AF2CF9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84" y="2785234"/>
                <a:ext cx="462708" cy="187262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E0BC1AB-249F-FA49-992B-4487335E6213}"/>
                  </a:ext>
                </a:extLst>
              </p:cNvPr>
              <p:cNvSpPr/>
              <p:nvPr/>
            </p:nvSpPr>
            <p:spPr>
              <a:xfrm>
                <a:off x="3497708" y="278523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E0BC1AB-249F-FA49-992B-4487335E6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08" y="2785234"/>
                <a:ext cx="462708" cy="187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F67C9372-3E83-0643-8717-16B69B892DE0}"/>
              </a:ext>
            </a:extLst>
          </p:cNvPr>
          <p:cNvSpPr/>
          <p:nvPr/>
        </p:nvSpPr>
        <p:spPr>
          <a:xfrm>
            <a:off x="4195232" y="2785234"/>
            <a:ext cx="462708" cy="187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4B16ACB-477C-0545-8281-C1BCBD36B811}"/>
                  </a:ext>
                </a:extLst>
              </p:cNvPr>
              <p:cNvSpPr/>
              <p:nvPr/>
            </p:nvSpPr>
            <p:spPr>
              <a:xfrm>
                <a:off x="4892756" y="278523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𝑚𝑝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4B16ACB-477C-0545-8281-C1BCBD36B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56" y="2785234"/>
                <a:ext cx="462708" cy="18726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A496FE2-9A60-DA40-ADF2-6070F9126AB6}"/>
                  </a:ext>
                </a:extLst>
              </p:cNvPr>
              <p:cNvSpPr/>
              <p:nvPr/>
            </p:nvSpPr>
            <p:spPr>
              <a:xfrm>
                <a:off x="5590282" y="2785234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A496FE2-9A60-DA40-ADF2-6070F9126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282" y="2785234"/>
                <a:ext cx="462708" cy="1872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圆角矩形 37">
            <a:extLst>
              <a:ext uri="{FF2B5EF4-FFF2-40B4-BE49-F238E27FC236}">
                <a16:creationId xmlns:a16="http://schemas.microsoft.com/office/drawing/2014/main" id="{D4BB2969-5BDA-004A-AD2A-16C2A89BF754}"/>
              </a:ext>
            </a:extLst>
          </p:cNvPr>
          <p:cNvSpPr/>
          <p:nvPr/>
        </p:nvSpPr>
        <p:spPr>
          <a:xfrm>
            <a:off x="2102659" y="3260472"/>
            <a:ext cx="4643367" cy="264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Transformer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Layer</a:t>
            </a:r>
            <a:endParaRPr kumimoji="1" lang="zh-CN" altLang="en-US" sz="1400" dirty="0"/>
          </a:p>
        </p:txBody>
      </p: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42904FD4-E06F-8845-A7EB-839CCA0AC577}"/>
              </a:ext>
            </a:extLst>
          </p:cNvPr>
          <p:cNvCxnSpPr>
            <a:cxnSpLocks/>
            <a:stCxn id="18" idx="0"/>
            <a:endCxn id="26" idx="2"/>
          </p:cNvCxnSpPr>
          <p:nvPr/>
        </p:nvCxnSpPr>
        <p:spPr>
          <a:xfrm flipV="1">
            <a:off x="2334014" y="459615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62C6E5A5-7E76-0844-A878-5BC3D1A5AB4C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3031538" y="459615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7D3F5C33-00C7-5F45-95E9-955E2413B209}"/>
              </a:ext>
            </a:extLst>
          </p:cNvPr>
          <p:cNvCxnSpPr>
            <a:cxnSpLocks/>
            <a:stCxn id="20" idx="0"/>
            <a:endCxn id="28" idx="2"/>
          </p:cNvCxnSpPr>
          <p:nvPr/>
        </p:nvCxnSpPr>
        <p:spPr>
          <a:xfrm flipV="1">
            <a:off x="3729062" y="459615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45904C68-E2C3-A84B-ACA9-DF99DAC8DAF9}"/>
              </a:ext>
            </a:extLst>
          </p:cNvPr>
          <p:cNvCxnSpPr>
            <a:cxnSpLocks/>
            <a:stCxn id="23" idx="0"/>
            <a:endCxn id="30" idx="2"/>
          </p:cNvCxnSpPr>
          <p:nvPr/>
        </p:nvCxnSpPr>
        <p:spPr>
          <a:xfrm flipV="1">
            <a:off x="5124110" y="459615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555BEFA3-5942-0742-86FF-D4FABDB6EE67}"/>
              </a:ext>
            </a:extLst>
          </p:cNvPr>
          <p:cNvCxnSpPr>
            <a:cxnSpLocks/>
            <a:stCxn id="25" idx="0"/>
            <a:endCxn id="31" idx="2"/>
          </p:cNvCxnSpPr>
          <p:nvPr/>
        </p:nvCxnSpPr>
        <p:spPr>
          <a:xfrm flipV="1">
            <a:off x="5821636" y="459615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7AACDE7F-03D3-F340-B0A8-D74B3436DC99}"/>
              </a:ext>
            </a:extLst>
          </p:cNvPr>
          <p:cNvCxnSpPr>
            <a:cxnSpLocks/>
          </p:cNvCxnSpPr>
          <p:nvPr/>
        </p:nvCxnSpPr>
        <p:spPr>
          <a:xfrm flipV="1">
            <a:off x="2334014" y="3018785"/>
            <a:ext cx="0" cy="24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52912581-19C9-F740-B70A-D41BFF5E899D}"/>
              </a:ext>
            </a:extLst>
          </p:cNvPr>
          <p:cNvCxnSpPr>
            <a:cxnSpLocks/>
            <a:stCxn id="51" idx="0"/>
            <a:endCxn id="34" idx="2"/>
          </p:cNvCxnSpPr>
          <p:nvPr/>
        </p:nvCxnSpPr>
        <p:spPr>
          <a:xfrm flipV="1">
            <a:off x="3729062" y="2972496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EF955C37-0D18-1E47-9843-8078DAAC14F2}"/>
              </a:ext>
            </a:extLst>
          </p:cNvPr>
          <p:cNvCxnSpPr>
            <a:cxnSpLocks/>
            <a:stCxn id="52" idx="0"/>
            <a:endCxn id="35" idx="2"/>
          </p:cNvCxnSpPr>
          <p:nvPr/>
        </p:nvCxnSpPr>
        <p:spPr>
          <a:xfrm flipV="1">
            <a:off x="4426586" y="2972496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77974BD1-DAA2-1647-B15A-EA0402B1B4DE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5124110" y="3018785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50B88211-6979-B847-8CC9-A8586627724B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5821636" y="3018785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CA48B3C2-91D4-7A42-BA42-B54E0953648F}"/>
              </a:ext>
            </a:extLst>
          </p:cNvPr>
          <p:cNvSpPr/>
          <p:nvPr/>
        </p:nvSpPr>
        <p:spPr>
          <a:xfrm>
            <a:off x="2102660" y="326748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1ADB041-34C3-E54A-997A-7D693AADEB9A}"/>
              </a:ext>
            </a:extLst>
          </p:cNvPr>
          <p:cNvSpPr/>
          <p:nvPr/>
        </p:nvSpPr>
        <p:spPr>
          <a:xfrm>
            <a:off x="2800184" y="326748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AF8C363-8304-7D48-91FF-2ABFE0717C10}"/>
              </a:ext>
            </a:extLst>
          </p:cNvPr>
          <p:cNvSpPr/>
          <p:nvPr/>
        </p:nvSpPr>
        <p:spPr>
          <a:xfrm>
            <a:off x="3497708" y="326748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CD98D75-83F8-5047-8714-18A4D08EE3F9}"/>
              </a:ext>
            </a:extLst>
          </p:cNvPr>
          <p:cNvSpPr/>
          <p:nvPr/>
        </p:nvSpPr>
        <p:spPr>
          <a:xfrm>
            <a:off x="4195232" y="326748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D1B3F16-3AC7-E740-9B14-E6299F17A67F}"/>
              </a:ext>
            </a:extLst>
          </p:cNvPr>
          <p:cNvSpPr/>
          <p:nvPr/>
        </p:nvSpPr>
        <p:spPr>
          <a:xfrm>
            <a:off x="4892756" y="326748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0B652B9-E75A-6A44-A13D-DE59CC356C34}"/>
              </a:ext>
            </a:extLst>
          </p:cNvPr>
          <p:cNvSpPr/>
          <p:nvPr/>
        </p:nvSpPr>
        <p:spPr>
          <a:xfrm>
            <a:off x="5590282" y="3267489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61E5A2B8-DC59-3E46-9BB8-A65D9F8083AC}"/>
              </a:ext>
            </a:extLst>
          </p:cNvPr>
          <p:cNvCxnSpPr>
            <a:cxnSpLocks/>
            <a:stCxn id="22" idx="0"/>
            <a:endCxn id="29" idx="2"/>
          </p:cNvCxnSpPr>
          <p:nvPr/>
        </p:nvCxnSpPr>
        <p:spPr>
          <a:xfrm flipV="1">
            <a:off x="4426586" y="4596156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DC5A6663-0F8A-3F49-802D-E7ED6C2D5A03}"/>
              </a:ext>
            </a:extLst>
          </p:cNvPr>
          <p:cNvCxnSpPr>
            <a:cxnSpLocks/>
            <a:stCxn id="50" idx="0"/>
            <a:endCxn id="33" idx="2"/>
          </p:cNvCxnSpPr>
          <p:nvPr/>
        </p:nvCxnSpPr>
        <p:spPr>
          <a:xfrm flipV="1">
            <a:off x="3031538" y="2972496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73BA27B8-6A1A-E84A-B6AE-B2328C4C1E92}"/>
              </a:ext>
            </a:extLst>
          </p:cNvPr>
          <p:cNvSpPr/>
          <p:nvPr/>
        </p:nvSpPr>
        <p:spPr>
          <a:xfrm>
            <a:off x="2102659" y="3876405"/>
            <a:ext cx="4645441" cy="264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Transformer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Layer</a:t>
            </a:r>
            <a:endParaRPr kumimoji="1" lang="zh-CN" altLang="en-US" sz="1400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20B4721-32C1-CB41-B4EC-D5EE6BFDE194}"/>
              </a:ext>
            </a:extLst>
          </p:cNvPr>
          <p:cNvSpPr/>
          <p:nvPr/>
        </p:nvSpPr>
        <p:spPr>
          <a:xfrm>
            <a:off x="2102660" y="388342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C157FE9-930B-AD40-92DA-675001E20C0D}"/>
              </a:ext>
            </a:extLst>
          </p:cNvPr>
          <p:cNvSpPr/>
          <p:nvPr/>
        </p:nvSpPr>
        <p:spPr>
          <a:xfrm>
            <a:off x="2800184" y="388342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6CC676B-160B-9C41-99DD-A0D5FE570C1D}"/>
              </a:ext>
            </a:extLst>
          </p:cNvPr>
          <p:cNvSpPr/>
          <p:nvPr/>
        </p:nvSpPr>
        <p:spPr>
          <a:xfrm>
            <a:off x="3497708" y="388342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CEBE591-9A1F-3E47-B45A-80BEF7DA70CE}"/>
              </a:ext>
            </a:extLst>
          </p:cNvPr>
          <p:cNvSpPr/>
          <p:nvPr/>
        </p:nvSpPr>
        <p:spPr>
          <a:xfrm>
            <a:off x="4195232" y="388342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08F9BBD-FFD1-4348-8763-5A6940738FC8}"/>
              </a:ext>
            </a:extLst>
          </p:cNvPr>
          <p:cNvSpPr/>
          <p:nvPr/>
        </p:nvSpPr>
        <p:spPr>
          <a:xfrm>
            <a:off x="4892756" y="388342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0D7784A-64FD-594B-8E5B-1E49F136FE47}"/>
              </a:ext>
            </a:extLst>
          </p:cNvPr>
          <p:cNvSpPr/>
          <p:nvPr/>
        </p:nvSpPr>
        <p:spPr>
          <a:xfrm>
            <a:off x="5590282" y="3883422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29FDE416-F266-674A-B86F-BF3967A42B84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334014" y="4140934"/>
            <a:ext cx="0" cy="2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BBCE5B8F-F638-614D-A114-B5A3539DD314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3031538" y="4140934"/>
            <a:ext cx="0" cy="2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D7774FED-A9A1-FE4F-A19B-261766758CEA}"/>
              </a:ext>
            </a:extLst>
          </p:cNvPr>
          <p:cNvCxnSpPr>
            <a:cxnSpLocks/>
            <a:stCxn id="28" idx="0"/>
            <a:endCxn id="60" idx="2"/>
          </p:cNvCxnSpPr>
          <p:nvPr/>
        </p:nvCxnSpPr>
        <p:spPr>
          <a:xfrm flipV="1">
            <a:off x="3729062" y="412956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8E462215-9BD2-CC44-A810-743F6A9F2CC6}"/>
              </a:ext>
            </a:extLst>
          </p:cNvPr>
          <p:cNvCxnSpPr>
            <a:cxnSpLocks/>
            <a:stCxn id="30" idx="0"/>
            <a:endCxn id="62" idx="2"/>
          </p:cNvCxnSpPr>
          <p:nvPr/>
        </p:nvCxnSpPr>
        <p:spPr>
          <a:xfrm flipV="1">
            <a:off x="5124110" y="412956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E5EB4369-8462-DD4A-BD88-85C8C6077F71}"/>
              </a:ext>
            </a:extLst>
          </p:cNvPr>
          <p:cNvCxnSpPr>
            <a:cxnSpLocks/>
            <a:stCxn id="31" idx="0"/>
            <a:endCxn id="63" idx="2"/>
          </p:cNvCxnSpPr>
          <p:nvPr/>
        </p:nvCxnSpPr>
        <p:spPr>
          <a:xfrm flipV="1">
            <a:off x="5821636" y="412956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D2361069-AABD-344D-BDEC-7F9E0DC26F75}"/>
              </a:ext>
            </a:extLst>
          </p:cNvPr>
          <p:cNvCxnSpPr>
            <a:cxnSpLocks/>
            <a:stCxn id="29" idx="0"/>
            <a:endCxn id="61" idx="2"/>
          </p:cNvCxnSpPr>
          <p:nvPr/>
        </p:nvCxnSpPr>
        <p:spPr>
          <a:xfrm flipV="1">
            <a:off x="4426586" y="4129560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A8F8827F-7C90-6B41-8E08-011F514A5E81}"/>
              </a:ext>
            </a:extLst>
          </p:cNvPr>
          <p:cNvCxnSpPr>
            <a:stCxn id="49" idx="2"/>
            <a:endCxn id="58" idx="0"/>
          </p:cNvCxnSpPr>
          <p:nvPr/>
        </p:nvCxnSpPr>
        <p:spPr>
          <a:xfrm>
            <a:off x="2334014" y="351362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3C6037C1-F4AD-F347-9856-C39032BA9544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2334014" y="3525001"/>
            <a:ext cx="697524" cy="3584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C54DC3D3-5D3B-4F4A-9AB8-1B7967835FC5}"/>
              </a:ext>
            </a:extLst>
          </p:cNvPr>
          <p:cNvCxnSpPr>
            <a:cxnSpLocks/>
            <a:stCxn id="50" idx="2"/>
            <a:endCxn id="59" idx="0"/>
          </p:cNvCxnSpPr>
          <p:nvPr/>
        </p:nvCxnSpPr>
        <p:spPr>
          <a:xfrm>
            <a:off x="3031538" y="351362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0A162E9C-10EE-4D48-B3BD-5CC736507D71}"/>
              </a:ext>
            </a:extLst>
          </p:cNvPr>
          <p:cNvCxnSpPr>
            <a:cxnSpLocks/>
            <a:stCxn id="50" idx="2"/>
            <a:endCxn id="58" idx="0"/>
          </p:cNvCxnSpPr>
          <p:nvPr/>
        </p:nvCxnSpPr>
        <p:spPr>
          <a:xfrm flipH="1">
            <a:off x="2334014" y="351362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E2D6B223-3FFE-2D43-B833-420DA04AF2DC}"/>
              </a:ext>
            </a:extLst>
          </p:cNvPr>
          <p:cNvCxnSpPr>
            <a:cxnSpLocks/>
            <a:stCxn id="53" idx="2"/>
            <a:endCxn id="62" idx="0"/>
          </p:cNvCxnSpPr>
          <p:nvPr/>
        </p:nvCxnSpPr>
        <p:spPr>
          <a:xfrm>
            <a:off x="5124110" y="351362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1FDA3380-EC41-0C46-83B8-076EA3C1431C}"/>
              </a:ext>
            </a:extLst>
          </p:cNvPr>
          <p:cNvCxnSpPr>
            <a:cxnSpLocks/>
            <a:stCxn id="54" idx="2"/>
            <a:endCxn id="62" idx="0"/>
          </p:cNvCxnSpPr>
          <p:nvPr/>
        </p:nvCxnSpPr>
        <p:spPr>
          <a:xfrm flipH="1">
            <a:off x="5124110" y="3513627"/>
            <a:ext cx="697526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连接符 75">
            <a:extLst>
              <a:ext uri="{FF2B5EF4-FFF2-40B4-BE49-F238E27FC236}">
                <a16:creationId xmlns:a16="http://schemas.microsoft.com/office/drawing/2014/main" id="{647F28D8-5F4A-654A-AF2B-F3139BB71A33}"/>
              </a:ext>
            </a:extLst>
          </p:cNvPr>
          <p:cNvCxnSpPr>
            <a:cxnSpLocks/>
            <a:stCxn id="53" idx="2"/>
            <a:endCxn id="63" idx="0"/>
          </p:cNvCxnSpPr>
          <p:nvPr/>
        </p:nvCxnSpPr>
        <p:spPr>
          <a:xfrm>
            <a:off x="5124110" y="3513627"/>
            <a:ext cx="697526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11DB5D8E-55D9-B246-A4DB-86D7E3F514A3}"/>
              </a:ext>
            </a:extLst>
          </p:cNvPr>
          <p:cNvCxnSpPr>
            <a:cxnSpLocks/>
            <a:stCxn id="54" idx="2"/>
            <a:endCxn id="63" idx="0"/>
          </p:cNvCxnSpPr>
          <p:nvPr/>
        </p:nvCxnSpPr>
        <p:spPr>
          <a:xfrm>
            <a:off x="5821636" y="351362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B9206EB2-2086-7F42-A9B3-B6C9037A0B78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3729062" y="3513627"/>
            <a:ext cx="697524" cy="3514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187530EC-58F1-EB49-AD75-E9A52EDC79FB}"/>
              </a:ext>
            </a:extLst>
          </p:cNvPr>
          <p:cNvCxnSpPr>
            <a:cxnSpLocks/>
            <a:stCxn id="51" idx="2"/>
            <a:endCxn id="60" idx="0"/>
          </p:cNvCxnSpPr>
          <p:nvPr/>
        </p:nvCxnSpPr>
        <p:spPr>
          <a:xfrm>
            <a:off x="3729062" y="351362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连接符 79">
            <a:extLst>
              <a:ext uri="{FF2B5EF4-FFF2-40B4-BE49-F238E27FC236}">
                <a16:creationId xmlns:a16="http://schemas.microsoft.com/office/drawing/2014/main" id="{F6ABEF01-DB16-DC41-A39F-5136D169BF5E}"/>
              </a:ext>
            </a:extLst>
          </p:cNvPr>
          <p:cNvCxnSpPr>
            <a:cxnSpLocks/>
            <a:stCxn id="52" idx="2"/>
            <a:endCxn id="60" idx="0"/>
          </p:cNvCxnSpPr>
          <p:nvPr/>
        </p:nvCxnSpPr>
        <p:spPr>
          <a:xfrm flipH="1">
            <a:off x="3729062" y="351362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9A52989A-C545-CF46-9C06-A72DC075E1FD}"/>
              </a:ext>
            </a:extLst>
          </p:cNvPr>
          <p:cNvCxnSpPr>
            <a:cxnSpLocks/>
            <a:stCxn id="52" idx="2"/>
            <a:endCxn id="61" idx="0"/>
          </p:cNvCxnSpPr>
          <p:nvPr/>
        </p:nvCxnSpPr>
        <p:spPr>
          <a:xfrm>
            <a:off x="4426586" y="3513627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C86150A7-CCA7-264E-B0F5-8FAFBFD9CC44}"/>
              </a:ext>
            </a:extLst>
          </p:cNvPr>
          <p:cNvCxnSpPr>
            <a:cxnSpLocks/>
            <a:stCxn id="51" idx="2"/>
            <a:endCxn id="59" idx="0"/>
          </p:cNvCxnSpPr>
          <p:nvPr/>
        </p:nvCxnSpPr>
        <p:spPr>
          <a:xfrm flipH="1">
            <a:off x="3031538" y="351362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连接符 82">
            <a:extLst>
              <a:ext uri="{FF2B5EF4-FFF2-40B4-BE49-F238E27FC236}">
                <a16:creationId xmlns:a16="http://schemas.microsoft.com/office/drawing/2014/main" id="{A58DD596-1371-9245-9B9E-F66D80EF1B23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4426586" y="3525001"/>
            <a:ext cx="697524" cy="3584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B3840C46-2B7C-4D42-BE7B-00BAD3732922}"/>
              </a:ext>
            </a:extLst>
          </p:cNvPr>
          <p:cNvCxnSpPr>
            <a:cxnSpLocks/>
            <a:stCxn id="53" idx="2"/>
            <a:endCxn id="61" idx="0"/>
          </p:cNvCxnSpPr>
          <p:nvPr/>
        </p:nvCxnSpPr>
        <p:spPr>
          <a:xfrm flipH="1">
            <a:off x="4426586" y="351362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6EEE909C-47E1-4B47-8E12-0886680BC207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031538" y="3513627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30D8D969-CC88-F541-B7E0-65303240381D}"/>
              </a:ext>
            </a:extLst>
          </p:cNvPr>
          <p:cNvCxnSpPr>
            <a:cxnSpLocks/>
            <a:stCxn id="32" idx="0"/>
            <a:endCxn id="87" idx="2"/>
          </p:cNvCxnSpPr>
          <p:nvPr/>
        </p:nvCxnSpPr>
        <p:spPr>
          <a:xfrm flipH="1" flipV="1">
            <a:off x="2332992" y="2445204"/>
            <a:ext cx="1022" cy="34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圆角矩形 86">
            <a:extLst>
              <a:ext uri="{FF2B5EF4-FFF2-40B4-BE49-F238E27FC236}">
                <a16:creationId xmlns:a16="http://schemas.microsoft.com/office/drawing/2014/main" id="{E5E573F6-53D9-874A-8891-3A9B63A0963F}"/>
              </a:ext>
            </a:extLst>
          </p:cNvPr>
          <p:cNvSpPr/>
          <p:nvPr/>
        </p:nvSpPr>
        <p:spPr>
          <a:xfrm>
            <a:off x="1568343" y="2236207"/>
            <a:ext cx="1529297" cy="208997"/>
          </a:xfrm>
          <a:prstGeom prst="roundRect">
            <a:avLst/>
          </a:prstGeom>
          <a:solidFill>
            <a:srgbClr val="C00000"/>
          </a:solidFill>
          <a:ln>
            <a:solidFill>
              <a:srgbClr val="622A1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Binary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Classifier</a:t>
            </a:r>
            <a:endParaRPr kumimoji="1" lang="zh-CN" altLang="en-US" sz="1200" dirty="0"/>
          </a:p>
        </p:txBody>
      </p: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60529BE0-E68C-C24C-A0DB-8C903A98DAB4}"/>
              </a:ext>
            </a:extLst>
          </p:cNvPr>
          <p:cNvCxnSpPr>
            <a:cxnSpLocks/>
            <a:stCxn id="87" idx="0"/>
            <a:endCxn id="89" idx="2"/>
          </p:cNvCxnSpPr>
          <p:nvPr/>
        </p:nvCxnSpPr>
        <p:spPr>
          <a:xfrm flipH="1" flipV="1">
            <a:off x="2328984" y="2039621"/>
            <a:ext cx="4008" cy="196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9" name="表格 17">
            <a:extLst>
              <a:ext uri="{FF2B5EF4-FFF2-40B4-BE49-F238E27FC236}">
                <a16:creationId xmlns:a16="http://schemas.microsoft.com/office/drawing/2014/main" id="{43F6A1D5-FC81-6045-8ED5-5AF8DC0B3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66422"/>
              </p:ext>
            </p:extLst>
          </p:nvPr>
        </p:nvGraphicFramePr>
        <p:xfrm>
          <a:off x="1970309" y="1811183"/>
          <a:ext cx="717351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351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0.75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solidFill>
                      <a:srgbClr val="FF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sp>
        <p:nvSpPr>
          <p:cNvPr id="90" name="矩形 89">
            <a:extLst>
              <a:ext uri="{FF2B5EF4-FFF2-40B4-BE49-F238E27FC236}">
                <a16:creationId xmlns:a16="http://schemas.microsoft.com/office/drawing/2014/main" id="{8AA4ED16-5FC7-0A4B-8869-FB07A973D55B}"/>
              </a:ext>
            </a:extLst>
          </p:cNvPr>
          <p:cNvSpPr/>
          <p:nvPr/>
        </p:nvSpPr>
        <p:spPr>
          <a:xfrm>
            <a:off x="6283322" y="4937444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[SEP]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F167D61B-6E69-2B48-8FE2-E8EF1E9220BA}"/>
                  </a:ext>
                </a:extLst>
              </p:cNvPr>
              <p:cNvSpPr/>
              <p:nvPr/>
            </p:nvSpPr>
            <p:spPr>
              <a:xfrm>
                <a:off x="6283322" y="4384181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𝑆𝐸𝑃</m:t>
                          </m:r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F167D61B-6E69-2B48-8FE2-E8EF1E922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322" y="4384181"/>
                <a:ext cx="462708" cy="209084"/>
              </a:xfrm>
              <a:prstGeom prst="rect">
                <a:avLst/>
              </a:prstGeom>
              <a:blipFill>
                <a:blip r:embed="rId15"/>
                <a:stretch>
                  <a:fillRect l="-2500"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C2A080D8-8C47-594E-9C69-CE07AB1706E0}"/>
                  </a:ext>
                </a:extLst>
              </p:cNvPr>
              <p:cNvSpPr/>
              <p:nvPr/>
            </p:nvSpPr>
            <p:spPr>
              <a:xfrm>
                <a:off x="6283322" y="2782343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𝑆𝐸𝑃</m:t>
                          </m:r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C2A080D8-8C47-594E-9C69-CE07AB170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322" y="2782343"/>
                <a:ext cx="462708" cy="187262"/>
              </a:xfrm>
              <a:prstGeom prst="rect">
                <a:avLst/>
              </a:prstGeom>
              <a:blipFill>
                <a:blip r:embed="rId16"/>
                <a:stretch>
                  <a:fillRect l="-2500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26B54940-000F-E048-96C6-31B05C7BC5F5}"/>
              </a:ext>
            </a:extLst>
          </p:cNvPr>
          <p:cNvCxnSpPr>
            <a:cxnSpLocks/>
            <a:stCxn id="90" idx="0"/>
            <a:endCxn id="91" idx="2"/>
          </p:cNvCxnSpPr>
          <p:nvPr/>
        </p:nvCxnSpPr>
        <p:spPr>
          <a:xfrm flipV="1">
            <a:off x="6514676" y="4593265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000A9D64-E962-ED4D-9BD2-735FD836850E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6514676" y="3015894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FC2E0702-DFF4-FB4C-8983-E3FC8EB37067}"/>
              </a:ext>
            </a:extLst>
          </p:cNvPr>
          <p:cNvSpPr/>
          <p:nvPr/>
        </p:nvSpPr>
        <p:spPr>
          <a:xfrm>
            <a:off x="6283322" y="3264598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7A5B6132-DD93-A344-9C2C-DF0660E67306}"/>
              </a:ext>
            </a:extLst>
          </p:cNvPr>
          <p:cNvSpPr/>
          <p:nvPr/>
        </p:nvSpPr>
        <p:spPr>
          <a:xfrm>
            <a:off x="6283322" y="3880531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2C4F1F4D-3DA2-E042-AF16-BDD706AA0239}"/>
              </a:ext>
            </a:extLst>
          </p:cNvPr>
          <p:cNvCxnSpPr>
            <a:cxnSpLocks/>
            <a:stCxn id="91" idx="0"/>
            <a:endCxn id="96" idx="2"/>
          </p:cNvCxnSpPr>
          <p:nvPr/>
        </p:nvCxnSpPr>
        <p:spPr>
          <a:xfrm flipV="1">
            <a:off x="6514676" y="4126669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连接符 97">
            <a:extLst>
              <a:ext uri="{FF2B5EF4-FFF2-40B4-BE49-F238E27FC236}">
                <a16:creationId xmlns:a16="http://schemas.microsoft.com/office/drawing/2014/main" id="{E7EA064D-DA15-C24A-8FF6-FAB3050AA11D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>
            <a:off x="6514676" y="3510736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6054EADC-0DE7-4F43-9A55-F77DB835BC4A}"/>
              </a:ext>
            </a:extLst>
          </p:cNvPr>
          <p:cNvSpPr txBox="1"/>
          <p:nvPr/>
        </p:nvSpPr>
        <p:spPr>
          <a:xfrm>
            <a:off x="2868904" y="1762622"/>
            <a:ext cx="2576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Probability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correct</a:t>
            </a:r>
            <a:endParaRPr kumimoji="1" lang="zh-CN" altLang="en-US" sz="1600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B2D7E4C6-2ECC-9A4C-8BB4-09725B5899DA}"/>
              </a:ext>
            </a:extLst>
          </p:cNvPr>
          <p:cNvSpPr/>
          <p:nvPr/>
        </p:nvSpPr>
        <p:spPr>
          <a:xfrm>
            <a:off x="6255509" y="5547272"/>
            <a:ext cx="1512479" cy="7362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45BBFE58-E030-2B4A-9BF3-5364660F3A12}"/>
              </a:ext>
            </a:extLst>
          </p:cNvPr>
          <p:cNvCxnSpPr>
            <a:cxnSpLocks/>
            <a:stCxn id="116" idx="0"/>
            <a:endCxn id="16" idx="2"/>
          </p:cNvCxnSpPr>
          <p:nvPr/>
        </p:nvCxnSpPr>
        <p:spPr>
          <a:xfrm flipH="1" flipV="1">
            <a:off x="3357112" y="5219114"/>
            <a:ext cx="3654637" cy="32815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B725219A-DF64-5041-AF56-93E558983C9A}"/>
              </a:ext>
            </a:extLst>
          </p:cNvPr>
          <p:cNvSpPr txBox="1"/>
          <p:nvPr/>
        </p:nvSpPr>
        <p:spPr>
          <a:xfrm>
            <a:off x="1714985" y="6398273"/>
            <a:ext cx="27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Complete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Attribute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Values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85D3805D-A88E-4F4C-A8F4-7C793ED4EF45}"/>
              </a:ext>
            </a:extLst>
          </p:cNvPr>
          <p:cNvSpPr txBox="1"/>
          <p:nvPr/>
        </p:nvSpPr>
        <p:spPr>
          <a:xfrm>
            <a:off x="4548882" y="6387541"/>
            <a:ext cx="18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Candidate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Filling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7" grpId="0" animBg="1"/>
      <p:bldP spid="24" grpId="0" animBg="1"/>
      <p:bldP spid="116" grpId="0" animBg="1"/>
      <p:bldP spid="130" grpId="0"/>
      <p:bldP spid="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IPM-Binary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7">
                <a:extLst>
                  <a:ext uri="{FF2B5EF4-FFF2-40B4-BE49-F238E27FC236}">
                    <a16:creationId xmlns:a16="http://schemas.microsoft.com/office/drawing/2014/main" id="{F1292472-8650-9048-8501-4D80E9833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994" y="1166483"/>
                <a:ext cx="8228329" cy="5359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Step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2.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Fine-tuning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" altLang="zh-CN" sz="2400" dirty="0"/>
                  <a:t>IPM-Binary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(Build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Training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Corpus)</a:t>
                </a:r>
              </a:p>
              <a:p>
                <a:pPr lvl="1"/>
                <a:r>
                  <a:rPr lang="en-US" altLang="zh-CN" sz="2400" dirty="0"/>
                  <a:t>Unsupervised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-&gt;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Masked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entry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recovery</a:t>
                </a:r>
              </a:p>
              <a:p>
                <a:pPr lvl="1"/>
                <a:r>
                  <a:rPr lang="en-US" altLang="zh-CN" sz="2400" dirty="0"/>
                  <a:t>Positive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Sample: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{(</m:t>
                    </m:r>
                    <m:r>
                      <m:rPr>
                        <m:nor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bel</m:t>
                    </m:r>
                    <m:r>
                      <m:rPr>
                        <m:nor/>
                      </m:rPr>
                      <a:rPr lang="en" altLang="zh-CN" sz="2000" dirty="0"/>
                      <m:t>kin</m:t>
                    </m:r>
                    <m:r>
                      <m:rPr>
                        <m:nor/>
                      </m:rPr>
                      <a:rPr lang="en" altLang="zh-CN" sz="2000" dirty="0"/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" altLang="zh-CN" sz="2000" dirty="0"/>
                      <m:t>ipod</m:t>
                    </m:r>
                    <m:r>
                      <m:rPr>
                        <m:nor/>
                      </m:rPr>
                      <a:rPr lang="en" altLang="zh-CN" sz="2000" dirty="0"/>
                      <m:t> </m:t>
                    </m:r>
                    <m:r>
                      <m:rPr>
                        <m:nor/>
                      </m:rPr>
                      <a:rPr lang="en-US" altLang="zh-CN" sz="2000" dirty="0"/>
                      <m:t>…</m:t>
                    </m:r>
                    <m:r>
                      <m:rPr>
                        <m:nor/>
                      </m:rPr>
                      <a:rPr lang="zh-CN" altLang="en-US" sz="2000" dirty="0"/>
                      <m:t> </m:t>
                    </m:r>
                    <m:r>
                      <m:rPr>
                        <m:nor/>
                      </m:rPr>
                      <a:rPr lang="en-US" altLang="zh-CN" sz="2000" dirty="0"/>
                      <m:t>18.88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𝑎𝑐𝑐𝑒𝑠𝑠𝑜𝑟𝑖𝑒𝑠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)}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200" dirty="0"/>
                  <a:t>Negative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Samples: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1800" dirty="0">
                                <a:latin typeface="Cambria Math" panose="02040503050406030204" pitchFamily="18" charset="0"/>
                              </a:rPr>
                              <m:t>bel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kin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 </m:t>
                            </m:r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ipod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800" dirty="0"/>
                              <m:t>…</m:t>
                            </m:r>
                            <m:r>
                              <m:rPr>
                                <m:nor/>
                              </m:rPr>
                              <a:rPr lang="zh-CN" altLang="en-US" sz="18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800" dirty="0"/>
                              <m:t>18.88</m:t>
                            </m:r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𝑎𝑐𝑐𝑒𝑠𝑠𝑜𝑟𝑖𝑒𝑠</m:t>
                    </m:r>
                  </m:oMath>
                </a14:m>
                <a:endParaRPr lang="en-US" altLang="zh-CN" sz="1800" dirty="0"/>
              </a:p>
              <a:p>
                <a:pPr lvl="2"/>
                <a:r>
                  <a:rPr lang="en-US" altLang="zh-CN" sz="1800" dirty="0"/>
                  <a:t>Negative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sampling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from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candidates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1800" dirty="0">
                                <a:latin typeface="Cambria Math" panose="02040503050406030204" pitchFamily="18" charset="0"/>
                              </a:rPr>
                              <m:t>bel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kin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 </m:t>
                            </m:r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ipod</m:t>
                            </m:r>
                            <m:r>
                              <m:rPr>
                                <m:nor/>
                              </m:rPr>
                              <a:rPr lang="en" altLang="zh-CN" sz="18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800" dirty="0"/>
                              <m:t>…</m:t>
                            </m:r>
                            <m:r>
                              <m:rPr>
                                <m:nor/>
                              </m:rPr>
                              <a:rPr lang="zh-CN" altLang="en-US" sz="18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800" dirty="0"/>
                              <m:t>18.88</m:t>
                            </m:r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..,</m:t>
                    </m:r>
                    <m:r>
                      <a:rPr lang="zh-CN" alt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altLang="zh-CN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altLang="zh-CN" sz="1800" dirty="0"/>
              </a:p>
              <a:p>
                <a:pPr lvl="2"/>
                <a:endParaRPr lang="en-US" altLang="zh-CN" sz="1800" dirty="0"/>
              </a:p>
            </p:txBody>
          </p:sp>
        </mc:Choice>
        <mc:Fallback xmlns="">
          <p:sp>
            <p:nvSpPr>
              <p:cNvPr id="10" name="内容占位符 7">
                <a:extLst>
                  <a:ext uri="{FF2B5EF4-FFF2-40B4-BE49-F238E27FC236}">
                    <a16:creationId xmlns:a16="http://schemas.microsoft.com/office/drawing/2014/main" id="{F1292472-8650-9048-8501-4D80E9833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166483"/>
                <a:ext cx="8228329" cy="5359435"/>
              </a:xfrm>
              <a:blipFill>
                <a:blip r:embed="rId5"/>
                <a:stretch>
                  <a:fillRect l="-154"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10">
            <a:extLst>
              <a:ext uri="{FF2B5EF4-FFF2-40B4-BE49-F238E27FC236}">
                <a16:creationId xmlns:a16="http://schemas.microsoft.com/office/drawing/2014/main" id="{A0C35166-6E46-6143-A9C8-5BB4EEC31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63737"/>
              </p:ext>
            </p:extLst>
          </p:nvPr>
        </p:nvGraphicFramePr>
        <p:xfrm>
          <a:off x="197032" y="4096501"/>
          <a:ext cx="8819206" cy="200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525100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28135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903383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6330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t2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oklahoma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sooners </a:t>
                      </a:r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iphone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4 case </a:t>
                      </a:r>
                      <a:r>
                        <a:rPr lang="en" sz="1400" b="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" sz="1400" b="0" dirty="0">
                          <a:solidFill>
                            <a:schemeClr val="tx1"/>
                          </a:solidFill>
                          <a:effectLst/>
                        </a:rPr>
                        <a:t>shell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70C0"/>
                          </a:solidFill>
                          <a:effectLst/>
                        </a:rPr>
                        <a:t>electronics general</a:t>
                      </a:r>
                      <a:endParaRPr lang="en" sz="1400" b="0" i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29.99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rgbClr val="000000"/>
                          </a:solidFill>
                          <a:effectLst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belkin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sport armband for </a:t>
                      </a:r>
                      <a:r>
                        <a:rPr lang="en" sz="1400" b="0" dirty="0" err="1">
                          <a:solidFill>
                            <a:schemeClr val="tx1"/>
                          </a:solidFill>
                          <a:effectLst/>
                        </a:rPr>
                        <a:t>ipod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nano </a:t>
                      </a:r>
                      <a:r>
                        <a:rPr lang="en" sz="1400" b="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[MASK]</a:t>
                      </a:r>
                      <a:endParaRPr lang="en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mp3 accessories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50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t5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fellowes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precision cordless mouse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98904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44.84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51175"/>
                  </a:ext>
                </a:extLst>
              </a:tr>
            </a:tbl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8E898776-D9D2-294E-A946-E669D0E73417}"/>
              </a:ext>
            </a:extLst>
          </p:cNvPr>
          <p:cNvSpPr/>
          <p:nvPr/>
        </p:nvSpPr>
        <p:spPr>
          <a:xfrm>
            <a:off x="99151" y="4842768"/>
            <a:ext cx="8989763" cy="508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53ABEA2-9354-C94E-8802-2E1A7A045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96705"/>
              </p:ext>
            </p:extLst>
          </p:nvPr>
        </p:nvGraphicFramePr>
        <p:xfrm>
          <a:off x="197032" y="4105323"/>
          <a:ext cx="8819206" cy="200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525100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28135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903383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6330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t2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oklahoma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sooners </a:t>
                      </a:r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iphone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4 case </a:t>
                      </a:r>
                      <a:r>
                        <a:rPr lang="en" sz="1400" b="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" sz="1400" b="0" dirty="0">
                          <a:solidFill>
                            <a:schemeClr val="tx1"/>
                          </a:solidFill>
                          <a:effectLst/>
                        </a:rPr>
                        <a:t>shell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accent6"/>
                          </a:solidFill>
                          <a:effectLst/>
                        </a:rPr>
                        <a:t>electronics general</a:t>
                      </a:r>
                      <a:endParaRPr lang="en" sz="1400" b="0" i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29.99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rgbClr val="000000"/>
                          </a:solidFill>
                          <a:effectLst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belkin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sport armband for </a:t>
                      </a:r>
                      <a:r>
                        <a:rPr lang="en" sz="1400" b="0" dirty="0" err="1">
                          <a:solidFill>
                            <a:schemeClr val="tx1"/>
                          </a:solidFill>
                          <a:effectLst/>
                        </a:rPr>
                        <a:t>ipod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nano </a:t>
                      </a:r>
                      <a:r>
                        <a:rPr lang="en" sz="1400" b="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[MASK]</a:t>
                      </a:r>
                      <a:endParaRPr lang="en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mp3 accessories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50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t5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fellowes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precision cordless mouse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98904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44.84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51175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131842A2-AE01-364A-A2DD-EF9611C7C2C8}"/>
              </a:ext>
            </a:extLst>
          </p:cNvPr>
          <p:cNvSpPr/>
          <p:nvPr/>
        </p:nvSpPr>
        <p:spPr>
          <a:xfrm>
            <a:off x="99151" y="4851590"/>
            <a:ext cx="8989763" cy="508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6.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IPM-Binary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 </a:t>
            </a:r>
            <a:r>
              <a:rPr lang="en-US" altLang="zh-CN" sz="2800" dirty="0"/>
              <a:t>Imputing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" altLang="zh-CN" sz="2800" dirty="0"/>
              <a:t>IPM-Binary</a:t>
            </a:r>
            <a:endParaRPr lang="en-US" altLang="zh-CN" sz="2800" dirty="0"/>
          </a:p>
          <a:p>
            <a:pPr lvl="1"/>
            <a:r>
              <a:rPr lang="en-US" altLang="zh-CN" sz="2400" dirty="0"/>
              <a:t>Select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candidate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highest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</a:p>
          <a:p>
            <a:pPr lvl="2"/>
            <a:endParaRPr lang="en-US" altLang="zh-CN" sz="1800" dirty="0"/>
          </a:p>
        </p:txBody>
      </p:sp>
      <p:graphicFrame>
        <p:nvGraphicFramePr>
          <p:cNvPr id="8" name="表格 10">
            <a:extLst>
              <a:ext uri="{FF2B5EF4-FFF2-40B4-BE49-F238E27FC236}">
                <a16:creationId xmlns:a16="http://schemas.microsoft.com/office/drawing/2014/main" id="{1BCFC3DC-A478-5A43-8333-A66F8A84E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68317"/>
              </p:ext>
            </p:extLst>
          </p:nvPr>
        </p:nvGraphicFramePr>
        <p:xfrm>
          <a:off x="4431899" y="2981622"/>
          <a:ext cx="4639424" cy="2148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641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866542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7714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tribeca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… </a:t>
                      </a:r>
                      <a:r>
                        <a:rPr lang="en" sz="1400" b="0" dirty="0" err="1">
                          <a:solidFill>
                            <a:srgbClr val="FF0000"/>
                          </a:solidFill>
                          <a:effectLst/>
                        </a:rPr>
                        <a:t>ipod</a:t>
                      </a:r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</a:p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(mp3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accessories)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18.54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altLang="zh-C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t3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belkin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 </a:t>
                      </a:r>
                      <a:r>
                        <a:rPr lang="en" sz="1400" b="0" dirty="0" err="1">
                          <a:solidFill>
                            <a:srgbClr val="FF0000"/>
                          </a:solidFill>
                          <a:effectLst/>
                        </a:rPr>
                        <a:t>ipod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..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mp3 accessories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06B498B-3A6E-3249-965D-2E9A8C1819F4}"/>
              </a:ext>
            </a:extLst>
          </p:cNvPr>
          <p:cNvSpPr txBox="1"/>
          <p:nvPr/>
        </p:nvSpPr>
        <p:spPr>
          <a:xfrm>
            <a:off x="1247638" y="2336208"/>
            <a:ext cx="162276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mp3</a:t>
            </a:r>
            <a:r>
              <a:rPr lang="zh-CN" altLang="en-US" sz="1400" dirty="0"/>
              <a:t> </a:t>
            </a:r>
            <a:r>
              <a:rPr lang="en-US" altLang="zh-CN" sz="1400" dirty="0"/>
              <a:t>accessories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electronics</a:t>
            </a:r>
            <a:r>
              <a:rPr lang="zh-CN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F7C582A6-0E85-F04F-B560-F83BD9864240}"/>
              </a:ext>
            </a:extLst>
          </p:cNvPr>
          <p:cNvSpPr/>
          <p:nvPr/>
        </p:nvSpPr>
        <p:spPr>
          <a:xfrm>
            <a:off x="218401" y="4340682"/>
            <a:ext cx="3582961" cy="829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Fine-tuned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Pre-trained 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Language Model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0A97204F-A51D-D44C-BFAB-03B7A605CF47}"/>
              </a:ext>
            </a:extLst>
          </p:cNvPr>
          <p:cNvCxnSpPr>
            <a:cxnSpLocks/>
            <a:stCxn id="16" idx="1"/>
            <a:endCxn id="9" idx="3"/>
          </p:cNvCxnSpPr>
          <p:nvPr/>
        </p:nvCxnSpPr>
        <p:spPr>
          <a:xfrm rot="10800000">
            <a:off x="2870406" y="2597819"/>
            <a:ext cx="1422473" cy="1011603"/>
          </a:xfrm>
          <a:prstGeom prst="bentConnector3">
            <a:avLst>
              <a:gd name="adj1" fmla="val 1472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768EF81E-BE12-4D41-A8A8-F719F955BA77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029785" y="3803518"/>
            <a:ext cx="0" cy="537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表格 17">
            <a:extLst>
              <a:ext uri="{FF2B5EF4-FFF2-40B4-BE49-F238E27FC236}">
                <a16:creationId xmlns:a16="http://schemas.microsoft.com/office/drawing/2014/main" id="{9C8B0A05-2EF9-374E-8DA5-B46C77072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24721"/>
              </p:ext>
            </p:extLst>
          </p:nvPr>
        </p:nvGraphicFramePr>
        <p:xfrm>
          <a:off x="810000" y="5551935"/>
          <a:ext cx="423363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363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0.9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solidFill>
                      <a:srgbClr val="FF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50D39C18-C04B-384B-B1E3-9888F91CCA53}"/>
              </a:ext>
            </a:extLst>
          </p:cNvPr>
          <p:cNvSpPr/>
          <p:nvPr/>
        </p:nvSpPr>
        <p:spPr>
          <a:xfrm>
            <a:off x="4292878" y="3354928"/>
            <a:ext cx="4905342" cy="508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76068B-BF94-3B40-80EE-A2273F02625E}"/>
              </a:ext>
            </a:extLst>
          </p:cNvPr>
          <p:cNvSpPr/>
          <p:nvPr/>
        </p:nvSpPr>
        <p:spPr>
          <a:xfrm>
            <a:off x="116784" y="6107282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>
                <a:solidFill>
                  <a:srgbClr val="FF0000"/>
                </a:solidFill>
              </a:rPr>
              <a:t>mp3 accessories</a:t>
            </a:r>
            <a:endParaRPr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8CD7C6E-F83A-9643-AC53-C27E73E13FEF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1018634" y="5780373"/>
            <a:ext cx="3047" cy="326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8A2BE37-CA95-6147-8503-F91A1F342397}"/>
              </a:ext>
            </a:extLst>
          </p:cNvPr>
          <p:cNvSpPr txBox="1"/>
          <p:nvPr/>
        </p:nvSpPr>
        <p:spPr>
          <a:xfrm>
            <a:off x="218401" y="3280298"/>
            <a:ext cx="162276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/>
              <a:t>[</a:t>
            </a:r>
            <a:r>
              <a:rPr lang="en" altLang="zh-CN" sz="1400" dirty="0" err="1">
                <a:solidFill>
                  <a:srgbClr val="000000"/>
                </a:solidFill>
              </a:rPr>
              <a:t>tribeca</a:t>
            </a:r>
            <a:r>
              <a:rPr kumimoji="1" lang="en-US" altLang="zh-CN" sz="1400" dirty="0"/>
              <a:t>, …, </a:t>
            </a:r>
            <a:r>
              <a:rPr kumimoji="1" lang="en-US" altLang="zh-CN" sz="1400" dirty="0" err="1"/>
              <a:t>ipod</a:t>
            </a:r>
            <a:r>
              <a:rPr kumimoji="1" lang="en-US" altLang="zh-CN" sz="1400" dirty="0"/>
              <a:t>, ...,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mp3</a:t>
            </a:r>
            <a:r>
              <a:rPr lang="zh-CN" altLang="en-US" sz="1400" dirty="0">
                <a:solidFill>
                  <a:schemeClr val="accent6"/>
                </a:solidFill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accessories</a:t>
            </a:r>
            <a:r>
              <a:rPr kumimoji="1" lang="en-US" altLang="zh-CN" sz="1400" dirty="0"/>
              <a:t>]</a:t>
            </a:r>
            <a:endParaRPr kumimoji="1"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AC1C6F-0127-404E-B71F-628EDAF81A5D}"/>
              </a:ext>
            </a:extLst>
          </p:cNvPr>
          <p:cNvSpPr txBox="1"/>
          <p:nvPr/>
        </p:nvSpPr>
        <p:spPr>
          <a:xfrm>
            <a:off x="33050" y="2422721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Candidates</a:t>
            </a:r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156A0A9-DD7A-B844-8F3A-1BD99022BD3A}"/>
              </a:ext>
            </a:extLst>
          </p:cNvPr>
          <p:cNvSpPr txBox="1"/>
          <p:nvPr/>
        </p:nvSpPr>
        <p:spPr>
          <a:xfrm>
            <a:off x="2178594" y="3278829"/>
            <a:ext cx="162276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/>
              <a:t>[</a:t>
            </a:r>
            <a:r>
              <a:rPr lang="en" altLang="zh-CN" sz="1400" dirty="0" err="1">
                <a:solidFill>
                  <a:srgbClr val="000000"/>
                </a:solidFill>
              </a:rPr>
              <a:t>tribeca</a:t>
            </a:r>
            <a:r>
              <a:rPr kumimoji="1" lang="en-US" altLang="zh-CN" sz="1400" dirty="0"/>
              <a:t>, …, </a:t>
            </a:r>
            <a:r>
              <a:rPr kumimoji="1" lang="en-US" altLang="zh-CN" sz="1400" dirty="0" err="1"/>
              <a:t>ipod</a:t>
            </a:r>
            <a:r>
              <a:rPr kumimoji="1" lang="en-US" altLang="zh-CN" sz="1400" dirty="0"/>
              <a:t>, ...,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electronics</a:t>
            </a:r>
            <a:r>
              <a:rPr lang="zh-CN" altLang="en-US" sz="1400" dirty="0">
                <a:solidFill>
                  <a:schemeClr val="accent6"/>
                </a:solidFill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general</a:t>
            </a:r>
            <a:r>
              <a:rPr kumimoji="1" lang="en-US" altLang="zh-CN" sz="1400" dirty="0"/>
              <a:t>]</a:t>
            </a:r>
            <a:endParaRPr kumimoji="1" lang="zh-CN" altLang="en-US" sz="1400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380EE08-786B-834E-9323-012A35BFF6F1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flipH="1">
            <a:off x="1029785" y="2859428"/>
            <a:ext cx="1029237" cy="420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83698659-B674-0545-9005-12717D4A4262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>
            <a:off x="2059022" y="2859428"/>
            <a:ext cx="930956" cy="419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0A6B0257-CEE5-6543-B4B7-426CB76652F6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2989977" y="3802049"/>
            <a:ext cx="1" cy="537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92FB3A05-4F02-9E4D-B3E8-3D641F13256E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021681" y="5169701"/>
            <a:ext cx="8103" cy="38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6" name="表格 17">
            <a:extLst>
              <a:ext uri="{FF2B5EF4-FFF2-40B4-BE49-F238E27FC236}">
                <a16:creationId xmlns:a16="http://schemas.microsoft.com/office/drawing/2014/main" id="{71A904D1-5CA9-964D-ACAD-16E3580B0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49132"/>
              </p:ext>
            </p:extLst>
          </p:nvPr>
        </p:nvGraphicFramePr>
        <p:xfrm>
          <a:off x="2767144" y="5570344"/>
          <a:ext cx="423363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363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0.4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303AFF10-FDA5-D04D-95A2-7A6C0684005F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2978825" y="5188110"/>
            <a:ext cx="8103" cy="38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/>
      <p:bldP spid="19" grpId="0" animBg="1"/>
      <p:bldP spid="2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15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E42A3402-0D34-3649-8CF7-29700C73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Dataset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Comparison</a:t>
            </a:r>
            <a:r>
              <a:rPr lang="zh-CN" altLang="en-US" sz="2800" dirty="0"/>
              <a:t> </a:t>
            </a:r>
            <a:r>
              <a:rPr lang="en-US" altLang="zh-CN" sz="2800" dirty="0"/>
              <a:t>methods</a:t>
            </a:r>
          </a:p>
          <a:p>
            <a:pPr lvl="1"/>
            <a:endParaRPr lang="en-US" altLang="zh-CN" sz="2400" dirty="0"/>
          </a:p>
        </p:txBody>
      </p:sp>
      <p:graphicFrame>
        <p:nvGraphicFramePr>
          <p:cNvPr id="7" name="表格 9">
            <a:extLst>
              <a:ext uri="{FF2B5EF4-FFF2-40B4-BE49-F238E27FC236}">
                <a16:creationId xmlns:a16="http://schemas.microsoft.com/office/drawing/2014/main" id="{CCDA5439-4533-CD41-876B-19EC7682A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10172"/>
              </p:ext>
            </p:extLst>
          </p:nvPr>
        </p:nvGraphicFramePr>
        <p:xfrm>
          <a:off x="1305912" y="1799336"/>
          <a:ext cx="7227443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5642">
                  <a:extLst>
                    <a:ext uri="{9D8B030D-6E8A-4147-A177-3AD203B41FA5}">
                      <a16:colId xmlns:a16="http://schemas.microsoft.com/office/drawing/2014/main" val="3023706964"/>
                    </a:ext>
                  </a:extLst>
                </a:gridCol>
                <a:gridCol w="988758">
                  <a:extLst>
                    <a:ext uri="{9D8B030D-6E8A-4147-A177-3AD203B41FA5}">
                      <a16:colId xmlns:a16="http://schemas.microsoft.com/office/drawing/2014/main" val="63340068"/>
                    </a:ext>
                  </a:extLst>
                </a:gridCol>
                <a:gridCol w="824420">
                  <a:extLst>
                    <a:ext uri="{9D8B030D-6E8A-4147-A177-3AD203B41FA5}">
                      <a16:colId xmlns:a16="http://schemas.microsoft.com/office/drawing/2014/main" val="1909671719"/>
                    </a:ext>
                  </a:extLst>
                </a:gridCol>
                <a:gridCol w="784542">
                  <a:extLst>
                    <a:ext uri="{9D8B030D-6E8A-4147-A177-3AD203B41FA5}">
                      <a16:colId xmlns:a16="http://schemas.microsoft.com/office/drawing/2014/main" val="1950451870"/>
                    </a:ext>
                  </a:extLst>
                </a:gridCol>
                <a:gridCol w="701994">
                  <a:extLst>
                    <a:ext uri="{9D8B030D-6E8A-4147-A177-3AD203B41FA5}">
                      <a16:colId xmlns:a16="http://schemas.microsoft.com/office/drawing/2014/main" val="218777740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57179308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79860500"/>
                    </a:ext>
                  </a:extLst>
                </a:gridCol>
                <a:gridCol w="745934">
                  <a:extLst>
                    <a:ext uri="{9D8B030D-6E8A-4147-A177-3AD203B41FA5}">
                      <a16:colId xmlns:a16="http://schemas.microsoft.com/office/drawing/2014/main" val="889819925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69241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Dataset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Restaurant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Walmart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Amazon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Buy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Housing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Phone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Zomato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Flipkart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#Tuples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864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2300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13797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651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5000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4312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50279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8884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84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#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Avg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Class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251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939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966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335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3453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652359"/>
                  </a:ext>
                </a:extLst>
              </a:tr>
            </a:tbl>
          </a:graphicData>
        </a:graphic>
      </p:graphicFrame>
      <p:graphicFrame>
        <p:nvGraphicFramePr>
          <p:cNvPr id="13" name="表格 9">
            <a:extLst>
              <a:ext uri="{FF2B5EF4-FFF2-40B4-BE49-F238E27FC236}">
                <a16:creationId xmlns:a16="http://schemas.microsoft.com/office/drawing/2014/main" id="{2D886FFC-FB8E-A742-89EA-AA4DC09C3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56414"/>
              </p:ext>
            </p:extLst>
          </p:nvPr>
        </p:nvGraphicFramePr>
        <p:xfrm>
          <a:off x="2716752" y="3964057"/>
          <a:ext cx="3710496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6932">
                  <a:extLst>
                    <a:ext uri="{9D8B030D-6E8A-4147-A177-3AD203B41FA5}">
                      <a16:colId xmlns:a16="http://schemas.microsoft.com/office/drawing/2014/main" val="3023706964"/>
                    </a:ext>
                  </a:extLst>
                </a:gridCol>
                <a:gridCol w="2353564">
                  <a:extLst>
                    <a:ext uri="{9D8B030D-6E8A-4147-A177-3AD203B41FA5}">
                      <a16:colId xmlns:a16="http://schemas.microsoft.com/office/drawing/2014/main" val="63340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Category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Name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5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Neighbor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kNNE</a:t>
                      </a:r>
                      <a:r>
                        <a:rPr lang="en-US" altLang="zh-CN" sz="1200" dirty="0"/>
                        <a:t>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MIBOS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84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Clustering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CMI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65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Statistical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Model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ERACER,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DLM,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 err="1"/>
                        <a:t>HoloClean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39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Generative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Model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MIDAS,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MIWAE,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HI-VAE,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 err="1"/>
                        <a:t>DataWig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1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Error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Correction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Baran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0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0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16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E42A3402-0D34-3649-8CF7-29700C73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Comparison with Existing Approaches</a:t>
            </a:r>
          </a:p>
          <a:p>
            <a:pPr lvl="1"/>
            <a:endParaRPr lang="en-US" altLang="zh-CN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80B3A7-4DCB-A54C-BF0E-4F70852C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" y="2206381"/>
            <a:ext cx="9144000" cy="12417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56731E-F388-2E4C-80DF-6DA25899A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00" y="3856569"/>
            <a:ext cx="5109150" cy="17906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A9E2921-F53B-CF4D-9A61-2B4363418614}"/>
              </a:ext>
            </a:extLst>
          </p:cNvPr>
          <p:cNvSpPr/>
          <p:nvPr/>
        </p:nvSpPr>
        <p:spPr>
          <a:xfrm>
            <a:off x="7388352" y="2206381"/>
            <a:ext cx="1682971" cy="1353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97DDBC4-6EDA-424C-BC88-CA06BC9C85AC}"/>
              </a:ext>
            </a:extLst>
          </p:cNvPr>
          <p:cNvSpPr/>
          <p:nvPr/>
        </p:nvSpPr>
        <p:spPr>
          <a:xfrm>
            <a:off x="2104150" y="4873791"/>
            <a:ext cx="4935700" cy="712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72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17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7">
                <a:extLst>
                  <a:ext uri="{FF2B5EF4-FFF2-40B4-BE49-F238E27FC236}">
                    <a16:creationId xmlns:a16="http://schemas.microsoft.com/office/drawing/2014/main" id="{E42A3402-0D34-3649-8CF7-29700C736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994" y="1166483"/>
                <a:ext cx="8229600" cy="5359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Varying Amount of Training Data</a:t>
                </a:r>
              </a:p>
              <a:p>
                <a:pPr lvl="1"/>
                <a:r>
                  <a:rPr lang="en-US" altLang="zh-CN" sz="2000" dirty="0"/>
                  <a:t>Empirically,</a:t>
                </a:r>
                <a:r>
                  <a:rPr lang="zh-CN" altLang="en-US" sz="2000" dirty="0"/>
                  <a:t> </a:t>
                </a:r>
                <a:r>
                  <a:rPr kumimoji="1" lang="en" altLang="zh-CN" sz="2000" dirty="0"/>
                  <a:t>IPM-Multi may have better performance than IPM-Binary</a:t>
                </a:r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𝐷𝑎𝑡𝑎</m:t>
                        </m:r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𝐷𝑜𝑚𝑎𝑖𝑛</m:t>
                        </m:r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</m:den>
                    </m:f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11" name="内容占位符 7">
                <a:extLst>
                  <a:ext uri="{FF2B5EF4-FFF2-40B4-BE49-F238E27FC236}">
                    <a16:creationId xmlns:a16="http://schemas.microsoft.com/office/drawing/2014/main" id="{E42A3402-0D34-3649-8CF7-29700C736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166483"/>
                <a:ext cx="8229600" cy="5359435"/>
              </a:xfrm>
              <a:blipFill>
                <a:blip r:embed="rId5"/>
                <a:stretch>
                  <a:fillRect l="-154"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0248A8E0-2307-1C48-A2DD-D199F4CE5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69" y="2964242"/>
            <a:ext cx="4346934" cy="26491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1E4BA-ACF4-7644-AC82-272D6ECE7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654" y="3003566"/>
            <a:ext cx="4346934" cy="25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r>
              <a:rPr lang="en-US" dirty="0"/>
              <a:t>/</a:t>
            </a:r>
            <a:r>
              <a:rPr lang="en-US" altLang="zh-CN" dirty="0"/>
              <a:t>18</a:t>
            </a:r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EB7F07-5C9A-F947-8F82-126CAD5179FE}"/>
              </a:ext>
            </a:extLst>
          </p:cNvPr>
          <p:cNvSpPr txBox="1"/>
          <p:nvPr/>
        </p:nvSpPr>
        <p:spPr>
          <a:xfrm>
            <a:off x="7990853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pic>
        <p:nvPicPr>
          <p:cNvPr id="10" name="Picture 2" descr="http://www.bostoncondoblog.com/wp-content/uploads/2010/01/redfigure-raised-hand.jpg">
            <a:extLst>
              <a:ext uri="{FF2B5EF4-FFF2-40B4-BE49-F238E27FC236}">
                <a16:creationId xmlns:a16="http://schemas.microsoft.com/office/drawing/2014/main" id="{B3AADA8F-3893-4644-BCDF-1CD05E46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5" y="3214686"/>
            <a:ext cx="5474642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A9A85BA-BD30-6545-AEFD-7F3B1D73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96" y="1391429"/>
            <a:ext cx="6686549" cy="1101600"/>
          </a:xfrm>
        </p:spPr>
        <p:txBody>
          <a:bodyPr/>
          <a:lstStyle/>
          <a:p>
            <a:r>
              <a:rPr lang="en-US" altLang="zh-CN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 &amp; A</a:t>
            </a:r>
            <a:endParaRPr lang="zh-CN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5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374"/>
    </mc:Choice>
    <mc:Fallback xmlns="">
      <p:transition advTm="143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3E606-6234-3447-BBDA-4DFD6570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D138BE-7ED3-F742-AFC4-8FA78AE0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SzPct val="70000"/>
              <a:buFont typeface="+mj-lt"/>
              <a:buAutoNum type="arabicPeriod"/>
            </a:pPr>
            <a:r>
              <a:rPr kumimoji="1" lang="en-US" altLang="zh-CN" sz="2800" dirty="0"/>
              <a:t>Background</a:t>
            </a:r>
          </a:p>
          <a:p>
            <a:pPr marL="514350" indent="-514350">
              <a:buSzPct val="70000"/>
              <a:buFont typeface="+mj-lt"/>
              <a:buAutoNum type="arabicPeriod"/>
            </a:pPr>
            <a:endParaRPr kumimoji="1" lang="en-US" altLang="zh-CN" sz="2800" dirty="0"/>
          </a:p>
          <a:p>
            <a:pPr marL="514350" indent="-514350">
              <a:buSzPct val="70000"/>
              <a:buFont typeface="+mj-lt"/>
              <a:buAutoNum type="arabicPeriod"/>
            </a:pPr>
            <a:r>
              <a:rPr kumimoji="1" lang="en-US" altLang="zh-CN" sz="2800" dirty="0"/>
              <a:t>Motivation</a:t>
            </a:r>
          </a:p>
          <a:p>
            <a:pPr marL="514350" indent="-514350">
              <a:buSzPct val="70000"/>
              <a:buFont typeface="+mj-lt"/>
              <a:buAutoNum type="arabicPeriod"/>
            </a:pPr>
            <a:endParaRPr kumimoji="1" lang="en-US" altLang="zh-CN" sz="2800" dirty="0"/>
          </a:p>
          <a:p>
            <a:pPr marL="514350" indent="-514350">
              <a:buSzPct val="70000"/>
              <a:buFont typeface="+mj-lt"/>
              <a:buAutoNum type="arabicPeriod"/>
            </a:pPr>
            <a:r>
              <a:rPr kumimoji="1" lang="en-US" altLang="zh-CN" sz="2800" dirty="0"/>
              <a:t>Overview</a:t>
            </a:r>
          </a:p>
          <a:p>
            <a:pPr marL="514350" indent="-514350">
              <a:buSzPct val="70000"/>
              <a:buFont typeface="+mj-lt"/>
              <a:buAutoNum type="arabicPeriod"/>
            </a:pPr>
            <a:endParaRPr kumimoji="1" lang="en-US" altLang="zh-CN" sz="2800" dirty="0"/>
          </a:p>
          <a:p>
            <a:pPr marL="514350" indent="-514350">
              <a:buSzPct val="70000"/>
              <a:buFont typeface="+mj-lt"/>
              <a:buAutoNum type="arabicPeriod"/>
            </a:pPr>
            <a:r>
              <a:rPr kumimoji="1" lang="en-US" altLang="zh-CN" sz="2800" dirty="0"/>
              <a:t>Proposal: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IPM-Multi</a:t>
            </a:r>
          </a:p>
          <a:p>
            <a:pPr marL="514350" indent="-514350">
              <a:buSzPct val="70000"/>
              <a:buFont typeface="+mj-lt"/>
              <a:buAutoNum type="arabicPeriod"/>
            </a:pPr>
            <a:endParaRPr kumimoji="1" lang="en-US" altLang="zh-CN" sz="2800" dirty="0"/>
          </a:p>
          <a:p>
            <a:pPr marL="514350" indent="-514350">
              <a:buSzPct val="70000"/>
              <a:buFont typeface="+mj-lt"/>
              <a:buAutoNum type="arabicPeriod"/>
            </a:pPr>
            <a:r>
              <a:rPr kumimoji="1" lang="en-US" altLang="zh-CN" sz="2800" dirty="0"/>
              <a:t>Proposal: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IPM-Binary</a:t>
            </a:r>
          </a:p>
          <a:p>
            <a:pPr marL="514350" indent="-514350">
              <a:buSzPct val="70000"/>
              <a:buFont typeface="+mj-lt"/>
              <a:buAutoNum type="arabicPeriod"/>
            </a:pPr>
            <a:endParaRPr kumimoji="1" lang="en-US" altLang="zh-CN" sz="2800" dirty="0"/>
          </a:p>
          <a:p>
            <a:pPr marL="514350" indent="-514350">
              <a:buSzPct val="70000"/>
              <a:buFont typeface="+mj-lt"/>
              <a:buAutoNum type="arabicPeriod"/>
            </a:pPr>
            <a:r>
              <a:rPr kumimoji="1" lang="en-US" altLang="zh-CN" sz="2800" dirty="0"/>
              <a:t>Experiments</a:t>
            </a:r>
            <a:endParaRPr kumimoji="1"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65234C-E48A-A445-BF49-5CC4C1F4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14BD7B-E87A-D949-B4DA-78E1FCC87CED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</p:spTree>
    <p:extLst>
      <p:ext uri="{BB962C8B-B14F-4D97-AF65-F5344CB8AC3E}">
        <p14:creationId xmlns:p14="http://schemas.microsoft.com/office/powerpoint/2010/main" val="27196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Background: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3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Missing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prevalent</a:t>
            </a:r>
          </a:p>
          <a:p>
            <a:pPr lvl="1"/>
            <a:r>
              <a:rPr lang="en-US" altLang="zh-CN" sz="2000" dirty="0"/>
              <a:t>Optional</a:t>
            </a:r>
            <a:r>
              <a:rPr lang="zh-CN" altLang="en-US" sz="2000" dirty="0"/>
              <a:t> </a:t>
            </a:r>
            <a:r>
              <a:rPr lang="en-US" altLang="zh-CN" sz="2000" dirty="0"/>
              <a:t>inputs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information</a:t>
            </a:r>
            <a:r>
              <a:rPr lang="zh-CN" altLang="en-US" sz="2000" dirty="0"/>
              <a:t> </a:t>
            </a:r>
            <a:r>
              <a:rPr lang="en-US" altLang="zh-CN" sz="2000" dirty="0"/>
              <a:t>collection</a:t>
            </a:r>
            <a:r>
              <a:rPr lang="zh-CN" altLang="en-US" sz="2000" dirty="0"/>
              <a:t> </a:t>
            </a:r>
            <a:r>
              <a:rPr lang="en-US" altLang="zh-CN" sz="2000" dirty="0"/>
              <a:t>systems</a:t>
            </a:r>
          </a:p>
          <a:p>
            <a:pPr lvl="1"/>
            <a:r>
              <a:rPr kumimoji="1" lang="en-US" altLang="zh-CN" sz="2000" dirty="0"/>
              <a:t>Different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schemas in integrating heterogenous data sources</a:t>
            </a:r>
            <a:endParaRPr lang="en-US" altLang="zh-CN" sz="2000" dirty="0"/>
          </a:p>
          <a:p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01C4-1B58-564B-91F5-C89C9C8F0786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D9D83E-13CE-8246-823A-2517A4A4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79" y="2399792"/>
            <a:ext cx="4561242" cy="25510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6A1D2E-856F-3344-BDA3-A047F2DE8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0" y="2837691"/>
            <a:ext cx="3346937" cy="29006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C403E4-5ACD-9C47-A5DA-D65F929B4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157" y="3141649"/>
            <a:ext cx="4555477" cy="2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4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000" dirty="0"/>
              <a:t>Many existing imputation techniques depend on the symbolic similarity metrics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zh-CN" sz="1600" dirty="0"/>
              <a:t>String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edit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distance,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term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jaccard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similarity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zh-CN" sz="2000" dirty="0"/>
              <a:t>However, relying solely on symbolic similarity does not always lead to accurate results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zh-CN" sz="2000" dirty="0"/>
              <a:t>k-NN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(k=3)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term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jaccard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similarity</a:t>
            </a:r>
            <a:endParaRPr kumimoji="1" lang="en-US" altLang="zh-CN" sz="1600" dirty="0"/>
          </a:p>
          <a:p>
            <a:pPr>
              <a:buFont typeface="Wingdings" pitchFamily="2" charset="2"/>
              <a:buChar char="Ø"/>
            </a:pPr>
            <a:endParaRPr lang="en-US" altLang="zh-CN" sz="2000" dirty="0"/>
          </a:p>
          <a:p>
            <a:pPr lvl="1"/>
            <a:endParaRPr lang="en-US" altLang="zh-CN" sz="24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01C4-1B58-564B-91F5-C89C9C8F0786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graphicFrame>
        <p:nvGraphicFramePr>
          <p:cNvPr id="9" name="表格 10">
            <a:extLst>
              <a:ext uri="{FF2B5EF4-FFF2-40B4-BE49-F238E27FC236}">
                <a16:creationId xmlns:a16="http://schemas.microsoft.com/office/drawing/2014/main" id="{834E5664-8522-614B-92FF-E46281DA5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83040"/>
              </p:ext>
            </p:extLst>
          </p:nvPr>
        </p:nvGraphicFramePr>
        <p:xfrm>
          <a:off x="227932" y="3358579"/>
          <a:ext cx="8688135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5000054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tribeca varsity jacket hard shell case for ipod touch dallas cowboys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zh-CN" alt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" altLang="zh-C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fva3778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oklahoma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sooners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iphone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case black shell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fva3161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f8z514tt064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18.88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logic 11.6 hard shell netbook sleeve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154722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t5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fellowes hd precision cordless mouse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98904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57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  <p:graphicFrame>
        <p:nvGraphicFramePr>
          <p:cNvPr id="19" name="表格 10">
            <a:extLst>
              <a:ext uri="{FF2B5EF4-FFF2-40B4-BE49-F238E27FC236}">
                <a16:creationId xmlns:a16="http://schemas.microsoft.com/office/drawing/2014/main" id="{317690E4-51D1-B242-B746-907819D5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17471"/>
              </p:ext>
            </p:extLst>
          </p:nvPr>
        </p:nvGraphicFramePr>
        <p:xfrm>
          <a:off x="227931" y="3371003"/>
          <a:ext cx="8688135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5000054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tribeca varsity jacket hard shell case for ipod touch dallas cowboys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zh-CN" alt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fva3778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oklahoma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sooners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iphone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case black shell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fva3161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f8z514tt064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18.88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logic 11.6 hard shell netbook sleeve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154722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t5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fellowes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precision cordless mouse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98904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44.84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57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8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000" dirty="0"/>
              <a:t>Some imputation techniques [1]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inferring corrections from co-occurring attribute values 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zh-CN" sz="2000" dirty="0"/>
              <a:t>suffer the sparsity problem.</a:t>
            </a:r>
            <a:endParaRPr lang="en-US" altLang="zh-CN" sz="2000" dirty="0"/>
          </a:p>
          <a:p>
            <a:pPr lvl="1"/>
            <a:r>
              <a:rPr kumimoji="1" lang="en-US" altLang="zh-CN" sz="2000" dirty="0"/>
              <a:t>co-occurrence </a:t>
            </a:r>
            <a:r>
              <a:rPr kumimoji="1" lang="en-US" altLang="zh-CN" sz="2000" dirty="0" err="1"/>
              <a:t>w.r.t</a:t>
            </a:r>
            <a:r>
              <a:rPr kumimoji="1" lang="en-US" altLang="zh-CN" sz="2000" dirty="0"/>
              <a:t> values are not always available</a:t>
            </a:r>
            <a:endParaRPr lang="en-US" altLang="zh-CN" sz="20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01C4-1B58-564B-91F5-C89C9C8F0786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graphicFrame>
        <p:nvGraphicFramePr>
          <p:cNvPr id="9" name="表格 10">
            <a:extLst>
              <a:ext uri="{FF2B5EF4-FFF2-40B4-BE49-F238E27FC236}">
                <a16:creationId xmlns:a16="http://schemas.microsoft.com/office/drawing/2014/main" id="{834E5664-8522-614B-92FF-E46281DA5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001"/>
              </p:ext>
            </p:extLst>
          </p:nvPr>
        </p:nvGraphicFramePr>
        <p:xfrm>
          <a:off x="227932" y="2948317"/>
          <a:ext cx="8688135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5000054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tribeca varsity jacket hard shell case for ipod touch dallas cowboys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zh-CN" alt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" altLang="zh-C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fva3778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oklahoma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sooners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iphone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case black shell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fva3161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f8z514tt064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18.88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logic 11.6 hard shell netbook sleeve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154722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t5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fellowes hd precision cordless mouse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98904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57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  <p:graphicFrame>
        <p:nvGraphicFramePr>
          <p:cNvPr id="19" name="表格 10">
            <a:extLst>
              <a:ext uri="{FF2B5EF4-FFF2-40B4-BE49-F238E27FC236}">
                <a16:creationId xmlns:a16="http://schemas.microsoft.com/office/drawing/2014/main" id="{317690E4-51D1-B242-B746-907819D5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09989"/>
              </p:ext>
            </p:extLst>
          </p:nvPr>
        </p:nvGraphicFramePr>
        <p:xfrm>
          <a:off x="227931" y="2960741"/>
          <a:ext cx="8688135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5000054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tribeca varsity jacket hard shell case for ipod touch dallas cowboys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zh-CN" alt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fva3778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18.54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oklahoma</a:t>
                      </a:r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sooners </a:t>
                      </a:r>
                      <a:r>
                        <a:rPr lang="en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iphone</a:t>
                      </a:r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case black shell</a:t>
                      </a: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fva3161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f8z514tt064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logic 11.6 hard shell netbook sleeve</a:t>
                      </a: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154722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19.99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C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t5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fellowes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precision cordless mouse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98904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57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101F52E-D246-D446-8774-DFEB7AD5BBB8}"/>
              </a:ext>
            </a:extLst>
          </p:cNvPr>
          <p:cNvSpPr txBox="1"/>
          <p:nvPr/>
        </p:nvSpPr>
        <p:spPr>
          <a:xfrm>
            <a:off x="405000" y="59793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[1]</a:t>
            </a:r>
            <a:r>
              <a:rPr kumimoji="1" lang="zh-CN" altLang="en-US" sz="1400" dirty="0"/>
              <a:t> </a:t>
            </a:r>
            <a:r>
              <a:rPr kumimoji="1" lang="en" altLang="zh-CN" sz="1400" dirty="0"/>
              <a:t>T. </a:t>
            </a:r>
            <a:r>
              <a:rPr kumimoji="1" lang="en" altLang="zh-CN" sz="1400" dirty="0" err="1"/>
              <a:t>Rekatsinas</a:t>
            </a:r>
            <a:r>
              <a:rPr kumimoji="1" lang="en" altLang="zh-CN" sz="1400" dirty="0"/>
              <a:t>, X. Chu, I. F. Ilyas, and C. </a:t>
            </a:r>
            <a:r>
              <a:rPr kumimoji="1" lang="en" altLang="zh-CN" sz="1400" dirty="0" err="1"/>
              <a:t>R´e</a:t>
            </a:r>
            <a:r>
              <a:rPr kumimoji="1" lang="en" altLang="zh-CN" sz="1400" dirty="0"/>
              <a:t>. </a:t>
            </a:r>
            <a:r>
              <a:rPr kumimoji="1" lang="en" altLang="zh-CN" sz="1400" dirty="0" err="1"/>
              <a:t>Holoclean</a:t>
            </a:r>
            <a:r>
              <a:rPr kumimoji="1" lang="en" altLang="zh-CN" sz="1400" dirty="0"/>
              <a:t>: Holistic data repairs with probabilistic inference. Proc. VLDB Endow., 10(11):11901201, 2017.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9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>
            <a:extLst>
              <a:ext uri="{FF2B5EF4-FFF2-40B4-BE49-F238E27FC236}">
                <a16:creationId xmlns:a16="http://schemas.microsoft.com/office/drawing/2014/main" id="{451BD475-63F2-9C42-9AEF-A48351D9FB52}"/>
              </a:ext>
            </a:extLst>
          </p:cNvPr>
          <p:cNvSpPr txBox="1">
            <a:spLocks/>
          </p:cNvSpPr>
          <p:nvPr/>
        </p:nvSpPr>
        <p:spPr>
          <a:xfrm>
            <a:off x="995394" y="1318883"/>
            <a:ext cx="8229600" cy="5359435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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co-occurrences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w.r.t.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tokens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widely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existed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lvl="1"/>
            <a:r>
              <a:rPr kumimoji="1" lang="en-US" altLang="zh-CN" sz="2000" dirty="0"/>
              <a:t>External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knowledge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(Corpus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pre-training)</a:t>
            </a:r>
          </a:p>
          <a:p>
            <a:pPr lvl="1"/>
            <a:r>
              <a:rPr kumimoji="1" lang="en-US" altLang="zh-CN" sz="2000" dirty="0"/>
              <a:t>To-impute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data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(Model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fine-tuning)</a:t>
            </a:r>
            <a:endParaRPr kumimoji="1" lang="en-US" altLang="zh-CN" sz="2400" dirty="0"/>
          </a:p>
          <a:p>
            <a:r>
              <a:rPr kumimoji="1" lang="en-US" altLang="zh-CN" sz="2400" dirty="0"/>
              <a:t>Impute the missing values by further considering semantics </a:t>
            </a:r>
            <a:r>
              <a:rPr kumimoji="1" lang="en-US" altLang="zh-CN" sz="2400" dirty="0" err="1"/>
              <a:t>w.r.t</a:t>
            </a:r>
            <a:r>
              <a:rPr kumimoji="1" lang="en-US" altLang="zh-CN" sz="2400" dirty="0"/>
              <a:t> the ﬁne-grained tokens.</a:t>
            </a:r>
          </a:p>
          <a:p>
            <a:endParaRPr lang="en-US" altLang="zh-CN" sz="2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6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01C4-1B58-564B-91F5-C89C9C8F0786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886C42-B104-AB49-91EF-5930FD34BA9C}"/>
              </a:ext>
            </a:extLst>
          </p:cNvPr>
          <p:cNvGrpSpPr/>
          <p:nvPr/>
        </p:nvGrpSpPr>
        <p:grpSpPr>
          <a:xfrm>
            <a:off x="5042898" y="3684013"/>
            <a:ext cx="4028425" cy="2407128"/>
            <a:chOff x="2338768" y="4335553"/>
            <a:chExt cx="4028425" cy="24071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8E79DE-E12C-B243-8B49-183E4B24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768" y="4335553"/>
              <a:ext cx="4028425" cy="2407128"/>
            </a:xfrm>
            <a:prstGeom prst="rect">
              <a:avLst/>
            </a:prstGeom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020E0722-3B6E-1749-99CE-3207CF6260A7}"/>
                </a:ext>
              </a:extLst>
            </p:cNvPr>
            <p:cNvSpPr/>
            <p:nvPr/>
          </p:nvSpPr>
          <p:spPr>
            <a:xfrm>
              <a:off x="3230772" y="5357105"/>
              <a:ext cx="1690446" cy="475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aphicFrame>
        <p:nvGraphicFramePr>
          <p:cNvPr id="12" name="表格 10">
            <a:extLst>
              <a:ext uri="{FF2B5EF4-FFF2-40B4-BE49-F238E27FC236}">
                <a16:creationId xmlns:a16="http://schemas.microsoft.com/office/drawing/2014/main" id="{B731300A-494E-6E41-AB0A-FA515FD27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73267"/>
              </p:ext>
            </p:extLst>
          </p:nvPr>
        </p:nvGraphicFramePr>
        <p:xfrm>
          <a:off x="96230" y="3647909"/>
          <a:ext cx="4939508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1934624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257674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modelno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438046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tribeca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varsity jacket hard shell case for </a:t>
                      </a:r>
                      <a:r>
                        <a:rPr lang="en" sz="1400" b="0" i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touch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dallas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cowboys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(mp3</a:t>
                      </a:r>
                      <a:r>
                        <a:rPr lang="zh-CN" alt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accessories)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18.54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257674"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oklahoma sooners iphone 4 case black shell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electronics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29.99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  <a:tr h="257674">
                <a:tc>
                  <a:txBody>
                    <a:bodyPr/>
                    <a:lstStyle/>
                    <a:p>
                      <a:pPr algn="ctr"/>
                      <a:r>
                        <a:rPr lang="e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  <a:endParaRPr lang="en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sz="1400" b="0" i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mp3 accessories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2576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0D2D9C-28F5-1B40-8E00-C34E3C6B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4825"/>
            <a:ext cx="9144000" cy="3514299"/>
          </a:xfrm>
          <a:prstGeom prst="rect">
            <a:avLst/>
          </a:prstGeom>
        </p:spPr>
      </p:pic>
      <p:sp>
        <p:nvSpPr>
          <p:cNvPr id="9" name="内容占位符 7">
            <a:extLst>
              <a:ext uri="{FF2B5EF4-FFF2-40B4-BE49-F238E27FC236}">
                <a16:creationId xmlns:a16="http://schemas.microsoft.com/office/drawing/2014/main" id="{4B13CF2F-0AD4-E046-BA4F-7557145C7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IPM</a:t>
            </a:r>
            <a:r>
              <a:rPr lang="zh-CN" altLang="en-US" sz="2400" dirty="0"/>
              <a:t> </a:t>
            </a:r>
            <a:r>
              <a:rPr lang="en-US" altLang="zh-CN" sz="2400" dirty="0"/>
              <a:t>consists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two</a:t>
            </a:r>
            <a:r>
              <a:rPr lang="zh-CN" altLang="en-US" sz="2400" dirty="0"/>
              <a:t> </a:t>
            </a:r>
            <a:r>
              <a:rPr lang="en-US" altLang="zh-CN" sz="2400" dirty="0"/>
              <a:t>alternatives:</a:t>
            </a:r>
          </a:p>
          <a:p>
            <a:pPr lvl="1"/>
            <a:r>
              <a:rPr lang="en-US" altLang="zh-CN" sz="2000" dirty="0"/>
              <a:t>IPM-Multi: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2"/>
            <a:r>
              <a:rPr lang="en-US" altLang="zh-CN" sz="1800" dirty="0"/>
              <a:t>Multiclass</a:t>
            </a:r>
            <a:r>
              <a:rPr lang="zh-CN" altLang="en-US" sz="1800" dirty="0"/>
              <a:t> </a:t>
            </a:r>
            <a:r>
              <a:rPr lang="en-US" altLang="zh-CN" sz="1800" dirty="0"/>
              <a:t>classification;</a:t>
            </a:r>
            <a:r>
              <a:rPr lang="zh-CN" altLang="en-US" sz="1800" dirty="0"/>
              <a:t> </a:t>
            </a:r>
            <a:r>
              <a:rPr lang="en-US" altLang="zh-CN" sz="1800" dirty="0"/>
              <a:t>direct</a:t>
            </a:r>
            <a:r>
              <a:rPr lang="zh-CN" altLang="en-US" sz="1800" dirty="0"/>
              <a:t> </a:t>
            </a:r>
            <a:r>
              <a:rPr lang="en-US" altLang="zh-CN" sz="1800" dirty="0"/>
              <a:t>solution</a:t>
            </a:r>
          </a:p>
          <a:p>
            <a:pPr lvl="1"/>
            <a:r>
              <a:rPr lang="en-US" altLang="zh-CN" sz="2000" dirty="0"/>
              <a:t>IPM-Binary: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2"/>
            <a:r>
              <a:rPr lang="en-US" altLang="zh-CN" sz="1800" dirty="0"/>
              <a:t>Binary</a:t>
            </a:r>
            <a:r>
              <a:rPr lang="zh-CN" altLang="en-US" sz="1800" dirty="0"/>
              <a:t> </a:t>
            </a:r>
            <a:r>
              <a:rPr lang="en-US" altLang="zh-CN" sz="1800" dirty="0"/>
              <a:t>classification;</a:t>
            </a:r>
            <a:r>
              <a:rPr lang="zh-CN" altLang="en-US" sz="1800" dirty="0"/>
              <a:t> </a:t>
            </a:r>
            <a:r>
              <a:rPr lang="en-US" altLang="zh-CN" sz="1800" dirty="0"/>
              <a:t>require</a:t>
            </a:r>
            <a:r>
              <a:rPr lang="zh-CN" altLang="en-US" sz="1800" dirty="0"/>
              <a:t> </a:t>
            </a:r>
            <a:r>
              <a:rPr lang="en-US" altLang="zh-CN" sz="1800" dirty="0"/>
              <a:t>less</a:t>
            </a:r>
            <a:r>
              <a:rPr lang="zh-CN" altLang="en-US" sz="1800" dirty="0"/>
              <a:t> </a:t>
            </a:r>
            <a:r>
              <a:rPr lang="en-US" altLang="zh-CN" sz="1800" dirty="0"/>
              <a:t>training</a:t>
            </a:r>
            <a:r>
              <a:rPr lang="zh-CN" altLang="en-US" sz="1800" dirty="0"/>
              <a:t> </a:t>
            </a:r>
            <a:r>
              <a:rPr lang="en-US" altLang="zh-CN" sz="1800" dirty="0"/>
              <a:t>data</a:t>
            </a:r>
          </a:p>
          <a:p>
            <a:pPr lvl="1"/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792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IPM-Multi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7">
                <a:extLst>
                  <a:ext uri="{FF2B5EF4-FFF2-40B4-BE49-F238E27FC236}">
                    <a16:creationId xmlns:a16="http://schemas.microsoft.com/office/drawing/2014/main" id="{F1292472-8650-9048-8501-4D80E9833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994" y="1166483"/>
                <a:ext cx="8229600" cy="5359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Imputation</a:t>
                </a:r>
                <a:r>
                  <a:rPr lang="zh-CN" altLang="en-US" sz="2400" dirty="0"/>
                  <a:t>    </a:t>
                </a:r>
                <a:r>
                  <a:rPr lang="en-US" altLang="zh-CN" sz="2400" dirty="0"/>
                  <a:t>&lt;-&gt;</a:t>
                </a:r>
                <a:r>
                  <a:rPr lang="zh-CN" altLang="en-US" sz="2400" dirty="0"/>
                  <a:t>    </a:t>
                </a:r>
                <a:r>
                  <a:rPr lang="en-US" altLang="zh-CN" sz="2400" dirty="0"/>
                  <a:t>Multiclass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classification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𝐶𝑙𝑎𝑠𝑠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𝑑𝑜𝑚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Step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1: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Fine-tuning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IPM-Multi</a:t>
                </a:r>
              </a:p>
              <a:p>
                <a:pPr lvl="1"/>
                <a:r>
                  <a:rPr lang="en-US" altLang="zh-CN" sz="2000" dirty="0"/>
                  <a:t>Unsupervised -&gt; Masked entry recovery</a:t>
                </a:r>
              </a:p>
              <a:p>
                <a:r>
                  <a:rPr lang="en-US" altLang="zh-CN" sz="2400" dirty="0"/>
                  <a:t>Step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2: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Imputing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IPM-Multi</a:t>
                </a:r>
              </a:p>
              <a:p>
                <a:endParaRPr lang="en-US" altLang="zh-CN" sz="2800" dirty="0"/>
              </a:p>
              <a:p>
                <a:pPr lvl="1"/>
                <a:endParaRPr lang="en-US" altLang="zh-CN" sz="2200" dirty="0"/>
              </a:p>
            </p:txBody>
          </p:sp>
        </mc:Choice>
        <mc:Fallback xmlns="">
          <p:sp>
            <p:nvSpPr>
              <p:cNvPr id="10" name="内容占位符 7">
                <a:extLst>
                  <a:ext uri="{FF2B5EF4-FFF2-40B4-BE49-F238E27FC236}">
                    <a16:creationId xmlns:a16="http://schemas.microsoft.com/office/drawing/2014/main" id="{F1292472-8650-9048-8501-4D80E9833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166483"/>
                <a:ext cx="8229600" cy="5359435"/>
              </a:xfrm>
              <a:blipFill>
                <a:blip r:embed="rId5"/>
                <a:stretch>
                  <a:fillRect l="-154"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表格 10">
            <a:extLst>
              <a:ext uri="{FF2B5EF4-FFF2-40B4-BE49-F238E27FC236}">
                <a16:creationId xmlns:a16="http://schemas.microsoft.com/office/drawing/2014/main" id="{288959DE-4E37-384C-8EA2-55491D3E1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75027"/>
              </p:ext>
            </p:extLst>
          </p:nvPr>
        </p:nvGraphicFramePr>
        <p:xfrm>
          <a:off x="4096304" y="3699780"/>
          <a:ext cx="4639424" cy="125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641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866542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7714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t3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belkin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 </a:t>
                      </a:r>
                      <a:r>
                        <a:rPr lang="en" sz="1400" b="0" dirty="0" err="1">
                          <a:solidFill>
                            <a:srgbClr val="FF0000"/>
                          </a:solidFill>
                          <a:effectLst/>
                        </a:rPr>
                        <a:t>ipod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..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[MASK] </a:t>
                      </a:r>
                    </a:p>
                    <a:p>
                      <a:pPr algn="ctr"/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(mp3 accessories)</a:t>
                      </a:r>
                      <a:endParaRPr lang="en" sz="14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...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24891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07970266-312E-9E42-996F-A6F29182DDEA}"/>
              </a:ext>
            </a:extLst>
          </p:cNvPr>
          <p:cNvSpPr txBox="1"/>
          <p:nvPr/>
        </p:nvSpPr>
        <p:spPr>
          <a:xfrm>
            <a:off x="716097" y="3592204"/>
            <a:ext cx="2150913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/>
              <a:t>[</a:t>
            </a:r>
            <a:r>
              <a:rPr kumimoji="1" lang="en-US" altLang="zh-CN" sz="1400" dirty="0" err="1"/>
              <a:t>belkin</a:t>
            </a:r>
            <a:r>
              <a:rPr kumimoji="1" lang="en-US" altLang="zh-CN" sz="1400" dirty="0"/>
              <a:t>, …, </a:t>
            </a:r>
            <a:r>
              <a:rPr kumimoji="1" lang="en-US" altLang="zh-CN" sz="1400" dirty="0" err="1"/>
              <a:t>ipod</a:t>
            </a:r>
            <a:r>
              <a:rPr kumimoji="1" lang="en-US" altLang="zh-CN" sz="1400" dirty="0"/>
              <a:t>, ..., 18.88]</a:t>
            </a:r>
            <a:endParaRPr kumimoji="1" lang="zh-CN" altLang="en-US" sz="1400" dirty="0"/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7EB4F8CC-E156-414F-95A6-11AD783FD5E6}"/>
              </a:ext>
            </a:extLst>
          </p:cNvPr>
          <p:cNvSpPr/>
          <p:nvPr/>
        </p:nvSpPr>
        <p:spPr>
          <a:xfrm>
            <a:off x="855119" y="4316562"/>
            <a:ext cx="1872867" cy="829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Pre-trained 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Language Model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3" name="肘形连接符 32">
            <a:extLst>
              <a:ext uri="{FF2B5EF4-FFF2-40B4-BE49-F238E27FC236}">
                <a16:creationId xmlns:a16="http://schemas.microsoft.com/office/drawing/2014/main" id="{8601C22C-80F4-9849-89F2-D7BDABED8B07}"/>
              </a:ext>
            </a:extLst>
          </p:cNvPr>
          <p:cNvCxnSpPr>
            <a:cxnSpLocks/>
            <a:stCxn id="36" idx="1"/>
            <a:endCxn id="31" idx="3"/>
          </p:cNvCxnSpPr>
          <p:nvPr/>
        </p:nvCxnSpPr>
        <p:spPr>
          <a:xfrm rot="10800000">
            <a:off x="2867010" y="3746094"/>
            <a:ext cx="1086736" cy="5704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41BFE64-9E3D-6C43-9C58-899D9A761EDA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 flipH="1">
            <a:off x="1791553" y="3899981"/>
            <a:ext cx="1" cy="416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BF459280-0475-C449-9BF9-15E10003CF5E}"/>
              </a:ext>
            </a:extLst>
          </p:cNvPr>
          <p:cNvCxnSpPr>
            <a:cxnSpLocks/>
            <a:stCxn id="32" idx="2"/>
            <a:endCxn id="37" idx="0"/>
          </p:cNvCxnSpPr>
          <p:nvPr/>
        </p:nvCxnSpPr>
        <p:spPr>
          <a:xfrm flipH="1">
            <a:off x="1787493" y="5145581"/>
            <a:ext cx="4060" cy="38172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971A29F8-3F7B-524F-979A-36DEA8D320FD}"/>
              </a:ext>
            </a:extLst>
          </p:cNvPr>
          <p:cNvSpPr/>
          <p:nvPr/>
        </p:nvSpPr>
        <p:spPr>
          <a:xfrm>
            <a:off x="3953746" y="4062069"/>
            <a:ext cx="4924540" cy="508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7" name="表格 17">
            <a:extLst>
              <a:ext uri="{FF2B5EF4-FFF2-40B4-BE49-F238E27FC236}">
                <a16:creationId xmlns:a16="http://schemas.microsoft.com/office/drawing/2014/main" id="{496B1551-54AC-0D4F-B3C2-62F600C3D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7281"/>
              </p:ext>
            </p:extLst>
          </p:nvPr>
        </p:nvGraphicFramePr>
        <p:xfrm>
          <a:off x="364204" y="5527302"/>
          <a:ext cx="2846579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26">
                  <a:extLst>
                    <a:ext uri="{9D8B030D-6E8A-4147-A177-3AD203B41FA5}">
                      <a16:colId xmlns:a16="http://schemas.microsoft.com/office/drawing/2014/main" val="1523572222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902512547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506168468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0.01</a:t>
                      </a:r>
                      <a:endParaRPr lang="zh-CN" altLang="en-US" sz="1200" b="0" i="0" dirty="0">
                        <a:ln w="28575">
                          <a:solidFill>
                            <a:schemeClr val="tx1"/>
                          </a:solidFill>
                        </a:ln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0.21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0.65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…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B4916AC9-5B75-3E4E-93FB-5B9A5109BBD1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2122737" y="5790004"/>
            <a:ext cx="0" cy="26240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025492E4-EC68-F248-BDDE-55E41A4F89E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94686" y="5765982"/>
            <a:ext cx="1" cy="27412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6DD2DA88-DFF6-084E-BCC0-BF5B5B3EC748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387077" y="5749585"/>
            <a:ext cx="0" cy="3028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22A0D730-D28A-7443-8F29-868EA90CAAB1}"/>
              </a:ext>
            </a:extLst>
          </p:cNvPr>
          <p:cNvSpPr/>
          <p:nvPr/>
        </p:nvSpPr>
        <p:spPr>
          <a:xfrm>
            <a:off x="1073096" y="6052413"/>
            <a:ext cx="62796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electronic</a:t>
            </a:r>
            <a:r>
              <a:rPr lang="zh-CN" altLang="en-US" sz="1000" dirty="0">
                <a:solidFill>
                  <a:schemeClr val="tx1"/>
                </a:solidFill>
              </a:rPr>
              <a:t> </a:t>
            </a:r>
            <a:r>
              <a:rPr lang="en-US" altLang="zh-CN" sz="1000" dirty="0">
                <a:solidFill>
                  <a:schemeClr val="tx1"/>
                </a:solidFill>
              </a:rPr>
              <a:t>general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26872D1-058B-3447-B120-DB33B01DB398}"/>
              </a:ext>
            </a:extLst>
          </p:cNvPr>
          <p:cNvSpPr/>
          <p:nvPr/>
        </p:nvSpPr>
        <p:spPr>
          <a:xfrm>
            <a:off x="1765486" y="6052412"/>
            <a:ext cx="71450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dirty="0">
                <a:solidFill>
                  <a:srgbClr val="FF0000"/>
                </a:solidFill>
              </a:rPr>
              <a:t>mp3</a:t>
            </a:r>
            <a:r>
              <a:rPr lang="zh-CN" altLang="en-US" sz="1050" dirty="0">
                <a:solidFill>
                  <a:srgbClr val="FF0000"/>
                </a:solidFill>
              </a:rPr>
              <a:t> </a:t>
            </a:r>
            <a:r>
              <a:rPr lang="en-US" altLang="zh-CN" sz="1050" dirty="0">
                <a:solidFill>
                  <a:srgbClr val="FF0000"/>
                </a:solidFill>
              </a:rPr>
              <a:t>accessories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A4D7355-F835-E848-89B1-198EF6E21342}"/>
              </a:ext>
            </a:extLst>
          </p:cNvPr>
          <p:cNvSpPr/>
          <p:nvPr/>
        </p:nvSpPr>
        <p:spPr>
          <a:xfrm>
            <a:off x="380706" y="6040103"/>
            <a:ext cx="62796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mice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58" name="表格 10">
            <a:extLst>
              <a:ext uri="{FF2B5EF4-FFF2-40B4-BE49-F238E27FC236}">
                <a16:creationId xmlns:a16="http://schemas.microsoft.com/office/drawing/2014/main" id="{E27E2AD9-CA70-584B-8282-30C3896B4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13209"/>
              </p:ext>
            </p:extLst>
          </p:nvPr>
        </p:nvGraphicFramePr>
        <p:xfrm>
          <a:off x="4090772" y="3721668"/>
          <a:ext cx="4639424" cy="125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641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866542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7714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t1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rgbClr val="000000"/>
                          </a:solidFill>
                          <a:effectLst/>
                        </a:rPr>
                        <a:t>tribeca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 … </a:t>
                      </a:r>
                      <a:r>
                        <a:rPr lang="en" sz="1400" b="0" dirty="0" err="1">
                          <a:solidFill>
                            <a:srgbClr val="FF0000"/>
                          </a:solidFill>
                          <a:effectLst/>
                        </a:rPr>
                        <a:t>ipod</a:t>
                      </a:r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</a:p>
                  </a:txBody>
                  <a:tcPr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18.54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altLang="zh-C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39375"/>
                  </a:ext>
                </a:extLst>
              </a:tr>
            </a:tbl>
          </a:graphicData>
        </a:graphic>
      </p:graphicFrame>
      <p:sp>
        <p:nvSpPr>
          <p:cNvPr id="59" name="文本框 58">
            <a:extLst>
              <a:ext uri="{FF2B5EF4-FFF2-40B4-BE49-F238E27FC236}">
                <a16:creationId xmlns:a16="http://schemas.microsoft.com/office/drawing/2014/main" id="{63439C38-3904-8040-859D-7C271275D38F}"/>
              </a:ext>
            </a:extLst>
          </p:cNvPr>
          <p:cNvSpPr txBox="1"/>
          <p:nvPr/>
        </p:nvSpPr>
        <p:spPr>
          <a:xfrm>
            <a:off x="710565" y="3614092"/>
            <a:ext cx="2150913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/>
              <a:t>[</a:t>
            </a:r>
            <a:r>
              <a:rPr lang="en" altLang="zh-CN" sz="1400" dirty="0" err="1">
                <a:solidFill>
                  <a:srgbClr val="000000"/>
                </a:solidFill>
              </a:rPr>
              <a:t>tribeca</a:t>
            </a:r>
            <a:r>
              <a:rPr kumimoji="1" lang="en-US" altLang="zh-CN" sz="1400" dirty="0"/>
              <a:t>, …, </a:t>
            </a:r>
            <a:r>
              <a:rPr kumimoji="1" lang="en-US" altLang="zh-CN" sz="1400" dirty="0" err="1"/>
              <a:t>ipod</a:t>
            </a:r>
            <a:r>
              <a:rPr kumimoji="1" lang="en-US" altLang="zh-CN" sz="1400" dirty="0"/>
              <a:t>, ..., 18.54]</a:t>
            </a:r>
            <a:endParaRPr kumimoji="1" lang="zh-CN" altLang="en-US" sz="1400" dirty="0"/>
          </a:p>
        </p:txBody>
      </p: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43A6894F-F488-1E48-BA63-57E72BC24DBF}"/>
              </a:ext>
            </a:extLst>
          </p:cNvPr>
          <p:cNvSpPr/>
          <p:nvPr/>
        </p:nvSpPr>
        <p:spPr>
          <a:xfrm>
            <a:off x="849587" y="4338450"/>
            <a:ext cx="1872867" cy="8583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Fine-tuned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Pre-trained 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Language Model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1" name="肘形连接符 60">
            <a:extLst>
              <a:ext uri="{FF2B5EF4-FFF2-40B4-BE49-F238E27FC236}">
                <a16:creationId xmlns:a16="http://schemas.microsoft.com/office/drawing/2014/main" id="{058393E4-46D2-6D49-8DD2-B66E7E4D882D}"/>
              </a:ext>
            </a:extLst>
          </p:cNvPr>
          <p:cNvCxnSpPr>
            <a:cxnSpLocks/>
            <a:stCxn id="63" idx="1"/>
            <a:endCxn id="59" idx="3"/>
          </p:cNvCxnSpPr>
          <p:nvPr/>
        </p:nvCxnSpPr>
        <p:spPr>
          <a:xfrm rot="10800000">
            <a:off x="2861479" y="3767981"/>
            <a:ext cx="1090273" cy="5594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6A866443-8BB4-634A-9EAD-64068F743047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1786021" y="3921869"/>
            <a:ext cx="1" cy="416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74829365-F14B-5F4E-8120-6FE4EB4B1BF2}"/>
              </a:ext>
            </a:extLst>
          </p:cNvPr>
          <p:cNvSpPr/>
          <p:nvPr/>
        </p:nvSpPr>
        <p:spPr>
          <a:xfrm>
            <a:off x="3951751" y="4072940"/>
            <a:ext cx="4905342" cy="508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CCBE1AEB-AD08-B941-9E16-1FDBDC2DC8B4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1781961" y="5167469"/>
            <a:ext cx="4060" cy="38172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表格 17">
            <a:extLst>
              <a:ext uri="{FF2B5EF4-FFF2-40B4-BE49-F238E27FC236}">
                <a16:creationId xmlns:a16="http://schemas.microsoft.com/office/drawing/2014/main" id="{0117E1B6-F342-A442-91D0-23695620A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21732"/>
              </p:ext>
            </p:extLst>
          </p:nvPr>
        </p:nvGraphicFramePr>
        <p:xfrm>
          <a:off x="358672" y="5549190"/>
          <a:ext cx="2846579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26">
                  <a:extLst>
                    <a:ext uri="{9D8B030D-6E8A-4147-A177-3AD203B41FA5}">
                      <a16:colId xmlns:a16="http://schemas.microsoft.com/office/drawing/2014/main" val="1523572222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902512547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506168468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0.01</a:t>
                      </a:r>
                      <a:endParaRPr lang="zh-CN" altLang="en-US" sz="1200" b="0" i="0" dirty="0">
                        <a:ln w="28575">
                          <a:solidFill>
                            <a:schemeClr val="tx1"/>
                          </a:solidFill>
                        </a:ln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0.11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0.82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…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41D2E763-71FC-B841-AFF3-B2884B2E2903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2117205" y="5811892"/>
            <a:ext cx="0" cy="26240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17A74F30-D95D-A546-92C0-567799B31B7A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689154" y="5787870"/>
            <a:ext cx="1" cy="27412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F18A6A17-A3A4-A947-AD20-A457ABF2AC4B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1381545" y="5771473"/>
            <a:ext cx="0" cy="3028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DFE7DE0C-5C7A-EA45-A3F0-870660C3CEB2}"/>
              </a:ext>
            </a:extLst>
          </p:cNvPr>
          <p:cNvSpPr/>
          <p:nvPr/>
        </p:nvSpPr>
        <p:spPr>
          <a:xfrm>
            <a:off x="1067564" y="6074301"/>
            <a:ext cx="62796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electronic</a:t>
            </a:r>
            <a:r>
              <a:rPr lang="zh-CN" altLang="en-US" sz="1000" dirty="0">
                <a:solidFill>
                  <a:schemeClr val="tx1"/>
                </a:solidFill>
              </a:rPr>
              <a:t> </a:t>
            </a:r>
            <a:r>
              <a:rPr lang="en-US" altLang="zh-CN" sz="1000" dirty="0">
                <a:solidFill>
                  <a:schemeClr val="tx1"/>
                </a:solidFill>
              </a:rPr>
              <a:t>general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AB44AD0-27AB-4343-8D61-B71F33A4961D}"/>
              </a:ext>
            </a:extLst>
          </p:cNvPr>
          <p:cNvSpPr/>
          <p:nvPr/>
        </p:nvSpPr>
        <p:spPr>
          <a:xfrm>
            <a:off x="1759954" y="6074300"/>
            <a:ext cx="71450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dirty="0">
                <a:solidFill>
                  <a:srgbClr val="FF0000"/>
                </a:solidFill>
              </a:rPr>
              <a:t>mp3</a:t>
            </a:r>
            <a:r>
              <a:rPr lang="zh-CN" altLang="en-US" sz="1050" dirty="0">
                <a:solidFill>
                  <a:srgbClr val="FF0000"/>
                </a:solidFill>
              </a:rPr>
              <a:t> </a:t>
            </a:r>
            <a:r>
              <a:rPr lang="en-US" altLang="zh-CN" sz="1050" dirty="0">
                <a:solidFill>
                  <a:srgbClr val="FF0000"/>
                </a:solidFill>
              </a:rPr>
              <a:t>accessories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802FEBF-2591-6343-9AE9-16F31C15A7C1}"/>
              </a:ext>
            </a:extLst>
          </p:cNvPr>
          <p:cNvSpPr/>
          <p:nvPr/>
        </p:nvSpPr>
        <p:spPr>
          <a:xfrm>
            <a:off x="375174" y="6061991"/>
            <a:ext cx="62796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mice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9" grpId="0" animBg="1"/>
      <p:bldP spid="60" grpId="0" animBg="1"/>
      <p:bldP spid="63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IPM-Multi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9</a:t>
            </a:fld>
            <a:endParaRPr lang="zh-CN" altLang="en-US" dirty="0"/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Model</a:t>
            </a:r>
            <a:r>
              <a:rPr lang="zh-CN" altLang="en-US" sz="2800" dirty="0"/>
              <a:t> </a:t>
            </a:r>
            <a:r>
              <a:rPr lang="en-US" altLang="zh-CN" sz="2800" dirty="0"/>
              <a:t>Architecture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lvl="1"/>
            <a:endParaRPr lang="en-US" altLang="zh-CN" sz="2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ECDB11-1CAF-0C4D-AC0C-0382ED77B925}"/>
              </a:ext>
            </a:extLst>
          </p:cNvPr>
          <p:cNvSpPr txBox="1"/>
          <p:nvPr/>
        </p:nvSpPr>
        <p:spPr>
          <a:xfrm>
            <a:off x="7995387" y="6559124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2021</a:t>
            </a:r>
          </a:p>
        </p:txBody>
      </p:sp>
      <p:graphicFrame>
        <p:nvGraphicFramePr>
          <p:cNvPr id="27" name="表格 10">
            <a:extLst>
              <a:ext uri="{FF2B5EF4-FFF2-40B4-BE49-F238E27FC236}">
                <a16:creationId xmlns:a16="http://schemas.microsoft.com/office/drawing/2014/main" id="{8FB56F3F-1117-0D4C-AE25-4FA6BF43F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09210"/>
              </p:ext>
            </p:extLst>
          </p:nvPr>
        </p:nvGraphicFramePr>
        <p:xfrm>
          <a:off x="1405390" y="1737480"/>
          <a:ext cx="6777284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641">
                  <a:extLst>
                    <a:ext uri="{9D8B030D-6E8A-4147-A177-3AD203B41FA5}">
                      <a16:colId xmlns:a16="http://schemas.microsoft.com/office/drawing/2014/main" val="3246657936"/>
                    </a:ext>
                  </a:extLst>
                </a:gridCol>
                <a:gridCol w="3206496">
                  <a:extLst>
                    <a:ext uri="{9D8B030D-6E8A-4147-A177-3AD203B41FA5}">
                      <a16:colId xmlns:a16="http://schemas.microsoft.com/office/drawing/2014/main" val="836209963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736845264"/>
                    </a:ext>
                  </a:extLst>
                </a:gridCol>
                <a:gridCol w="866542">
                  <a:extLst>
                    <a:ext uri="{9D8B030D-6E8A-4147-A177-3AD203B41FA5}">
                      <a16:colId xmlns:a16="http://schemas.microsoft.com/office/drawing/2014/main" val="3659553824"/>
                    </a:ext>
                  </a:extLst>
                </a:gridCol>
                <a:gridCol w="677142">
                  <a:extLst>
                    <a:ext uri="{9D8B030D-6E8A-4147-A177-3AD203B41FA5}">
                      <a16:colId xmlns:a16="http://schemas.microsoft.com/office/drawing/2014/main" val="2528330315"/>
                    </a:ext>
                  </a:extLst>
                </a:gridCol>
              </a:tblGrid>
              <a:tr h="280378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" sz="14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 err="1">
                          <a:solidFill>
                            <a:schemeClr val="bg1"/>
                          </a:solidFill>
                          <a:effectLst/>
                        </a:rPr>
                        <a:t>modelno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" sz="1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098579"/>
                  </a:ext>
                </a:extLst>
              </a:tr>
              <a:tr h="284668"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t3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belkin</a:t>
                      </a:r>
                      <a:r>
                        <a:rPr lang="en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sport armband for </a:t>
                      </a:r>
                      <a:r>
                        <a:rPr lang="en" altLang="zh-CN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ipod</a:t>
                      </a:r>
                      <a:r>
                        <a:rPr lang="en" altLang="zh-CN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nano black</a:t>
                      </a:r>
                      <a:endParaRPr lang="en" altLang="zh-C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FF0000"/>
                          </a:solidFill>
                          <a:effectLst/>
                        </a:rPr>
                        <a:t>[MASK]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effectLst/>
                        </a:rPr>
                        <a:t>18.88</a:t>
                      </a:r>
                      <a:endParaRPr lang="zh-CN" altLang="en-U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26293"/>
                  </a:ext>
                </a:extLst>
              </a:tr>
            </a:tbl>
          </a:graphicData>
        </a:graphic>
      </p:graphicFrame>
      <p:sp>
        <p:nvSpPr>
          <p:cNvPr id="3" name="圆角矩形 2">
            <a:extLst>
              <a:ext uri="{FF2B5EF4-FFF2-40B4-BE49-F238E27FC236}">
                <a16:creationId xmlns:a16="http://schemas.microsoft.com/office/drawing/2014/main" id="{E54EEEF2-5468-A747-A420-0C7807D78388}"/>
              </a:ext>
            </a:extLst>
          </p:cNvPr>
          <p:cNvSpPr/>
          <p:nvPr/>
        </p:nvSpPr>
        <p:spPr>
          <a:xfrm>
            <a:off x="2858813" y="4012880"/>
            <a:ext cx="4263528" cy="2138586"/>
          </a:xfrm>
          <a:prstGeom prst="roundRect">
            <a:avLst>
              <a:gd name="adj" fmla="val 99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AF0DDE-B956-794B-BDC6-8F3FD60CA945}"/>
              </a:ext>
            </a:extLst>
          </p:cNvPr>
          <p:cNvSpPr/>
          <p:nvPr/>
        </p:nvSpPr>
        <p:spPr>
          <a:xfrm>
            <a:off x="3035084" y="6320580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100" dirty="0">
                <a:solidFill>
                  <a:schemeClr val="tx1"/>
                </a:solidFill>
              </a:rPr>
              <a:t>[CLS]</a:t>
            </a:r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2D24964-9E64-BA46-92D4-F3AE9CD34770}"/>
              </a:ext>
            </a:extLst>
          </p:cNvPr>
          <p:cNvSpPr/>
          <p:nvPr/>
        </p:nvSpPr>
        <p:spPr>
          <a:xfrm>
            <a:off x="3732608" y="6320580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" altLang="zh-CN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belkin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CA1792D-32BD-504C-8106-AC17FAC2AF25}"/>
              </a:ext>
            </a:extLst>
          </p:cNvPr>
          <p:cNvSpPr/>
          <p:nvPr/>
        </p:nvSpPr>
        <p:spPr>
          <a:xfrm>
            <a:off x="4430132" y="6320580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DE5477D-0B38-4F4D-99A2-EB45093FE887}"/>
              </a:ext>
            </a:extLst>
          </p:cNvPr>
          <p:cNvSpPr/>
          <p:nvPr/>
        </p:nvSpPr>
        <p:spPr>
          <a:xfrm>
            <a:off x="5127656" y="6320580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C2EB6D6-6CD0-6D46-8F96-8FF8D810D582}"/>
              </a:ext>
            </a:extLst>
          </p:cNvPr>
          <p:cNvSpPr/>
          <p:nvPr/>
        </p:nvSpPr>
        <p:spPr>
          <a:xfrm>
            <a:off x="5825180" y="6320580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18.88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897972-5FCB-D247-9BFD-7711937171CB}"/>
              </a:ext>
            </a:extLst>
          </p:cNvPr>
          <p:cNvSpPr/>
          <p:nvPr/>
        </p:nvSpPr>
        <p:spPr>
          <a:xfrm>
            <a:off x="6522706" y="6320580"/>
            <a:ext cx="462708" cy="2064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[SEP]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5FB8CB-BFEB-384D-B8D9-1AA74E788696}"/>
                  </a:ext>
                </a:extLst>
              </p:cNvPr>
              <p:cNvSpPr/>
              <p:nvPr/>
            </p:nvSpPr>
            <p:spPr>
              <a:xfrm>
                <a:off x="3035084" y="5767317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𝐶𝐿𝑆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E5FB8CB-BFEB-384D-B8D9-1AA74E78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84" y="5767317"/>
                <a:ext cx="462708" cy="209084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54361E5-8A44-9D44-9692-8A81FA7A8F20}"/>
                  </a:ext>
                </a:extLst>
              </p:cNvPr>
              <p:cNvSpPr/>
              <p:nvPr/>
            </p:nvSpPr>
            <p:spPr>
              <a:xfrm>
                <a:off x="3732608" y="5767317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𝑏𝑒𝑙𝑘𝑖𝑛</m:t>
                          </m:r>
                        </m:sub>
                      </m:sSub>
                    </m:oMath>
                  </m:oMathPara>
                </a14:m>
                <a:endParaRPr kumimoji="1"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54361E5-8A44-9D44-9692-8A81FA7A8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608" y="5767317"/>
                <a:ext cx="462708" cy="209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2A4D69-ACA4-F748-932E-226FFD02283E}"/>
                  </a:ext>
                </a:extLst>
              </p:cNvPr>
              <p:cNvSpPr/>
              <p:nvPr/>
            </p:nvSpPr>
            <p:spPr>
              <a:xfrm>
                <a:off x="4430132" y="5767317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𝑠𝑝𝑜𝑟𝑡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2A4D69-ACA4-F748-932E-226FFD022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132" y="5767317"/>
                <a:ext cx="462708" cy="209084"/>
              </a:xfrm>
              <a:prstGeom prst="rect">
                <a:avLst/>
              </a:prstGeom>
              <a:blipFill>
                <a:blip r:embed="rId7"/>
                <a:stretch>
                  <a:fillRect l="-5128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1EE096F4-9400-3241-8688-833A10812E7C}"/>
              </a:ext>
            </a:extLst>
          </p:cNvPr>
          <p:cNvSpPr/>
          <p:nvPr/>
        </p:nvSpPr>
        <p:spPr>
          <a:xfrm>
            <a:off x="5127656" y="5767317"/>
            <a:ext cx="462708" cy="209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26876A5-42C2-C747-9318-96E08E39115F}"/>
                  </a:ext>
                </a:extLst>
              </p:cNvPr>
              <p:cNvSpPr/>
              <p:nvPr/>
            </p:nvSpPr>
            <p:spPr>
              <a:xfrm>
                <a:off x="5825180" y="5767317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18.88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26876A5-42C2-C747-9318-96E08E391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0" y="5767317"/>
                <a:ext cx="462708" cy="209084"/>
              </a:xfrm>
              <a:prstGeom prst="rect">
                <a:avLst/>
              </a:prstGeom>
              <a:blipFill>
                <a:blip r:embed="rId8"/>
                <a:stretch>
                  <a:fillRect l="-2564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972B3E5-57D7-3242-A7CC-DED9E45E6368}"/>
                  </a:ext>
                </a:extLst>
              </p:cNvPr>
              <p:cNvSpPr/>
              <p:nvPr/>
            </p:nvSpPr>
            <p:spPr>
              <a:xfrm>
                <a:off x="6522706" y="5767317"/>
                <a:ext cx="462708" cy="209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𝑆𝐸𝑃</m:t>
                          </m:r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972B3E5-57D7-3242-A7CC-DED9E45E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06" y="5767317"/>
                <a:ext cx="462708" cy="209084"/>
              </a:xfrm>
              <a:prstGeom prst="rect">
                <a:avLst/>
              </a:prstGeom>
              <a:blipFill>
                <a:blip r:embed="rId9"/>
                <a:stretch>
                  <a:fillRect l="-2500"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9FE824C-69E0-2E48-965C-2F77F34E5973}"/>
                  </a:ext>
                </a:extLst>
              </p:cNvPr>
              <p:cNvSpPr/>
              <p:nvPr/>
            </p:nvSpPr>
            <p:spPr>
              <a:xfrm>
                <a:off x="3035084" y="4165479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𝐶𝐿𝑆</m:t>
                          </m:r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kumimoji="1" lang="en-US" altLang="zh-CN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9FE824C-69E0-2E48-965C-2F77F34E5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84" y="4165479"/>
                <a:ext cx="462708" cy="187262"/>
              </a:xfrm>
              <a:prstGeom prst="rect">
                <a:avLst/>
              </a:prstGeom>
              <a:blipFill>
                <a:blip r:embed="rId10"/>
                <a:stretch>
                  <a:fillRect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88DF69C-D346-AB49-9935-7917C2BE738E}"/>
                  </a:ext>
                </a:extLst>
              </p:cNvPr>
              <p:cNvSpPr/>
              <p:nvPr/>
            </p:nvSpPr>
            <p:spPr>
              <a:xfrm>
                <a:off x="3732608" y="4165479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𝑏𝑒𝑙𝑘𝑖𝑛</m:t>
                          </m:r>
                        </m:sub>
                        <m:sup>
                          <m:r>
                            <a:rPr kumimoji="1" lang="en-US" altLang="zh-CN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88DF69C-D346-AB49-9935-7917C2BE7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608" y="4165479"/>
                <a:ext cx="462708" cy="187262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C8A9D21-CE18-F64A-BAF7-2F6A5B24D9CE}"/>
                  </a:ext>
                </a:extLst>
              </p:cNvPr>
              <p:cNvSpPr/>
              <p:nvPr/>
            </p:nvSpPr>
            <p:spPr>
              <a:xfrm>
                <a:off x="4430132" y="4165479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𝑠𝑝𝑜𝑟𝑡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C8A9D21-CE18-F64A-BAF7-2F6A5B24D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132" y="4165479"/>
                <a:ext cx="462708" cy="187262"/>
              </a:xfrm>
              <a:prstGeom prst="rect">
                <a:avLst/>
              </a:prstGeom>
              <a:blipFill>
                <a:blip r:embed="rId12"/>
                <a:stretch>
                  <a:fillRect l="-5128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FF15E3B4-DB7A-CD4B-A9A3-08789BA7BA52}"/>
              </a:ext>
            </a:extLst>
          </p:cNvPr>
          <p:cNvSpPr/>
          <p:nvPr/>
        </p:nvSpPr>
        <p:spPr>
          <a:xfrm>
            <a:off x="5127656" y="4165479"/>
            <a:ext cx="462708" cy="187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4B21C7B-A3B9-F94D-A47F-B919E1FCACAE}"/>
                  </a:ext>
                </a:extLst>
              </p:cNvPr>
              <p:cNvSpPr/>
              <p:nvPr/>
            </p:nvSpPr>
            <p:spPr>
              <a:xfrm>
                <a:off x="5825180" y="4165479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18.88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4B21C7B-A3B9-F94D-A47F-B919E1FCA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0" y="4165479"/>
                <a:ext cx="462708" cy="187262"/>
              </a:xfrm>
              <a:prstGeom prst="rect">
                <a:avLst/>
              </a:prstGeom>
              <a:blipFill>
                <a:blip r:embed="rId13"/>
                <a:stretch>
                  <a:fillRect l="-2564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BF81EEBB-67C0-A84D-95B0-8D0D4D8B7EE0}"/>
                  </a:ext>
                </a:extLst>
              </p:cNvPr>
              <p:cNvSpPr/>
              <p:nvPr/>
            </p:nvSpPr>
            <p:spPr>
              <a:xfrm>
                <a:off x="6522706" y="4165479"/>
                <a:ext cx="462708" cy="18726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𝑆𝐸𝑃</m:t>
                          </m:r>
                          <m:r>
                            <a:rPr kumimoji="1" lang="en-US" altLang="zh-C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kumimoji="1" lang="en-US" altLang="zh-CN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BF81EEBB-67C0-A84D-95B0-8D0D4D8B7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06" y="4165479"/>
                <a:ext cx="462708" cy="187262"/>
              </a:xfrm>
              <a:prstGeom prst="rect">
                <a:avLst/>
              </a:prstGeom>
              <a:blipFill>
                <a:blip r:embed="rId14"/>
                <a:stretch>
                  <a:fillRect l="-2500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>
            <a:extLst>
              <a:ext uri="{FF2B5EF4-FFF2-40B4-BE49-F238E27FC236}">
                <a16:creationId xmlns:a16="http://schemas.microsoft.com/office/drawing/2014/main" id="{706FA9E2-38EC-084D-A4E3-786AD4C1330B}"/>
              </a:ext>
            </a:extLst>
          </p:cNvPr>
          <p:cNvSpPr/>
          <p:nvPr/>
        </p:nvSpPr>
        <p:spPr>
          <a:xfrm>
            <a:off x="3035084" y="4640717"/>
            <a:ext cx="3950330" cy="264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Transformer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Layer</a:t>
            </a:r>
            <a:endParaRPr kumimoji="1" lang="zh-CN" altLang="en-US" sz="1400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35B6CC6E-CEB3-4742-9616-5D961C55B2F2}"/>
              </a:ext>
            </a:extLst>
          </p:cNvPr>
          <p:cNvCxnSpPr>
            <a:cxnSpLocks/>
            <a:stCxn id="6" idx="0"/>
            <a:endCxn id="32" idx="2"/>
          </p:cNvCxnSpPr>
          <p:nvPr/>
        </p:nvCxnSpPr>
        <p:spPr>
          <a:xfrm flipV="1">
            <a:off x="3266438" y="5976401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60F6C688-C113-C640-BAC0-EDB320B9DCE5}"/>
              </a:ext>
            </a:extLst>
          </p:cNvPr>
          <p:cNvCxnSpPr>
            <a:cxnSpLocks/>
            <a:stCxn id="26" idx="0"/>
            <a:endCxn id="33" idx="2"/>
          </p:cNvCxnSpPr>
          <p:nvPr/>
        </p:nvCxnSpPr>
        <p:spPr>
          <a:xfrm flipV="1">
            <a:off x="3963962" y="5976401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F93DDDF6-28B5-0C43-8284-0E98846F169A}"/>
              </a:ext>
            </a:extLst>
          </p:cNvPr>
          <p:cNvCxnSpPr>
            <a:cxnSpLocks/>
            <a:stCxn id="28" idx="0"/>
            <a:endCxn id="34" idx="2"/>
          </p:cNvCxnSpPr>
          <p:nvPr/>
        </p:nvCxnSpPr>
        <p:spPr>
          <a:xfrm flipV="1">
            <a:off x="4661486" y="5976401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0E29FCF4-EA3D-B34F-AF90-C98D538D05EF}"/>
              </a:ext>
            </a:extLst>
          </p:cNvPr>
          <p:cNvCxnSpPr>
            <a:cxnSpLocks/>
            <a:stCxn id="30" idx="0"/>
            <a:endCxn id="36" idx="2"/>
          </p:cNvCxnSpPr>
          <p:nvPr/>
        </p:nvCxnSpPr>
        <p:spPr>
          <a:xfrm flipV="1">
            <a:off x="6056534" y="5976401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B5BC487E-1AA5-D94D-A188-9B318A4457D0}"/>
              </a:ext>
            </a:extLst>
          </p:cNvPr>
          <p:cNvCxnSpPr>
            <a:cxnSpLocks/>
            <a:stCxn id="31" idx="0"/>
            <a:endCxn id="37" idx="2"/>
          </p:cNvCxnSpPr>
          <p:nvPr/>
        </p:nvCxnSpPr>
        <p:spPr>
          <a:xfrm flipV="1">
            <a:off x="6754060" y="5976401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8507CB2-5264-7643-9163-689B080CBA32}"/>
              </a:ext>
            </a:extLst>
          </p:cNvPr>
          <p:cNvCxnSpPr>
            <a:cxnSpLocks/>
          </p:cNvCxnSpPr>
          <p:nvPr/>
        </p:nvCxnSpPr>
        <p:spPr>
          <a:xfrm flipV="1">
            <a:off x="3266438" y="4399030"/>
            <a:ext cx="0" cy="24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79F53008-1FC7-4549-878E-EC3DA1C9062F}"/>
              </a:ext>
            </a:extLst>
          </p:cNvPr>
          <p:cNvCxnSpPr>
            <a:cxnSpLocks/>
            <a:stCxn id="64" idx="0"/>
            <a:endCxn id="40" idx="2"/>
          </p:cNvCxnSpPr>
          <p:nvPr/>
        </p:nvCxnSpPr>
        <p:spPr>
          <a:xfrm flipV="1">
            <a:off x="4661486" y="4352741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6C9CB01E-CF48-2448-9A06-CE023D30A934}"/>
              </a:ext>
            </a:extLst>
          </p:cNvPr>
          <p:cNvCxnSpPr>
            <a:cxnSpLocks/>
            <a:stCxn id="65" idx="0"/>
            <a:endCxn id="41" idx="2"/>
          </p:cNvCxnSpPr>
          <p:nvPr/>
        </p:nvCxnSpPr>
        <p:spPr>
          <a:xfrm flipV="1">
            <a:off x="5359010" y="4352741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60014A0B-C16A-344C-8C35-31F585DE9A9E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6056534" y="4399030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A55879AA-B94C-7E46-8150-7E9C4DB6A296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6754060" y="4399030"/>
            <a:ext cx="0" cy="24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91CB556C-1DAB-5346-B4A7-B6DA4413BC19}"/>
              </a:ext>
            </a:extLst>
          </p:cNvPr>
          <p:cNvSpPr/>
          <p:nvPr/>
        </p:nvSpPr>
        <p:spPr>
          <a:xfrm>
            <a:off x="3035084" y="4647734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4220BE9-E73E-8045-ACDD-EDE41EA282D1}"/>
              </a:ext>
            </a:extLst>
          </p:cNvPr>
          <p:cNvSpPr/>
          <p:nvPr/>
        </p:nvSpPr>
        <p:spPr>
          <a:xfrm>
            <a:off x="3732608" y="4647734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002EAD4-7E66-DD4D-9034-5E0B2307A0AF}"/>
              </a:ext>
            </a:extLst>
          </p:cNvPr>
          <p:cNvSpPr/>
          <p:nvPr/>
        </p:nvSpPr>
        <p:spPr>
          <a:xfrm>
            <a:off x="4430132" y="4647734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BC088F2-0976-DF46-A057-EB6B9E2EDD3F}"/>
              </a:ext>
            </a:extLst>
          </p:cNvPr>
          <p:cNvSpPr/>
          <p:nvPr/>
        </p:nvSpPr>
        <p:spPr>
          <a:xfrm>
            <a:off x="5127656" y="4647734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CABBB2E-A175-2342-8455-7DF9316AC1AB}"/>
              </a:ext>
            </a:extLst>
          </p:cNvPr>
          <p:cNvSpPr/>
          <p:nvPr/>
        </p:nvSpPr>
        <p:spPr>
          <a:xfrm>
            <a:off x="5825180" y="4647734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96ED878-063C-144B-ACB3-59E9A9A6AB10}"/>
              </a:ext>
            </a:extLst>
          </p:cNvPr>
          <p:cNvSpPr/>
          <p:nvPr/>
        </p:nvSpPr>
        <p:spPr>
          <a:xfrm>
            <a:off x="6522706" y="4647734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A75EDF31-4BA9-3644-90FB-949673C327E8}"/>
              </a:ext>
            </a:extLst>
          </p:cNvPr>
          <p:cNvCxnSpPr>
            <a:cxnSpLocks/>
            <a:stCxn id="29" idx="0"/>
            <a:endCxn id="35" idx="2"/>
          </p:cNvCxnSpPr>
          <p:nvPr/>
        </p:nvCxnSpPr>
        <p:spPr>
          <a:xfrm flipV="1">
            <a:off x="5359010" y="5976401"/>
            <a:ext cx="0" cy="3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1BFE2A6D-A446-6B4B-A429-E083A2E19E43}"/>
              </a:ext>
            </a:extLst>
          </p:cNvPr>
          <p:cNvCxnSpPr>
            <a:cxnSpLocks/>
            <a:stCxn id="63" idx="0"/>
            <a:endCxn id="39" idx="2"/>
          </p:cNvCxnSpPr>
          <p:nvPr/>
        </p:nvCxnSpPr>
        <p:spPr>
          <a:xfrm flipV="1">
            <a:off x="3963962" y="4352741"/>
            <a:ext cx="0" cy="2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圆角矩形 104">
            <a:extLst>
              <a:ext uri="{FF2B5EF4-FFF2-40B4-BE49-F238E27FC236}">
                <a16:creationId xmlns:a16="http://schemas.microsoft.com/office/drawing/2014/main" id="{FDD16D1B-73B4-2B41-BF80-935DDE8436C3}"/>
              </a:ext>
            </a:extLst>
          </p:cNvPr>
          <p:cNvSpPr/>
          <p:nvPr/>
        </p:nvSpPr>
        <p:spPr>
          <a:xfrm>
            <a:off x="3035084" y="5256650"/>
            <a:ext cx="3950330" cy="264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Transformer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Layer</a:t>
            </a:r>
            <a:endParaRPr kumimoji="1" lang="zh-CN" altLang="en-US" sz="1400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75231E9A-6227-754C-8461-D392C204F683}"/>
              </a:ext>
            </a:extLst>
          </p:cNvPr>
          <p:cNvSpPr/>
          <p:nvPr/>
        </p:nvSpPr>
        <p:spPr>
          <a:xfrm>
            <a:off x="3035084" y="5263667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43D71C7-E61A-0742-8259-9A400C68E3DF}"/>
              </a:ext>
            </a:extLst>
          </p:cNvPr>
          <p:cNvSpPr/>
          <p:nvPr/>
        </p:nvSpPr>
        <p:spPr>
          <a:xfrm>
            <a:off x="3732608" y="5263667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0BD4FA0-2CB5-5846-A8AB-95C5D5F9E5A2}"/>
              </a:ext>
            </a:extLst>
          </p:cNvPr>
          <p:cNvSpPr/>
          <p:nvPr/>
        </p:nvSpPr>
        <p:spPr>
          <a:xfrm>
            <a:off x="4430132" y="5263667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2CE02EDA-67B8-C54D-9C8F-4834106685C9}"/>
              </a:ext>
            </a:extLst>
          </p:cNvPr>
          <p:cNvSpPr/>
          <p:nvPr/>
        </p:nvSpPr>
        <p:spPr>
          <a:xfrm>
            <a:off x="5127656" y="5263667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AA6F18A6-55E9-334E-B98B-46CDB230AC33}"/>
              </a:ext>
            </a:extLst>
          </p:cNvPr>
          <p:cNvSpPr/>
          <p:nvPr/>
        </p:nvSpPr>
        <p:spPr>
          <a:xfrm>
            <a:off x="5825180" y="5263667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A630259-0029-FE48-9F31-677B74281CBB}"/>
              </a:ext>
            </a:extLst>
          </p:cNvPr>
          <p:cNvSpPr/>
          <p:nvPr/>
        </p:nvSpPr>
        <p:spPr>
          <a:xfrm>
            <a:off x="6522706" y="5263667"/>
            <a:ext cx="462708" cy="2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4BE46613-20FC-2F42-8ACA-100831E73165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3266438" y="5521179"/>
            <a:ext cx="0" cy="2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AD373259-DA19-AD40-9FFC-6FFF5E1526E3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963962" y="5521179"/>
            <a:ext cx="0" cy="2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18D658C6-2570-D041-8E18-E527296A7197}"/>
              </a:ext>
            </a:extLst>
          </p:cNvPr>
          <p:cNvCxnSpPr>
            <a:cxnSpLocks/>
            <a:stCxn id="34" idx="0"/>
            <a:endCxn id="108" idx="2"/>
          </p:cNvCxnSpPr>
          <p:nvPr/>
        </p:nvCxnSpPr>
        <p:spPr>
          <a:xfrm flipV="1">
            <a:off x="4661486" y="5509805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3433BAED-8FF0-B340-8E69-6CBBD3AA081C}"/>
              </a:ext>
            </a:extLst>
          </p:cNvPr>
          <p:cNvCxnSpPr>
            <a:cxnSpLocks/>
            <a:stCxn id="36" idx="0"/>
            <a:endCxn id="110" idx="2"/>
          </p:cNvCxnSpPr>
          <p:nvPr/>
        </p:nvCxnSpPr>
        <p:spPr>
          <a:xfrm flipV="1">
            <a:off x="6056534" y="5509805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824F6E79-D66E-7E47-8DC0-C2AA0C386E3D}"/>
              </a:ext>
            </a:extLst>
          </p:cNvPr>
          <p:cNvCxnSpPr>
            <a:cxnSpLocks/>
            <a:stCxn id="37" idx="0"/>
            <a:endCxn id="111" idx="2"/>
          </p:cNvCxnSpPr>
          <p:nvPr/>
        </p:nvCxnSpPr>
        <p:spPr>
          <a:xfrm flipV="1">
            <a:off x="6754060" y="5509805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157F7D84-889D-BD4E-A1F4-BE47F7A27461}"/>
              </a:ext>
            </a:extLst>
          </p:cNvPr>
          <p:cNvCxnSpPr>
            <a:cxnSpLocks/>
            <a:stCxn id="35" idx="0"/>
            <a:endCxn id="109" idx="2"/>
          </p:cNvCxnSpPr>
          <p:nvPr/>
        </p:nvCxnSpPr>
        <p:spPr>
          <a:xfrm flipV="1">
            <a:off x="5359010" y="5509805"/>
            <a:ext cx="0" cy="2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直线连接符 170">
            <a:extLst>
              <a:ext uri="{FF2B5EF4-FFF2-40B4-BE49-F238E27FC236}">
                <a16:creationId xmlns:a16="http://schemas.microsoft.com/office/drawing/2014/main" id="{E259BAB5-4CF5-7748-B06B-3F16C190E7F8}"/>
              </a:ext>
            </a:extLst>
          </p:cNvPr>
          <p:cNvCxnSpPr>
            <a:stCxn id="62" idx="2"/>
            <a:endCxn id="106" idx="0"/>
          </p:cNvCxnSpPr>
          <p:nvPr/>
        </p:nvCxnSpPr>
        <p:spPr>
          <a:xfrm>
            <a:off x="3266438" y="4893872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线连接符 171">
            <a:extLst>
              <a:ext uri="{FF2B5EF4-FFF2-40B4-BE49-F238E27FC236}">
                <a16:creationId xmlns:a16="http://schemas.microsoft.com/office/drawing/2014/main" id="{4E00970C-2FE9-C947-AA6B-B6582BDAC6A7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3266438" y="4905246"/>
            <a:ext cx="697524" cy="3584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线连接符 174">
            <a:extLst>
              <a:ext uri="{FF2B5EF4-FFF2-40B4-BE49-F238E27FC236}">
                <a16:creationId xmlns:a16="http://schemas.microsoft.com/office/drawing/2014/main" id="{AED776F1-B215-B041-B861-ED8F5BF834E1}"/>
              </a:ext>
            </a:extLst>
          </p:cNvPr>
          <p:cNvCxnSpPr>
            <a:cxnSpLocks/>
            <a:stCxn id="63" idx="2"/>
            <a:endCxn id="107" idx="0"/>
          </p:cNvCxnSpPr>
          <p:nvPr/>
        </p:nvCxnSpPr>
        <p:spPr>
          <a:xfrm>
            <a:off x="3963962" y="4893872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线连接符 177">
            <a:extLst>
              <a:ext uri="{FF2B5EF4-FFF2-40B4-BE49-F238E27FC236}">
                <a16:creationId xmlns:a16="http://schemas.microsoft.com/office/drawing/2014/main" id="{563B8FE6-B81D-0746-8BB6-0A07326A8294}"/>
              </a:ext>
            </a:extLst>
          </p:cNvPr>
          <p:cNvCxnSpPr>
            <a:cxnSpLocks/>
            <a:stCxn id="63" idx="2"/>
            <a:endCxn id="106" idx="0"/>
          </p:cNvCxnSpPr>
          <p:nvPr/>
        </p:nvCxnSpPr>
        <p:spPr>
          <a:xfrm flipH="1">
            <a:off x="3266438" y="4893872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B5F7AB6D-27FE-BD48-A971-661966A39D71}"/>
              </a:ext>
            </a:extLst>
          </p:cNvPr>
          <p:cNvCxnSpPr>
            <a:cxnSpLocks/>
            <a:stCxn id="66" idx="2"/>
            <a:endCxn id="110" idx="0"/>
          </p:cNvCxnSpPr>
          <p:nvPr/>
        </p:nvCxnSpPr>
        <p:spPr>
          <a:xfrm>
            <a:off x="6056534" y="4893872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线连接符 186">
            <a:extLst>
              <a:ext uri="{FF2B5EF4-FFF2-40B4-BE49-F238E27FC236}">
                <a16:creationId xmlns:a16="http://schemas.microsoft.com/office/drawing/2014/main" id="{133C4C11-BE41-9F47-BD55-5FDE37215E3C}"/>
              </a:ext>
            </a:extLst>
          </p:cNvPr>
          <p:cNvCxnSpPr>
            <a:cxnSpLocks/>
            <a:stCxn id="67" idx="2"/>
            <a:endCxn id="110" idx="0"/>
          </p:cNvCxnSpPr>
          <p:nvPr/>
        </p:nvCxnSpPr>
        <p:spPr>
          <a:xfrm flipH="1">
            <a:off x="6056534" y="4893872"/>
            <a:ext cx="697526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线连接符 189">
            <a:extLst>
              <a:ext uri="{FF2B5EF4-FFF2-40B4-BE49-F238E27FC236}">
                <a16:creationId xmlns:a16="http://schemas.microsoft.com/office/drawing/2014/main" id="{373E3DD3-12B3-1140-A969-08FC757BF9F6}"/>
              </a:ext>
            </a:extLst>
          </p:cNvPr>
          <p:cNvCxnSpPr>
            <a:cxnSpLocks/>
            <a:stCxn id="66" idx="2"/>
            <a:endCxn id="111" idx="0"/>
          </p:cNvCxnSpPr>
          <p:nvPr/>
        </p:nvCxnSpPr>
        <p:spPr>
          <a:xfrm>
            <a:off x="6056534" y="4893872"/>
            <a:ext cx="697526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线连接符 193">
            <a:extLst>
              <a:ext uri="{FF2B5EF4-FFF2-40B4-BE49-F238E27FC236}">
                <a16:creationId xmlns:a16="http://schemas.microsoft.com/office/drawing/2014/main" id="{FB06DBB8-C2AB-0F4C-B316-0D66AE09B3F8}"/>
              </a:ext>
            </a:extLst>
          </p:cNvPr>
          <p:cNvCxnSpPr>
            <a:cxnSpLocks/>
            <a:stCxn id="67" idx="2"/>
            <a:endCxn id="111" idx="0"/>
          </p:cNvCxnSpPr>
          <p:nvPr/>
        </p:nvCxnSpPr>
        <p:spPr>
          <a:xfrm>
            <a:off x="6754060" y="4893872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线连接符 196">
            <a:extLst>
              <a:ext uri="{FF2B5EF4-FFF2-40B4-BE49-F238E27FC236}">
                <a16:creationId xmlns:a16="http://schemas.microsoft.com/office/drawing/2014/main" id="{3C550C3D-E3A0-4441-9F3B-EAFF6FA10C36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4661486" y="4893872"/>
            <a:ext cx="697524" cy="3514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线连接符 199">
            <a:extLst>
              <a:ext uri="{FF2B5EF4-FFF2-40B4-BE49-F238E27FC236}">
                <a16:creationId xmlns:a16="http://schemas.microsoft.com/office/drawing/2014/main" id="{366697C7-D218-3D4E-A43C-C64DF39447D9}"/>
              </a:ext>
            </a:extLst>
          </p:cNvPr>
          <p:cNvCxnSpPr>
            <a:cxnSpLocks/>
            <a:stCxn id="64" idx="2"/>
            <a:endCxn id="108" idx="0"/>
          </p:cNvCxnSpPr>
          <p:nvPr/>
        </p:nvCxnSpPr>
        <p:spPr>
          <a:xfrm>
            <a:off x="4661486" y="4893872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线连接符 202">
            <a:extLst>
              <a:ext uri="{FF2B5EF4-FFF2-40B4-BE49-F238E27FC236}">
                <a16:creationId xmlns:a16="http://schemas.microsoft.com/office/drawing/2014/main" id="{400162FC-1823-5643-AE5B-7DB16C4F246A}"/>
              </a:ext>
            </a:extLst>
          </p:cNvPr>
          <p:cNvCxnSpPr>
            <a:cxnSpLocks/>
            <a:stCxn id="65" idx="2"/>
            <a:endCxn id="108" idx="0"/>
          </p:cNvCxnSpPr>
          <p:nvPr/>
        </p:nvCxnSpPr>
        <p:spPr>
          <a:xfrm flipH="1">
            <a:off x="4661486" y="4893872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线连接符 208">
            <a:extLst>
              <a:ext uri="{FF2B5EF4-FFF2-40B4-BE49-F238E27FC236}">
                <a16:creationId xmlns:a16="http://schemas.microsoft.com/office/drawing/2014/main" id="{6C96199E-740C-A74D-A792-4CEE44E17F4B}"/>
              </a:ext>
            </a:extLst>
          </p:cNvPr>
          <p:cNvCxnSpPr>
            <a:cxnSpLocks/>
            <a:stCxn id="65" idx="2"/>
            <a:endCxn id="109" idx="0"/>
          </p:cNvCxnSpPr>
          <p:nvPr/>
        </p:nvCxnSpPr>
        <p:spPr>
          <a:xfrm>
            <a:off x="5359010" y="4893872"/>
            <a:ext cx="0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线连接符 220">
            <a:extLst>
              <a:ext uri="{FF2B5EF4-FFF2-40B4-BE49-F238E27FC236}">
                <a16:creationId xmlns:a16="http://schemas.microsoft.com/office/drawing/2014/main" id="{B2A4ADA5-67A9-384A-8E09-C8EF9DDD2AC6}"/>
              </a:ext>
            </a:extLst>
          </p:cNvPr>
          <p:cNvCxnSpPr>
            <a:cxnSpLocks/>
            <a:stCxn id="64" idx="2"/>
            <a:endCxn id="107" idx="0"/>
          </p:cNvCxnSpPr>
          <p:nvPr/>
        </p:nvCxnSpPr>
        <p:spPr>
          <a:xfrm flipH="1">
            <a:off x="3963962" y="4893872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线连接符 223">
            <a:extLst>
              <a:ext uri="{FF2B5EF4-FFF2-40B4-BE49-F238E27FC236}">
                <a16:creationId xmlns:a16="http://schemas.microsoft.com/office/drawing/2014/main" id="{D38FCA40-56ED-7F4A-85E9-C7F3ED2B44B1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5359010" y="4905246"/>
            <a:ext cx="697524" cy="3584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线连接符 226">
            <a:extLst>
              <a:ext uri="{FF2B5EF4-FFF2-40B4-BE49-F238E27FC236}">
                <a16:creationId xmlns:a16="http://schemas.microsoft.com/office/drawing/2014/main" id="{5196B5B2-36DB-6F47-BE32-8CAF8AACBEEC}"/>
              </a:ext>
            </a:extLst>
          </p:cNvPr>
          <p:cNvCxnSpPr>
            <a:cxnSpLocks/>
            <a:stCxn id="66" idx="2"/>
            <a:endCxn id="109" idx="0"/>
          </p:cNvCxnSpPr>
          <p:nvPr/>
        </p:nvCxnSpPr>
        <p:spPr>
          <a:xfrm flipH="1">
            <a:off x="5359010" y="4893872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线连接符 230">
            <a:extLst>
              <a:ext uri="{FF2B5EF4-FFF2-40B4-BE49-F238E27FC236}">
                <a16:creationId xmlns:a16="http://schemas.microsoft.com/office/drawing/2014/main" id="{BD672043-4EAC-1D4D-A9C0-55129BFE0CA8}"/>
              </a:ext>
            </a:extLst>
          </p:cNvPr>
          <p:cNvCxnSpPr>
            <a:cxnSpLocks/>
            <a:stCxn id="63" idx="2"/>
            <a:endCxn id="108" idx="0"/>
          </p:cNvCxnSpPr>
          <p:nvPr/>
        </p:nvCxnSpPr>
        <p:spPr>
          <a:xfrm>
            <a:off x="3963962" y="4893872"/>
            <a:ext cx="697524" cy="369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线箭头连接符 234">
            <a:extLst>
              <a:ext uri="{FF2B5EF4-FFF2-40B4-BE49-F238E27FC236}">
                <a16:creationId xmlns:a16="http://schemas.microsoft.com/office/drawing/2014/main" id="{5C4615D4-4278-F64F-8A18-608801EB2054}"/>
              </a:ext>
            </a:extLst>
          </p:cNvPr>
          <p:cNvCxnSpPr>
            <a:cxnSpLocks/>
            <a:stCxn id="38" idx="0"/>
            <a:endCxn id="236" idx="2"/>
          </p:cNvCxnSpPr>
          <p:nvPr/>
        </p:nvCxnSpPr>
        <p:spPr>
          <a:xfrm flipH="1" flipV="1">
            <a:off x="3265416" y="3825449"/>
            <a:ext cx="1022" cy="34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圆角矩形 235">
            <a:extLst>
              <a:ext uri="{FF2B5EF4-FFF2-40B4-BE49-F238E27FC236}">
                <a16:creationId xmlns:a16="http://schemas.microsoft.com/office/drawing/2014/main" id="{C97FE4AB-D3FB-A04F-B68C-E319C0148552}"/>
              </a:ext>
            </a:extLst>
          </p:cNvPr>
          <p:cNvSpPr/>
          <p:nvPr/>
        </p:nvSpPr>
        <p:spPr>
          <a:xfrm>
            <a:off x="2500767" y="3616452"/>
            <a:ext cx="1529297" cy="2089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Multiclass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Classifier</a:t>
            </a:r>
            <a:endParaRPr kumimoji="1" lang="zh-CN" altLang="en-US" sz="1200" dirty="0"/>
          </a:p>
        </p:txBody>
      </p:sp>
      <p:cxnSp>
        <p:nvCxnSpPr>
          <p:cNvPr id="241" name="直线箭头连接符 240">
            <a:extLst>
              <a:ext uri="{FF2B5EF4-FFF2-40B4-BE49-F238E27FC236}">
                <a16:creationId xmlns:a16="http://schemas.microsoft.com/office/drawing/2014/main" id="{7F65C693-C13C-9F49-821E-94CAFC6B182E}"/>
              </a:ext>
            </a:extLst>
          </p:cNvPr>
          <p:cNvCxnSpPr>
            <a:cxnSpLocks/>
            <a:stCxn id="236" idx="0"/>
            <a:endCxn id="244" idx="2"/>
          </p:cNvCxnSpPr>
          <p:nvPr/>
        </p:nvCxnSpPr>
        <p:spPr>
          <a:xfrm flipH="1" flipV="1">
            <a:off x="3260223" y="3441802"/>
            <a:ext cx="5193" cy="17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4" name="表格 17">
            <a:extLst>
              <a:ext uri="{FF2B5EF4-FFF2-40B4-BE49-F238E27FC236}">
                <a16:creationId xmlns:a16="http://schemas.microsoft.com/office/drawing/2014/main" id="{10D31F19-973E-DC47-AE2D-0DD63DF1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25967"/>
              </p:ext>
            </p:extLst>
          </p:nvPr>
        </p:nvGraphicFramePr>
        <p:xfrm>
          <a:off x="1836934" y="3213364"/>
          <a:ext cx="2846579" cy="22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26">
                  <a:extLst>
                    <a:ext uri="{9D8B030D-6E8A-4147-A177-3AD203B41FA5}">
                      <a16:colId xmlns:a16="http://schemas.microsoft.com/office/drawing/2014/main" val="1523572222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902512547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395471756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3506168468"/>
                    </a:ext>
                  </a:extLst>
                </a:gridCol>
              </a:tblGrid>
              <a:tr h="22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0.01</a:t>
                      </a:r>
                      <a:endParaRPr lang="zh-CN" altLang="en-US" sz="1200" b="0" i="0" dirty="0">
                        <a:ln w="28575">
                          <a:solidFill>
                            <a:schemeClr val="tx1"/>
                          </a:solidFill>
                        </a:ln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0.21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0.65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>
                    <a:solidFill>
                      <a:srgbClr val="FFC6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dirty="0"/>
                        <a:t>…</a:t>
                      </a:r>
                      <a:endParaRPr lang="zh-CN" altLang="en-US" sz="1200" b="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873933"/>
                  </a:ext>
                </a:extLst>
              </a:tr>
            </a:tbl>
          </a:graphicData>
        </a:graphic>
      </p:graphicFrame>
      <p:cxnSp>
        <p:nvCxnSpPr>
          <p:cNvPr id="246" name="直线箭头连接符 245">
            <a:extLst>
              <a:ext uri="{FF2B5EF4-FFF2-40B4-BE49-F238E27FC236}">
                <a16:creationId xmlns:a16="http://schemas.microsoft.com/office/drawing/2014/main" id="{4E55FCB9-6FA1-0649-9428-EF36374DAB50}"/>
              </a:ext>
            </a:extLst>
          </p:cNvPr>
          <p:cNvCxnSpPr>
            <a:cxnSpLocks/>
          </p:cNvCxnSpPr>
          <p:nvPr/>
        </p:nvCxnSpPr>
        <p:spPr>
          <a:xfrm flipV="1">
            <a:off x="3576872" y="2983057"/>
            <a:ext cx="0" cy="23030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直线箭头连接符 251">
            <a:extLst>
              <a:ext uri="{FF2B5EF4-FFF2-40B4-BE49-F238E27FC236}">
                <a16:creationId xmlns:a16="http://schemas.microsoft.com/office/drawing/2014/main" id="{62D7ADB4-36D8-A547-BBA2-EF6F7097E963}"/>
              </a:ext>
            </a:extLst>
          </p:cNvPr>
          <p:cNvCxnSpPr>
            <a:cxnSpLocks/>
          </p:cNvCxnSpPr>
          <p:nvPr/>
        </p:nvCxnSpPr>
        <p:spPr>
          <a:xfrm flipV="1">
            <a:off x="2200695" y="2994830"/>
            <a:ext cx="0" cy="21264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直线箭头连接符 260">
            <a:extLst>
              <a:ext uri="{FF2B5EF4-FFF2-40B4-BE49-F238E27FC236}">
                <a16:creationId xmlns:a16="http://schemas.microsoft.com/office/drawing/2014/main" id="{B1A78752-4560-8B4D-AD44-F58C43636049}"/>
              </a:ext>
            </a:extLst>
          </p:cNvPr>
          <p:cNvCxnSpPr>
            <a:cxnSpLocks/>
          </p:cNvCxnSpPr>
          <p:nvPr/>
        </p:nvCxnSpPr>
        <p:spPr>
          <a:xfrm flipH="1" flipV="1">
            <a:off x="2884518" y="2961022"/>
            <a:ext cx="1" cy="246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2" name="矩形 271">
            <a:extLst>
              <a:ext uri="{FF2B5EF4-FFF2-40B4-BE49-F238E27FC236}">
                <a16:creationId xmlns:a16="http://schemas.microsoft.com/office/drawing/2014/main" id="{D3D479B3-D3E6-4D43-A048-D09D23F6E0EC}"/>
              </a:ext>
            </a:extLst>
          </p:cNvPr>
          <p:cNvSpPr/>
          <p:nvPr/>
        </p:nvSpPr>
        <p:spPr>
          <a:xfrm>
            <a:off x="2579105" y="2636596"/>
            <a:ext cx="62796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electronic</a:t>
            </a:r>
            <a:r>
              <a:rPr lang="zh-CN" altLang="en-US" sz="1000" dirty="0">
                <a:solidFill>
                  <a:schemeClr val="tx1"/>
                </a:solidFill>
              </a:rPr>
              <a:t> </a:t>
            </a:r>
            <a:r>
              <a:rPr lang="en-US" altLang="zh-CN" sz="1000" dirty="0">
                <a:solidFill>
                  <a:schemeClr val="tx1"/>
                </a:solidFill>
              </a:rPr>
              <a:t>general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74" name="矩形 273">
            <a:extLst>
              <a:ext uri="{FF2B5EF4-FFF2-40B4-BE49-F238E27FC236}">
                <a16:creationId xmlns:a16="http://schemas.microsoft.com/office/drawing/2014/main" id="{D5585F30-EE89-7942-95EA-1052E38FCF1B}"/>
              </a:ext>
            </a:extLst>
          </p:cNvPr>
          <p:cNvSpPr/>
          <p:nvPr/>
        </p:nvSpPr>
        <p:spPr>
          <a:xfrm>
            <a:off x="3271495" y="2636595"/>
            <a:ext cx="71450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dirty="0">
                <a:solidFill>
                  <a:srgbClr val="FF0000"/>
                </a:solidFill>
              </a:rPr>
              <a:t>mp3</a:t>
            </a:r>
            <a:r>
              <a:rPr lang="zh-CN" altLang="en-US" sz="1050" dirty="0">
                <a:solidFill>
                  <a:srgbClr val="FF0000"/>
                </a:solidFill>
              </a:rPr>
              <a:t> </a:t>
            </a:r>
            <a:r>
              <a:rPr lang="en-US" altLang="zh-CN" sz="1050" dirty="0">
                <a:solidFill>
                  <a:srgbClr val="FF0000"/>
                </a:solidFill>
              </a:rPr>
              <a:t>accessories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78" name="矩形 277">
            <a:extLst>
              <a:ext uri="{FF2B5EF4-FFF2-40B4-BE49-F238E27FC236}">
                <a16:creationId xmlns:a16="http://schemas.microsoft.com/office/drawing/2014/main" id="{CAEBAF57-E200-BE4C-A0E0-A5555CF83AA8}"/>
              </a:ext>
            </a:extLst>
          </p:cNvPr>
          <p:cNvSpPr/>
          <p:nvPr/>
        </p:nvSpPr>
        <p:spPr>
          <a:xfrm>
            <a:off x="1886715" y="2624286"/>
            <a:ext cx="627961" cy="352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mice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79" name="虚尾箭头 278">
            <a:extLst>
              <a:ext uri="{FF2B5EF4-FFF2-40B4-BE49-F238E27FC236}">
                <a16:creationId xmlns:a16="http://schemas.microsoft.com/office/drawing/2014/main" id="{934E12A8-811E-D84A-A3A0-A4487AD74EC4}"/>
              </a:ext>
            </a:extLst>
          </p:cNvPr>
          <p:cNvSpPr/>
          <p:nvPr/>
        </p:nvSpPr>
        <p:spPr>
          <a:xfrm>
            <a:off x="1836934" y="6271760"/>
            <a:ext cx="467796" cy="287364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0" name="虚尾箭头 279">
            <a:extLst>
              <a:ext uri="{FF2B5EF4-FFF2-40B4-BE49-F238E27FC236}">
                <a16:creationId xmlns:a16="http://schemas.microsoft.com/office/drawing/2014/main" id="{64AE5C80-2B30-344D-8D54-A7481EB1D13B}"/>
              </a:ext>
            </a:extLst>
          </p:cNvPr>
          <p:cNvSpPr/>
          <p:nvPr/>
        </p:nvSpPr>
        <p:spPr>
          <a:xfrm>
            <a:off x="1829085" y="4932517"/>
            <a:ext cx="467796" cy="287364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1" name="虚尾箭头 280">
            <a:extLst>
              <a:ext uri="{FF2B5EF4-FFF2-40B4-BE49-F238E27FC236}">
                <a16:creationId xmlns:a16="http://schemas.microsoft.com/office/drawing/2014/main" id="{DC2534E9-48B0-C542-9E0C-DE0B12612D96}"/>
              </a:ext>
            </a:extLst>
          </p:cNvPr>
          <p:cNvSpPr/>
          <p:nvPr/>
        </p:nvSpPr>
        <p:spPr>
          <a:xfrm>
            <a:off x="1836934" y="3594112"/>
            <a:ext cx="467796" cy="287364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B407BE09-2845-0447-8427-64C17924CCF9}"/>
              </a:ext>
            </a:extLst>
          </p:cNvPr>
          <p:cNvSpPr txBox="1"/>
          <p:nvPr/>
        </p:nvSpPr>
        <p:spPr>
          <a:xfrm>
            <a:off x="1640477" y="569940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Embeddings</a:t>
            </a:r>
            <a:endParaRPr kumimoji="1" lang="zh-CN" altLang="en-US" sz="1200" dirty="0"/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55D6B74E-A0E6-184A-855E-ACC744E57E89}"/>
              </a:ext>
            </a:extLst>
          </p:cNvPr>
          <p:cNvSpPr txBox="1"/>
          <p:nvPr/>
        </p:nvSpPr>
        <p:spPr>
          <a:xfrm>
            <a:off x="1523355" y="4076338"/>
            <a:ext cx="119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Contextualized</a:t>
            </a:r>
            <a:r>
              <a:rPr kumimoji="1" lang="zh-CN" altLang="en-US" sz="1200" dirty="0"/>
              <a:t> 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Embeddings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076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/>
      <p:bldP spid="280" grpId="0" animBg="1"/>
      <p:bldP spid="28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149380</TotalTime>
  <Words>2899</Words>
  <Application>Microsoft Macintosh PowerPoint</Application>
  <PresentationFormat>全屏显示(4:3)</PresentationFormat>
  <Paragraphs>754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Microsoft YaHei UI</vt:lpstr>
      <vt:lpstr>Arial</vt:lpstr>
      <vt:lpstr>Calibri</vt:lpstr>
      <vt:lpstr>Calibri Light</vt:lpstr>
      <vt:lpstr>Cambria</vt:lpstr>
      <vt:lpstr>Cambria Math</vt:lpstr>
      <vt:lpstr>Wingdings</vt:lpstr>
      <vt:lpstr>Wingdings 3</vt:lpstr>
      <vt:lpstr>Book</vt:lpstr>
      <vt:lpstr>Capturing Semantics for Imputation with Pre-trained Language Models</vt:lpstr>
      <vt:lpstr>Outline</vt:lpstr>
      <vt:lpstr>1. Background: Missing Data</vt:lpstr>
      <vt:lpstr>2. Motivation</vt:lpstr>
      <vt:lpstr>2. Motivation</vt:lpstr>
      <vt:lpstr>2. Motivation</vt:lpstr>
      <vt:lpstr>3. Overview</vt:lpstr>
      <vt:lpstr>4. Proposal: IPM-Multi</vt:lpstr>
      <vt:lpstr>4. Proposal: IPM-Multi</vt:lpstr>
      <vt:lpstr>4. Proposal: IPM-Multi</vt:lpstr>
      <vt:lpstr>5. Proposal: IPM-Binary</vt:lpstr>
      <vt:lpstr>5. Proposal: IPM-Binary</vt:lpstr>
      <vt:lpstr>5. Proposal: IPM-Binary</vt:lpstr>
      <vt:lpstr>6. IPM-Binary</vt:lpstr>
      <vt:lpstr>7. Experiments</vt:lpstr>
      <vt:lpstr>7. Experiments</vt:lpstr>
      <vt:lpstr>7. Experiments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Heterogeneous Event Data</dc:title>
  <dc:creator>朱笑尘;Stoke</dc:creator>
  <cp:lastModifiedBy>Mso29493</cp:lastModifiedBy>
  <cp:revision>5268</cp:revision>
  <cp:lastPrinted>2013-08-19T08:56:49Z</cp:lastPrinted>
  <dcterms:created xsi:type="dcterms:W3CDTF">2013-05-19T10:34:27Z</dcterms:created>
  <dcterms:modified xsi:type="dcterms:W3CDTF">2021-05-18T01:59:16Z</dcterms:modified>
</cp:coreProperties>
</file>