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11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5" r:id="rId3"/>
    <p:sldId id="419" r:id="rId4"/>
    <p:sldId id="426" r:id="rId5"/>
    <p:sldId id="427" r:id="rId6"/>
    <p:sldId id="450" r:id="rId7"/>
    <p:sldId id="429" r:id="rId8"/>
    <p:sldId id="430" r:id="rId9"/>
    <p:sldId id="431" r:id="rId10"/>
    <p:sldId id="432" r:id="rId11"/>
    <p:sldId id="433" r:id="rId12"/>
    <p:sldId id="434" r:id="rId13"/>
    <p:sldId id="423" r:id="rId14"/>
    <p:sldId id="436" r:id="rId15"/>
    <p:sldId id="451" r:id="rId16"/>
    <p:sldId id="437" r:id="rId17"/>
    <p:sldId id="438" r:id="rId18"/>
    <p:sldId id="440" r:id="rId19"/>
    <p:sldId id="449" r:id="rId20"/>
    <p:sldId id="418" r:id="rId2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xd" initials="h" lastIdx="2" clrIdx="0"/>
  <p:cmAuthor id="2" name="Song Shaoxu" initials="SS" lastIdx="32" clrIdx="1">
    <p:extLst>
      <p:ext uri="{19B8F6BF-5375-455C-9EA6-DF929625EA0E}">
        <p15:presenceInfo xmlns:p15="http://schemas.microsoft.com/office/powerpoint/2012/main" userId="7eaa3e808fc9d838" providerId="Windows Live"/>
      </p:ext>
    </p:extLst>
  </p:cmAuthor>
  <p:cmAuthor id="3" name="黄 锐泓" initials="黄" lastIdx="27" clrIdx="2">
    <p:extLst>
      <p:ext uri="{19B8F6BF-5375-455C-9EA6-DF929625EA0E}">
        <p15:presenceInfo xmlns:p15="http://schemas.microsoft.com/office/powerpoint/2012/main" userId="726a3f6b2db411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82690" autoAdjust="0"/>
  </p:normalViewPr>
  <p:slideViewPr>
    <p:cSldViewPr snapToGrid="0" snapToObjects="1">
      <p:cViewPr varScale="1">
        <p:scale>
          <a:sx n="107" d="100"/>
          <a:sy n="107" d="100"/>
        </p:scale>
        <p:origin x="26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56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3D068-1B3D-5A4F-9244-F1790A30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83F53-1150-354B-90D0-DB92C263C8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4331-331B-2F4C-B127-59221B4A63D8}" type="datetimeFigureOut">
              <a:rPr lang="en-US" smtClean="0"/>
              <a:t>12/19/20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0648B-E746-E54B-9749-DDEB277EB6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13FC7-4B44-6940-87C7-38A0DCF998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72E9-04D9-5549-A0F9-94F5CEEF4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3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8A7A4-65B2-8B42-B50D-31860E4240D1}" type="datetimeFigureOut">
              <a:rPr kumimoji="1" lang="zh-CN" altLang="en-US" smtClean="0"/>
              <a:t>2020/12/19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B523B-807C-3B43-933E-7D7E408066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456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821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704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501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354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68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3577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220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84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636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6453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373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467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950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3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1B523B-807C-3B43-933E-7D7E408066FB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035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85800" y="3657600"/>
            <a:ext cx="7772400" cy="762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  <a:lumMod val="10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>
              <a:latin typeface="Arial" charset="0"/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057406"/>
            <a:ext cx="7772400" cy="1470025"/>
          </a:xfrm>
        </p:spPr>
        <p:txBody>
          <a:bodyPr/>
          <a:lstStyle>
            <a:lvl1pPr algn="ctr">
              <a:defRPr sz="3600" b="0" i="0">
                <a:solidFill>
                  <a:schemeClr val="tx1"/>
                </a:solidFill>
                <a:effectLst/>
                <a:latin typeface="Gill Sans"/>
                <a:ea typeface="黑体"/>
                <a:cs typeface="Gill Sans"/>
              </a:defRPr>
            </a:lvl1pPr>
          </a:lstStyle>
          <a:p>
            <a:r>
              <a:rPr lang="en-US" altLang="zh-CN" dirty="0"/>
              <a:t>T</a:t>
            </a:r>
            <a:r>
              <a:rPr lang="zh-CN" altLang="en-US" dirty="0"/>
              <a:t>单击此处编辑母版标题样式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911605"/>
            <a:ext cx="6400800" cy="123150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0" i="0" baseline="0">
                <a:latin typeface="Gill Sans"/>
                <a:ea typeface="楷体"/>
                <a:cs typeface="Gill Sans"/>
              </a:defRPr>
            </a:lvl1pPr>
          </a:lstStyle>
          <a:p>
            <a:r>
              <a:rPr lang="en-US" altLang="zh-CN" dirty="0"/>
              <a:t>T</a:t>
            </a:r>
            <a:r>
              <a:rPr lang="zh-CN" altLang="en-US" dirty="0"/>
              <a:t>单击此处编辑母版副标题样式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0" y="1752600"/>
            <a:ext cx="9144000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743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/>
          <p:cNvCxnSpPr/>
          <p:nvPr/>
        </p:nvCxnSpPr>
        <p:spPr bwMode="auto">
          <a:xfrm>
            <a:off x="0" y="5260802"/>
            <a:ext cx="9144000" cy="0"/>
          </a:xfrm>
          <a:prstGeom prst="line">
            <a:avLst/>
          </a:prstGeom>
          <a:solidFill>
            <a:srgbClr val="000000"/>
          </a:solidFill>
          <a:ln w="38100" cap="flat" cmpd="sng" algn="ctr">
            <a:solidFill>
              <a:srgbClr val="743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0" y="1752600"/>
            <a:ext cx="9144000" cy="0"/>
          </a:xfrm>
          <a:prstGeom prst="line">
            <a:avLst/>
          </a:prstGeom>
          <a:solidFill>
            <a:srgbClr val="000000"/>
          </a:solidFill>
          <a:ln w="57150" cap="flat" cmpd="sng" algn="ctr">
            <a:solidFill>
              <a:srgbClr val="743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/>
          <p:cNvCxnSpPr/>
          <p:nvPr/>
        </p:nvCxnSpPr>
        <p:spPr bwMode="auto">
          <a:xfrm>
            <a:off x="0" y="5260802"/>
            <a:ext cx="9144000" cy="0"/>
          </a:xfrm>
          <a:prstGeom prst="line">
            <a:avLst/>
          </a:prstGeom>
          <a:solidFill>
            <a:srgbClr val="000000"/>
          </a:solidFill>
          <a:ln w="57150" cap="flat" cmpd="sng" algn="ctr">
            <a:solidFill>
              <a:srgbClr val="74348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直接连接符 18"/>
          <p:cNvCxnSpPr/>
          <p:nvPr/>
        </p:nvCxnSpPr>
        <p:spPr bwMode="auto">
          <a:xfrm>
            <a:off x="-18000" y="1752600"/>
            <a:ext cx="9180000" cy="0"/>
          </a:xfrm>
          <a:prstGeom prst="line">
            <a:avLst/>
          </a:prstGeom>
          <a:solidFill>
            <a:srgbClr val="0000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-18000" y="5260802"/>
            <a:ext cx="9180000" cy="0"/>
          </a:xfrm>
          <a:prstGeom prst="line">
            <a:avLst/>
          </a:prstGeom>
          <a:solidFill>
            <a:srgbClr val="000000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4" descr="cover-4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" y="1752600"/>
            <a:ext cx="91582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71450" y="1270834"/>
            <a:ext cx="8820150" cy="5246688"/>
          </a:xfrm>
        </p:spPr>
        <p:txBody>
          <a:bodyPr/>
          <a:lstStyle>
            <a:lvl1pPr marL="342900" indent="-342900">
              <a:buFont typeface="Wingdings" charset="2"/>
              <a:buChar char="p"/>
              <a:defRPr sz="2800" b="0" i="0"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1pPr>
            <a:lvl2pPr marL="742950" indent="-285750">
              <a:buFont typeface="Wingdings" charset="2"/>
              <a:buChar char="Ø"/>
              <a:defRPr sz="2400" b="0" i="0"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2pPr>
            <a:lvl3pPr marL="1143000" indent="-228600">
              <a:buFont typeface="Wingdings" charset="2"/>
              <a:buChar char="ü"/>
              <a:defRPr sz="2000" b="0" i="0">
                <a:latin typeface="Microsoft YaHei" panose="020B0503020204020204" pitchFamily="34" charset="-122"/>
                <a:ea typeface="Microsoft YaHei" panose="020B0503020204020204" pitchFamily="34" charset="-122"/>
                <a:cs typeface="Gill Sans"/>
              </a:defRPr>
            </a:lvl3pPr>
            <a:lvl4pPr marL="1371600" indent="0">
              <a:buFont typeface="Wingdings" charset="2"/>
              <a:buNone/>
              <a:defRPr sz="1800">
                <a:latin typeface="Gill Sans"/>
                <a:ea typeface="宋体"/>
                <a:cs typeface="Gill Sans"/>
              </a:defRPr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altLang="zh-CN" dirty="0"/>
              <a:t>Title</a:t>
            </a:r>
            <a:r>
              <a:rPr kumimoji="1" lang="zh-CN" altLang="en-US" dirty="0"/>
              <a:t>单击此处编辑母版文本样式</a:t>
            </a:r>
          </a:p>
          <a:p>
            <a:pPr lvl="1"/>
            <a:r>
              <a:rPr lang="en-US" altLang="zh-CN" dirty="0"/>
              <a:t>Title</a:t>
            </a:r>
            <a:r>
              <a:rPr kumimoji="1" lang="zh-CN" altLang="en-US" dirty="0"/>
              <a:t>二级</a:t>
            </a:r>
          </a:p>
          <a:p>
            <a:pPr lvl="2"/>
            <a:r>
              <a:rPr lang="en-US" altLang="zh-CN" dirty="0"/>
              <a:t>Title</a:t>
            </a:r>
            <a:r>
              <a:rPr kumimoji="1" lang="zh-CN" altLang="en-US" dirty="0"/>
              <a:t>三级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CFCA2-49CC-3D41-808A-2EA2E5F4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901D24-5A43-E745-8B4F-6D593F87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049867"/>
            <a:ext cx="2438400" cy="50165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‹#›</a:t>
            </a:fld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18</a:t>
            </a:r>
            <a:r>
              <a:rPr lang="zh-CN" altLang="en-US" sz="1400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9307FB-C37E-EB4C-B362-1A063A13F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82624" y="6272510"/>
            <a:ext cx="2683118" cy="4686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2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37057"/>
            <a:ext cx="72837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</a:t>
            </a:r>
            <a:r>
              <a:rPr lang="zh-CN" altLang="en-US" dirty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450" y="1268413"/>
            <a:ext cx="8820150" cy="52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Title</a:t>
            </a:r>
            <a:r>
              <a:rPr lang="zh-CN" altLang="en-US" dirty="0"/>
              <a:t>第一级</a:t>
            </a:r>
          </a:p>
          <a:p>
            <a:pPr lvl="1"/>
            <a:r>
              <a:rPr lang="en-US" altLang="zh-CN" dirty="0"/>
              <a:t>Title</a:t>
            </a:r>
            <a:r>
              <a:rPr lang="zh-CN" altLang="en-US" dirty="0"/>
              <a:t>第二级</a:t>
            </a:r>
          </a:p>
          <a:p>
            <a:pPr lvl="2"/>
            <a:r>
              <a:rPr lang="en-US" altLang="zh-CN" dirty="0"/>
              <a:t>Title</a:t>
            </a:r>
            <a:r>
              <a:rPr lang="zh-CN" altLang="en-US" dirty="0"/>
              <a:t>第三级</a:t>
            </a:r>
          </a:p>
          <a:p>
            <a:pPr lvl="3"/>
            <a:r>
              <a:rPr lang="en-US" altLang="zh-CN" dirty="0"/>
              <a:t>Title</a:t>
            </a:r>
            <a:r>
              <a:rPr lang="zh-CN" altLang="en-US" dirty="0"/>
              <a:t>第四级</a:t>
            </a:r>
          </a:p>
          <a:p>
            <a:pPr lvl="4"/>
            <a:r>
              <a:rPr lang="en-US" altLang="zh-CN" dirty="0"/>
              <a:t>Title</a:t>
            </a:r>
            <a:r>
              <a:rPr lang="zh-CN" altLang="en-US" dirty="0"/>
              <a:t>第五级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0" y="957723"/>
            <a:ext cx="9144000" cy="3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>
          <a:solidFill>
            <a:srgbClr val="000000"/>
          </a:solidFill>
          <a:latin typeface="Gill Sans"/>
          <a:ea typeface="黑体"/>
          <a:cs typeface="Gill San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ahoma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"/>
        <a:defRPr sz="2400" b="0" i="0">
          <a:solidFill>
            <a:schemeClr val="tx1"/>
          </a:solidFill>
          <a:effectLst/>
          <a:latin typeface="Gill Sans"/>
          <a:ea typeface="+mn-ea"/>
          <a:cs typeface="Gill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2000" b="0" i="0">
          <a:solidFill>
            <a:schemeClr val="tx1"/>
          </a:solidFill>
          <a:effectLst/>
          <a:latin typeface="Gill Sans"/>
          <a:ea typeface="+mn-ea"/>
          <a:cs typeface="Gill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"/>
        <a:defRPr sz="1800" b="0" i="0">
          <a:solidFill>
            <a:schemeClr val="tx1"/>
          </a:solidFill>
          <a:effectLst/>
          <a:latin typeface="Gill Sans"/>
          <a:ea typeface="+mn-ea"/>
          <a:cs typeface="Gill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"/>
        <a:defRPr sz="1600" b="0" i="0">
          <a:solidFill>
            <a:schemeClr val="tx1"/>
          </a:solidFill>
          <a:effectLst/>
          <a:latin typeface="Gill Sans"/>
          <a:ea typeface="+mn-ea"/>
          <a:cs typeface="Gill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b="0" i="0">
          <a:solidFill>
            <a:schemeClr val="tx1"/>
          </a:solidFill>
          <a:effectLst/>
          <a:latin typeface="Gill Sans"/>
          <a:ea typeface="+mn-ea"/>
          <a:cs typeface="Gill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Effective and Efficient Retrieval of Structured Entities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799" y="3845225"/>
            <a:ext cx="7772401" cy="134810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sz="18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Ruihong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Huang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1" lang="en-US" altLang="zh-CN" sz="18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Shaoxu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Song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1" lang="en-US" altLang="zh-CN" sz="18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Yunsu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Lee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1" lang="en-US" altLang="zh-CN" sz="18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Jungho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Park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</a:p>
          <a:p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Soo-Hyung</a:t>
            </a:r>
            <a:r>
              <a:rPr kumimoji="1"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Kim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1" lang="en-US" altLang="zh-CN" sz="18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Sungmin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Yi</a:t>
            </a:r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endParaRPr kumimoji="1"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Tsinghua University</a:t>
            </a:r>
          </a:p>
          <a:p>
            <a:r>
              <a:rPr kumimoji="1" lang="en-US" altLang="zh-CN" sz="1800" baseline="30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Samsung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44CA0-E286-FF45-A697-A2C70CB8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719" y="5511123"/>
            <a:ext cx="143255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8676B-6BDA-604D-9168-0C60C101F0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Entity similarity</a:t>
            </a:r>
          </a:p>
          <a:p>
            <a:pPr lvl="1"/>
            <a:r>
              <a:rPr lang="en-US" dirty="0"/>
              <a:t>Term vector similarity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Embedding vector similarity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4CD9C-C81E-8B42-9938-FF4B32ED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Structured Entity Retrieval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FBD38-8F8A-C24B-ABAC-BFF859BC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10" y="4093261"/>
            <a:ext cx="33528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1FE42-CD8E-6242-8181-2142411F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0" y="5238167"/>
            <a:ext cx="3797300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F2272-7315-2445-ABA7-5F8D25A8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0" y="2497323"/>
            <a:ext cx="4953000" cy="77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F6ED50-FBF2-334C-8E6D-0C8356F2B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996" y="1495596"/>
            <a:ext cx="3218604" cy="2503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A4206-7D71-C04E-8811-9FCFAF1977F5}"/>
                  </a:ext>
                </a:extLst>
              </p:cNvPr>
              <p:cNvSpPr txBox="1"/>
              <p:nvPr/>
            </p:nvSpPr>
            <p:spPr>
              <a:xfrm>
                <a:off x="5601726" y="4105345"/>
                <a:ext cx="2718486" cy="18381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𝐴𝑙𝑖𝑐𝑒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𝐻𝑜𝑛𝑔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𝐻𝑜𝑛𝑔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dirty="0"/>
                  <a:t> ……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05A4206-7D71-C04E-8811-9FCFAF19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26" y="4105345"/>
                <a:ext cx="2718486" cy="1838132"/>
              </a:xfrm>
              <a:prstGeom prst="rect">
                <a:avLst/>
              </a:prstGeom>
              <a:blipFill>
                <a:blip r:embed="rId6"/>
                <a:stretch>
                  <a:fillRect l="-3256" r="-23721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76E81-2BD9-0440-BF0A-8E08CE0E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8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8676B-6BDA-604D-9168-0C60C101F0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Score combination by Sum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4CD9C-C81E-8B42-9938-FF4B32ED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Simple Combinations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F341E-1F9C-7840-9793-92160E16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942286"/>
            <a:ext cx="6337300" cy="774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EB133-0FFE-E743-B5CC-468347374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225" y="5044188"/>
            <a:ext cx="5613400" cy="74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A7CFB-947E-8346-92A4-164ABAC7B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18" y="4859082"/>
            <a:ext cx="2402758" cy="1868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8F50D-FC60-834F-A2D0-66DBCE38E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559" y="2637700"/>
            <a:ext cx="2496476" cy="21275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71C9C3-1DB0-3248-A512-6BF264361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94225"/>
              </p:ext>
            </p:extLst>
          </p:nvPr>
        </p:nvGraphicFramePr>
        <p:xfrm>
          <a:off x="2969352" y="3173918"/>
          <a:ext cx="583255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333">
                  <a:extLst>
                    <a:ext uri="{9D8B030D-6E8A-4147-A177-3AD203B41FA5}">
                      <a16:colId xmlns:a16="http://schemas.microsoft.com/office/drawing/2014/main" val="1270377088"/>
                    </a:ext>
                  </a:extLst>
                </a:gridCol>
                <a:gridCol w="724218">
                  <a:extLst>
                    <a:ext uri="{9D8B030D-6E8A-4147-A177-3AD203B41FA5}">
                      <a16:colId xmlns:a16="http://schemas.microsoft.com/office/drawing/2014/main" val="3967258494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297735871"/>
                    </a:ext>
                  </a:extLst>
                </a:gridCol>
                <a:gridCol w="1130618">
                  <a:extLst>
                    <a:ext uri="{9D8B030D-6E8A-4147-A177-3AD203B41FA5}">
                      <a16:colId xmlns:a16="http://schemas.microsoft.com/office/drawing/2014/main" val="1044512431"/>
                    </a:ext>
                  </a:extLst>
                </a:gridCol>
                <a:gridCol w="768668">
                  <a:extLst>
                    <a:ext uri="{9D8B030D-6E8A-4147-A177-3AD203B41FA5}">
                      <a16:colId xmlns:a16="http://schemas.microsoft.com/office/drawing/2014/main" val="22349605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57928856"/>
                    </a:ext>
                  </a:extLst>
                </a:gridCol>
                <a:gridCol w="699333">
                  <a:extLst>
                    <a:ext uri="{9D8B030D-6E8A-4147-A177-3AD203B41FA5}">
                      <a16:colId xmlns:a16="http://schemas.microsoft.com/office/drawing/2014/main" val="2772536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Rokfulam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31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9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5533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5AEC2-1B34-5D42-9A48-B364C91D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8676B-6BDA-604D-9168-0C60C101F0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Score combination </a:t>
            </a:r>
            <a:r>
              <a:rPr lang="en-US"/>
              <a:t>by Size Normalization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4CD9C-C81E-8B42-9938-FF4B32ED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Simple Combinations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A45E5-0F41-9240-A182-948ADBE58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1781304"/>
            <a:ext cx="67183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D0065-81DC-7349-89D3-D27CEE5F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109" y="4859082"/>
            <a:ext cx="6075538" cy="101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8BEC3-2FB1-7340-BE9B-E4B07C815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98" y="4859082"/>
            <a:ext cx="2402758" cy="1868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BF36DD-B301-DD48-BD87-8649B0FA5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39" y="2637700"/>
            <a:ext cx="2496476" cy="21275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881A8AF-C238-B748-8A94-244C6588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84863"/>
              </p:ext>
            </p:extLst>
          </p:nvPr>
        </p:nvGraphicFramePr>
        <p:xfrm>
          <a:off x="2754940" y="2998343"/>
          <a:ext cx="6330313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127037708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260919348"/>
                    </a:ext>
                  </a:extLst>
                </a:gridCol>
                <a:gridCol w="724217">
                  <a:extLst>
                    <a:ext uri="{9D8B030D-6E8A-4147-A177-3AD203B41FA5}">
                      <a16:colId xmlns:a16="http://schemas.microsoft.com/office/drawing/2014/main" val="3967258494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297735871"/>
                    </a:ext>
                  </a:extLst>
                </a:gridCol>
                <a:gridCol w="1130617">
                  <a:extLst>
                    <a:ext uri="{9D8B030D-6E8A-4147-A177-3AD203B41FA5}">
                      <a16:colId xmlns:a16="http://schemas.microsoft.com/office/drawing/2014/main" val="1044512431"/>
                    </a:ext>
                  </a:extLst>
                </a:gridCol>
                <a:gridCol w="768667">
                  <a:extLst>
                    <a:ext uri="{9D8B030D-6E8A-4147-A177-3AD203B41FA5}">
                      <a16:colId xmlns:a16="http://schemas.microsoft.com/office/drawing/2014/main" val="22349605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57928856"/>
                    </a:ext>
                  </a:extLst>
                </a:gridCol>
                <a:gridCol w="724217">
                  <a:extLst>
                    <a:ext uri="{9D8B030D-6E8A-4147-A177-3AD203B41FA5}">
                      <a16:colId xmlns:a16="http://schemas.microsoft.com/office/drawing/2014/main" val="2772536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Rokfulam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31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9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1/3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5533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7C2D-1AA6-8443-B5B8-29A16EE6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997A75-8379-1142-9AC4-99D6FF6F8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Entity family</a:t>
            </a:r>
          </a:p>
          <a:p>
            <a:pPr lvl="1"/>
            <a:r>
              <a:rPr lang="en-US" dirty="0"/>
              <a:t>a set of entities sharing the same structure </a:t>
            </a:r>
            <a:r>
              <a:rPr lang="en-US" dirty="0" err="1"/>
              <a:t>w.r.t</a:t>
            </a:r>
            <a:r>
              <a:rPr lang="en-US" dirty="0"/>
              <a:t>. node types</a:t>
            </a:r>
          </a:p>
          <a:p>
            <a:pPr lvl="2"/>
            <a:r>
              <a:rPr lang="en-US" dirty="0"/>
              <a:t>For evaluating how large a type of nodes shares with their children</a:t>
            </a:r>
          </a:p>
          <a:p>
            <a:pPr lvl="2"/>
            <a:r>
              <a:rPr lang="en-US" dirty="0"/>
              <a:t>For efficient pruning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630-BCC2-9F4A-A1EF-A41699FD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37057"/>
            <a:ext cx="7720220" cy="685800"/>
          </a:xfrm>
        </p:spPr>
        <p:txBody>
          <a:bodyPr/>
          <a:lstStyle/>
          <a:p>
            <a:r>
              <a:rPr lang="en-US" altLang="zh-CN" dirty="0"/>
              <a:t>5. Structure-aware Combination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D070E-1A5E-3B4A-B2C3-2146E8A9C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58" y="3410621"/>
            <a:ext cx="6833534" cy="28900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F43A5-B589-7F4B-BBF5-59AF3F16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3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997A75-8379-1142-9AC4-99D6FF6F8A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Hierarchy Smooth Combination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630-BCC2-9F4A-A1EF-A41699FD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37057"/>
            <a:ext cx="7720220" cy="685800"/>
          </a:xfrm>
        </p:spPr>
        <p:txBody>
          <a:bodyPr/>
          <a:lstStyle/>
          <a:p>
            <a:r>
              <a:rPr lang="en-US" altLang="zh-CN" dirty="0"/>
              <a:t>5. Structure-aware Combination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0E44A-C6A3-4345-9B4C-BEBE9CEA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60" y="1806151"/>
            <a:ext cx="5638800" cy="185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251F4-CFCB-3044-B250-1D540734C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879" b="51317"/>
          <a:stretch/>
        </p:blipFill>
        <p:spPr>
          <a:xfrm>
            <a:off x="385135" y="3636781"/>
            <a:ext cx="2483827" cy="2143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1BD5A6-343C-B04B-8000-7A0A99BCF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96" b="51317"/>
          <a:stretch/>
        </p:blipFill>
        <p:spPr>
          <a:xfrm>
            <a:off x="3300091" y="3653542"/>
            <a:ext cx="2383860" cy="2143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101779-B146-CF4E-9DE9-22B08906A5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472" r="50562"/>
          <a:stretch/>
        </p:blipFill>
        <p:spPr>
          <a:xfrm>
            <a:off x="6106695" y="3660351"/>
            <a:ext cx="2449968" cy="2136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4E1C3-F4EA-374F-8A5A-4557C94F3A80}"/>
                  </a:ext>
                </a:extLst>
              </p:cNvPr>
              <p:cNvSpPr txBox="1"/>
              <p:nvPr/>
            </p:nvSpPr>
            <p:spPr>
              <a:xfrm>
                <a:off x="385135" y="5851252"/>
                <a:ext cx="4606995" cy="964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Entity family 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={T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T</a:t>
                </a:r>
                <a:r>
                  <a:rPr lang="en-US" sz="2000" baseline="-25000" dirty="0"/>
                  <a:t>5</a:t>
                </a:r>
                <a:r>
                  <a:rPr lang="en-US" sz="2000" dirty="0"/>
                  <a:t>, T</a:t>
                </a:r>
                <a:r>
                  <a:rPr lang="en-US" sz="2000" baseline="-25000" dirty="0"/>
                  <a:t>9</a:t>
                </a:r>
                <a:r>
                  <a:rPr lang="en-US" sz="2000" dirty="0"/>
                  <a:t>},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54</m:t>
                        </m:r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Entity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family</m:t>
                    </m:r>
                  </m:oMath>
                </a14:m>
                <a:r>
                  <a:rPr lang="en-US" sz="2000" dirty="0"/>
                  <a:t> 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={T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T</a:t>
                </a:r>
                <a:r>
                  <a:rPr lang="en-US" sz="2000" baseline="-25000" dirty="0"/>
                  <a:t>6</a:t>
                </a:r>
                <a:r>
                  <a:rPr lang="en-US" sz="2000" dirty="0"/>
                  <a:t>, T</a:t>
                </a:r>
                <a:r>
                  <a:rPr lang="en-US" sz="2000" baseline="-25000" dirty="0"/>
                  <a:t>10</a:t>
                </a:r>
                <a:r>
                  <a:rPr lang="en-US" sz="2000" dirty="0"/>
                  <a:t>},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4E1C3-F4EA-374F-8A5A-4557C94F3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35" y="5851252"/>
                <a:ext cx="4606995" cy="964303"/>
              </a:xfrm>
              <a:prstGeom prst="rect">
                <a:avLst/>
              </a:prstGeom>
              <a:blipFill>
                <a:blip r:embed="rId5"/>
                <a:stretch>
                  <a:fillRect l="-1099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9525-B0FF-394B-B0F8-F52C48C2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8676B-6BDA-604D-9168-0C60C101F0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Score by Structure-aware Combination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4CD9C-C81E-8B42-9938-FF4B32ED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Structure-aware Combination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A7CFB-947E-8346-92A4-164ABAC7B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813919"/>
            <a:ext cx="2402758" cy="1868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9E0109-A59D-724B-BD9F-64853ECA1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75" y="1811541"/>
            <a:ext cx="69723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8F50D-FC60-834F-A2D0-66DBCE38E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78" y="2592509"/>
            <a:ext cx="2496476" cy="21275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B938891-061B-464F-9B14-6EA67AD5D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468930"/>
              </p:ext>
            </p:extLst>
          </p:nvPr>
        </p:nvGraphicFramePr>
        <p:xfrm>
          <a:off x="2710715" y="2966754"/>
          <a:ext cx="633031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30">
                  <a:extLst>
                    <a:ext uri="{9D8B030D-6E8A-4147-A177-3AD203B41FA5}">
                      <a16:colId xmlns:a16="http://schemas.microsoft.com/office/drawing/2014/main" val="1270377088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260919348"/>
                    </a:ext>
                  </a:extLst>
                </a:gridCol>
                <a:gridCol w="724217">
                  <a:extLst>
                    <a:ext uri="{9D8B030D-6E8A-4147-A177-3AD203B41FA5}">
                      <a16:colId xmlns:a16="http://schemas.microsoft.com/office/drawing/2014/main" val="3967258494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297735871"/>
                    </a:ext>
                  </a:extLst>
                </a:gridCol>
                <a:gridCol w="1130617">
                  <a:extLst>
                    <a:ext uri="{9D8B030D-6E8A-4147-A177-3AD203B41FA5}">
                      <a16:colId xmlns:a16="http://schemas.microsoft.com/office/drawing/2014/main" val="1044512431"/>
                    </a:ext>
                  </a:extLst>
                </a:gridCol>
                <a:gridCol w="768667">
                  <a:extLst>
                    <a:ext uri="{9D8B030D-6E8A-4147-A177-3AD203B41FA5}">
                      <a16:colId xmlns:a16="http://schemas.microsoft.com/office/drawing/2014/main" val="22349605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57928856"/>
                    </a:ext>
                  </a:extLst>
                </a:gridCol>
                <a:gridCol w="724217">
                  <a:extLst>
                    <a:ext uri="{9D8B030D-6E8A-4147-A177-3AD203B41FA5}">
                      <a16:colId xmlns:a16="http://schemas.microsoft.com/office/drawing/2014/main" val="2772536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University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Rokfulam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31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95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2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55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</a:t>
                      </a:r>
                      <a:r>
                        <a:rPr lang="en-US" sz="1600" baseline="-250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10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BCCDD-F9A9-D142-BBBC-BDB8BEC6FF86}"/>
                  </a:ext>
                </a:extLst>
              </p:cNvPr>
              <p:cNvSpPr txBox="1"/>
              <p:nvPr/>
            </p:nvSpPr>
            <p:spPr>
              <a:xfrm>
                <a:off x="2766098" y="5079779"/>
                <a:ext cx="6118855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=4.43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3.47</m:t>
                    </m:r>
                  </m:oMath>
                </a14:m>
                <a:r>
                  <a:rPr lang="en-US" sz="19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𝑚𝑎𝑡𝑐h𝑒𝑠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2BCCDD-F9A9-D142-BBBC-BDB8BEC6F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098" y="5079779"/>
                <a:ext cx="6118855" cy="292388"/>
              </a:xfrm>
              <a:prstGeom prst="rect">
                <a:avLst/>
              </a:prstGeom>
              <a:blipFill>
                <a:blip r:embed="rId6"/>
                <a:stretch>
                  <a:fillRect l="-1242" t="-20833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98FD2-97DA-E94A-B6D4-CD1E11F39C08}"/>
                  </a:ext>
                </a:extLst>
              </p:cNvPr>
              <p:cNvSpPr txBox="1"/>
              <p:nvPr/>
            </p:nvSpPr>
            <p:spPr>
              <a:xfrm>
                <a:off x="2710715" y="5389910"/>
                <a:ext cx="6191823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=2.73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𝑠𝑖𝑚</m:t>
                      </m:r>
                      <m:d>
                        <m:d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7.87</m:t>
                      </m:r>
                      <m:r>
                        <m:rPr>
                          <m:nor/>
                        </m:rPr>
                        <a:rPr lang="en-US" sz="1900" dirty="0"/>
                        <m:t>, 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𝑚𝑎𝑡𝑐h𝑒𝑠</m:t>
                      </m:r>
                      <m:r>
                        <a:rPr lang="en-US" sz="19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E98FD2-97DA-E94A-B6D4-CD1E11F3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15" y="5389910"/>
                <a:ext cx="6191823" cy="292388"/>
              </a:xfrm>
              <a:prstGeom prst="rect">
                <a:avLst/>
              </a:prstGeom>
              <a:blipFill>
                <a:blip r:embed="rId7"/>
                <a:stretch>
                  <a:fillRect l="-204" t="-1250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25DA2-2E26-3542-A875-B07EB1E5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1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BA496-11D2-644E-B7ED-9DFCB2BDBA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combHIS</a:t>
            </a:r>
            <a:endParaRPr lang="en-US" dirty="0"/>
          </a:p>
          <a:p>
            <a:pPr lvl="1"/>
            <a:r>
              <a:rPr lang="en-US" dirty="0"/>
              <a:t>Is a term as representative as most other terms in the entity family?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8E4CA5-1E56-DB4B-9A95-34901267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Structure-aware Combination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DADA5-0AD1-C245-9D3B-82547C686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06" y="3489306"/>
            <a:ext cx="1753083" cy="590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22FC0-C320-BA49-9717-3D0892871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4048373"/>
            <a:ext cx="5387523" cy="27963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16882C-3439-514C-A530-EC77C35B5FE7}"/>
              </a:ext>
            </a:extLst>
          </p:cNvPr>
          <p:cNvGrpSpPr/>
          <p:nvPr/>
        </p:nvGrpSpPr>
        <p:grpSpPr>
          <a:xfrm>
            <a:off x="700908" y="2603365"/>
            <a:ext cx="7288503" cy="845906"/>
            <a:chOff x="700908" y="2356225"/>
            <a:chExt cx="7288503" cy="845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1BB407-4D25-7F43-B4E6-EFC80C0652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6426"/>
            <a:stretch/>
          </p:blipFill>
          <p:spPr>
            <a:xfrm>
              <a:off x="700908" y="2356225"/>
              <a:ext cx="4637516" cy="8459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38C511-CB23-B140-A8B0-F42E2C470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954" t="51296" r="22272"/>
            <a:stretch/>
          </p:blipFill>
          <p:spPr>
            <a:xfrm>
              <a:off x="5402901" y="2370921"/>
              <a:ext cx="2586510" cy="76902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ADBE50-0B6A-BF4A-9F94-694D0AC82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700" y="3775479"/>
            <a:ext cx="19050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26441B-3841-4443-AD41-93853D5570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5300" y="4570756"/>
            <a:ext cx="1930400" cy="66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DEA1A8-CE5B-694E-9442-F147B73BC8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100" y="5472788"/>
            <a:ext cx="1879600" cy="596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805DD-84CE-5C4A-908C-4DAF056C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3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A84C3-C3E4-5048-9A06-DC68E8FA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6" y="3876103"/>
            <a:ext cx="5600700" cy="29972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92219-4DC0-9F46-888A-7CA33F267C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  <a:p>
            <a:pPr lvl="1"/>
            <a:r>
              <a:rPr lang="en-US" dirty="0"/>
              <a:t>an inverted index on terms over nodes</a:t>
            </a:r>
          </a:p>
          <a:p>
            <a:r>
              <a:rPr lang="en-US" dirty="0"/>
              <a:t>Threshold for Ranking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E7D31-394F-E343-9790-424DFBD5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Efficient Entity Retrieval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2FE1C-44A5-5040-A7E8-ACB1BD541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718"/>
          <a:stretch/>
        </p:blipFill>
        <p:spPr>
          <a:xfrm>
            <a:off x="617356" y="2778765"/>
            <a:ext cx="5270500" cy="50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7999E9-256A-D047-83C1-C44FAD5AB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19" y="3226235"/>
            <a:ext cx="5308600" cy="774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1DBBC-B101-3B45-81EB-CFF64E68C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0" t="33480" r="9064" b="-1110"/>
          <a:stretch/>
        </p:blipFill>
        <p:spPr>
          <a:xfrm>
            <a:off x="5946530" y="2535236"/>
            <a:ext cx="3045070" cy="98774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3A2C3-FCF2-554A-BBDD-5C21D954E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0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DE4A9-6D7F-5743-8570-4EC1BA9FE8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  <a:p>
            <a:pPr lvl="1"/>
            <a:r>
              <a:rPr lang="en-US" dirty="0"/>
              <a:t>Article &amp; Movie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89D45-B73E-1349-BBB2-CF4456AC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FEA74-1F07-B245-908A-77678A3C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479945"/>
            <a:ext cx="4025632" cy="3767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632D4-1393-AF40-B23F-6A481103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20" y="2466364"/>
            <a:ext cx="4493680" cy="35307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C455-8AD9-9E4F-9C8E-5931A1E5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96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952F50-D30F-8B43-98F8-DC18B2BF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4B3C9-C684-5646-A166-393C293A0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908"/>
          <a:stretch/>
        </p:blipFill>
        <p:spPr>
          <a:xfrm>
            <a:off x="0" y="1270834"/>
            <a:ext cx="3411415" cy="491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73DF-0786-5949-8BD8-3E368D7D2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000" b="16141"/>
          <a:stretch/>
        </p:blipFill>
        <p:spPr>
          <a:xfrm>
            <a:off x="3429686" y="1314964"/>
            <a:ext cx="3270048" cy="4818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3D5D1D-6D2E-F244-8E32-87E5C324FD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102" b="-7351"/>
          <a:stretch/>
        </p:blipFill>
        <p:spPr>
          <a:xfrm>
            <a:off x="6823299" y="1729969"/>
            <a:ext cx="2185886" cy="899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8CB59E-4CED-E94D-84AE-ECE812F166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84" r="1" b="-3726"/>
          <a:stretch/>
        </p:blipFill>
        <p:spPr>
          <a:xfrm>
            <a:off x="6553933" y="2557516"/>
            <a:ext cx="2572482" cy="8694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E9A702-6018-A344-AEE3-F9BF4A96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0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EE592-DFEC-5D46-AFEF-E115234F1E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A structured entity is </a:t>
            </a:r>
            <a:r>
              <a:rPr lang="en-US" dirty="0"/>
              <a:t>a set of connected nodes</a:t>
            </a:r>
          </a:p>
          <a:p>
            <a:pPr lvl="1"/>
            <a:r>
              <a:rPr lang="en-US" dirty="0"/>
              <a:t>often in tree structure</a:t>
            </a:r>
          </a:p>
          <a:p>
            <a:pPr lvl="1"/>
            <a:r>
              <a:rPr lang="en-US" dirty="0"/>
              <a:t>labeled with types and contents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6428-E1A3-0A4F-8132-3A72FADA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7057"/>
            <a:ext cx="7859367" cy="685800"/>
          </a:xfrm>
        </p:spPr>
        <p:txBody>
          <a:bodyPr/>
          <a:lstStyle/>
          <a:p>
            <a:r>
              <a:rPr lang="en-US" altLang="zh-CN" dirty="0"/>
              <a:t>1. Background: Structured Entities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4AF9-87D2-0144-89F3-5A7A7430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2854515"/>
            <a:ext cx="3975705" cy="339146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860E05-08CE-984C-8C30-727B6805A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78689"/>
              </p:ext>
            </p:extLst>
          </p:nvPr>
        </p:nvGraphicFramePr>
        <p:xfrm>
          <a:off x="4302851" y="3111204"/>
          <a:ext cx="4533051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880">
                  <a:extLst>
                    <a:ext uri="{9D8B030D-6E8A-4147-A177-3AD203B41FA5}">
                      <a16:colId xmlns:a16="http://schemas.microsoft.com/office/drawing/2014/main" val="2175745032"/>
                    </a:ext>
                  </a:extLst>
                </a:gridCol>
                <a:gridCol w="1342224">
                  <a:extLst>
                    <a:ext uri="{9D8B030D-6E8A-4147-A177-3AD203B41FA5}">
                      <a16:colId xmlns:a16="http://schemas.microsoft.com/office/drawing/2014/main" val="799288315"/>
                    </a:ext>
                  </a:extLst>
                </a:gridCol>
                <a:gridCol w="2372947">
                  <a:extLst>
                    <a:ext uri="{9D8B030D-6E8A-4147-A177-3AD203B41FA5}">
                      <a16:colId xmlns:a16="http://schemas.microsoft.com/office/drawing/2014/main" val="2730311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Content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4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E136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 Customer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Mrs. Alice J. Hong, Associate Professor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595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University of Hong Kong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677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Hong Kong, China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140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Pokfulam</a:t>
                      </a:r>
                      <a:r>
                        <a:rPr lang="en-US" dirty="0"/>
                        <a:t> Road, Hong Kong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17434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A4E017-FB9A-CA47-B57C-21F7D3E02315}"/>
              </a:ext>
            </a:extLst>
          </p:cNvPr>
          <p:cNvSpPr/>
          <p:nvPr/>
        </p:nvSpPr>
        <p:spPr bwMode="auto">
          <a:xfrm>
            <a:off x="65939" y="3675185"/>
            <a:ext cx="4131402" cy="93198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1B4E-92F5-B44D-892A-1CE9CF1B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B10A-10F2-6346-AB6F-AE059DCCA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 &amp; A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42BAC-64D4-D842-A8C5-40BD9772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861955"/>
            <a:ext cx="7416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343CB-11CC-C845-A022-0B9D0FC8A9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Structured entities are commonly abstracted from various source types. </a:t>
            </a:r>
          </a:p>
          <a:p>
            <a:pPr lvl="1"/>
            <a:r>
              <a:rPr lang="en-US" dirty="0"/>
              <a:t>In relational database</a:t>
            </a:r>
          </a:p>
          <a:p>
            <a:pPr lvl="2"/>
            <a:r>
              <a:rPr lang="en-US" dirty="0"/>
              <a:t>tuples connected via primary-foreign keys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A77EB-DD4D-DD41-9F08-2A974234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7057"/>
            <a:ext cx="7891895" cy="685800"/>
          </a:xfrm>
        </p:spPr>
        <p:txBody>
          <a:bodyPr/>
          <a:lstStyle/>
          <a:p>
            <a:r>
              <a:rPr lang="en-US" altLang="zh-CN" dirty="0"/>
              <a:t>1. Background: Structured Entities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930DB9-3365-C844-81B6-6A8BF7547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4" y="3418838"/>
            <a:ext cx="5909853" cy="2280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3CA966-62D4-6440-82D0-C3EA4723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631" y="3418838"/>
            <a:ext cx="2854655" cy="2432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E4BCD-E94B-4C43-B270-81FFE807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343CB-11CC-C845-A022-0B9D0FC8A9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Structured entities are commonly abstracted from various source types. </a:t>
            </a:r>
          </a:p>
          <a:p>
            <a:pPr lvl="1"/>
            <a:r>
              <a:rPr lang="en-US" dirty="0"/>
              <a:t>In XML</a:t>
            </a:r>
          </a:p>
          <a:p>
            <a:pPr lvl="2"/>
            <a:r>
              <a:rPr lang="en-US" dirty="0"/>
              <a:t>naturally organized in a tree 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A77EB-DD4D-DD41-9F08-2A974234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7057"/>
            <a:ext cx="7891895" cy="685800"/>
          </a:xfrm>
        </p:spPr>
        <p:txBody>
          <a:bodyPr/>
          <a:lstStyle/>
          <a:p>
            <a:r>
              <a:rPr lang="en-US" altLang="zh-CN" dirty="0"/>
              <a:t>1. Background: Structured Entities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CD1D9-902E-9248-882A-54AD3C9D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3" y="3762142"/>
            <a:ext cx="5352147" cy="1731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966AF7-B8B4-904A-B850-D22841B76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321" y="3402727"/>
            <a:ext cx="2854655" cy="24506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5475-0843-8B42-B5D5-CB2B35B2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343CB-11CC-C845-A022-0B9D0FC8A9B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Structured entities are commonly abstracted from various source types. </a:t>
            </a:r>
          </a:p>
          <a:p>
            <a:pPr lvl="1"/>
            <a:r>
              <a:rPr lang="en-US" dirty="0"/>
              <a:t>In RDF</a:t>
            </a:r>
          </a:p>
          <a:p>
            <a:pPr lvl="2"/>
            <a:r>
              <a:rPr lang="en-US" dirty="0"/>
              <a:t>entities could be interpreted as subgraphs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A77EB-DD4D-DD41-9F08-2A974234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7057"/>
            <a:ext cx="7891895" cy="685800"/>
          </a:xfrm>
        </p:spPr>
        <p:txBody>
          <a:bodyPr/>
          <a:lstStyle/>
          <a:p>
            <a:r>
              <a:rPr lang="en-US" altLang="zh-CN" dirty="0"/>
              <a:t>1. Background: Structured Entities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12E16-D4DF-954A-AEDF-DCC2A1F72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1" y="3751528"/>
            <a:ext cx="4982458" cy="1753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387DE-B3C3-AC4F-9E54-4ABBDB5D4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30" y="3411702"/>
            <a:ext cx="2720002" cy="2432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9FC8-D4C2-254A-A2A0-DCFBB2A9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8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50C52-E676-D347-8767-6C09D7A9D7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Find the structured entities that are most relevant to the query</a:t>
            </a:r>
          </a:p>
          <a:p>
            <a:pPr lvl="1"/>
            <a:r>
              <a:rPr lang="en-US" dirty="0"/>
              <a:t>denoting the same real-world objects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2AE1B-D25B-3A44-BBA5-AE4742D1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7057"/>
            <a:ext cx="7746423" cy="685800"/>
          </a:xfrm>
        </p:spPr>
        <p:txBody>
          <a:bodyPr/>
          <a:lstStyle/>
          <a:p>
            <a:r>
              <a:rPr lang="en-US" altLang="zh-CN" dirty="0"/>
              <a:t>1. Background: R</a:t>
            </a:r>
            <a:r>
              <a:rPr lang="en-US" dirty="0"/>
              <a:t>etrieval Problem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64143-0EBC-7743-9314-A1AD9684C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63" y="2733362"/>
            <a:ext cx="799674" cy="759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50CB84-9ACE-4D41-ACDD-64A7AB36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01" y="2768115"/>
            <a:ext cx="759691" cy="759691"/>
          </a:xfrm>
          <a:prstGeom prst="rect">
            <a:avLst/>
          </a:prstGeom>
        </p:spPr>
      </p:pic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9F8E1FB-4133-7B48-868B-30250DC6C1C3}"/>
              </a:ext>
            </a:extLst>
          </p:cNvPr>
          <p:cNvSpPr/>
          <p:nvPr/>
        </p:nvSpPr>
        <p:spPr bwMode="auto">
          <a:xfrm>
            <a:off x="4139900" y="4034858"/>
            <a:ext cx="976745" cy="415637"/>
          </a:xfrm>
          <a:prstGeom prst="leftRightArrow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E5C51-7F8A-7744-8972-DDB4864A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0" y="3577660"/>
            <a:ext cx="2654300" cy="238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296FC-528B-074D-A2D8-AEE97199B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9" y="3736410"/>
            <a:ext cx="2654300" cy="207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761C88-207A-3548-9957-C94D341C4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200" y="3548668"/>
            <a:ext cx="2794000" cy="241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B93A0-3684-714B-9E01-46C0A9379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643" y="3567718"/>
            <a:ext cx="2819400" cy="237490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117A1DFD-874B-E64F-82AD-ECC46F49F748}"/>
              </a:ext>
            </a:extLst>
          </p:cNvPr>
          <p:cNvSpPr/>
          <p:nvPr/>
        </p:nvSpPr>
        <p:spPr bwMode="auto">
          <a:xfrm>
            <a:off x="2959351" y="4594685"/>
            <a:ext cx="835143" cy="320965"/>
          </a:xfrm>
          <a:prstGeom prst="rightArrow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CFD118-2E7D-E449-9500-3F6F2E4CB022}"/>
              </a:ext>
            </a:extLst>
          </p:cNvPr>
          <p:cNvSpPr txBox="1"/>
          <p:nvPr/>
        </p:nvSpPr>
        <p:spPr>
          <a:xfrm>
            <a:off x="2957374" y="41860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89A5C-45E6-9344-8621-AECA8A5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3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B110F-8F1A-7D49-BA33-326A8AFB31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Overlapping contents</a:t>
            </a:r>
          </a:p>
          <a:p>
            <a:pPr lvl="1"/>
            <a:r>
              <a:rPr lang="en-US" dirty="0"/>
              <a:t>one structured entity may contain another</a:t>
            </a:r>
          </a:p>
          <a:p>
            <a:pPr lvl="1"/>
            <a:r>
              <a:rPr lang="en-US" dirty="0"/>
              <a:t>the term Hong appears both in the Education Customer of T1 and the Institute of T2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600595-8E2A-5644-8B57-61B9C0D2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Challenges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8FE53-312E-E747-9250-0322A9672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770" y="3160055"/>
            <a:ext cx="3975705" cy="3391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76A53-5ADE-784A-9E87-D283BE08E0BD}"/>
              </a:ext>
            </a:extLst>
          </p:cNvPr>
          <p:cNvSpPr txBox="1"/>
          <p:nvPr/>
        </p:nvSpPr>
        <p:spPr>
          <a:xfrm>
            <a:off x="517396" y="3786544"/>
            <a:ext cx="160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Parent-Child Relationship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2F8431-C503-D648-B83C-626A62F507F2}"/>
              </a:ext>
            </a:extLst>
          </p:cNvPr>
          <p:cNvSpPr txBox="1"/>
          <p:nvPr/>
        </p:nvSpPr>
        <p:spPr>
          <a:xfrm>
            <a:off x="7143259" y="3603535"/>
            <a:ext cx="171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Overlapping Contents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4C9DAB2-B5A6-774B-ABC6-D12219379863}"/>
              </a:ext>
            </a:extLst>
          </p:cNvPr>
          <p:cNvSpPr/>
          <p:nvPr/>
        </p:nvSpPr>
        <p:spPr bwMode="auto">
          <a:xfrm rot="11057433">
            <a:off x="5499235" y="3644302"/>
            <a:ext cx="1589313" cy="23813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E95379C-1907-4D41-9CE7-4A601DE628EF}"/>
              </a:ext>
            </a:extLst>
          </p:cNvPr>
          <p:cNvSpPr/>
          <p:nvPr/>
        </p:nvSpPr>
        <p:spPr bwMode="auto">
          <a:xfrm rot="10092029">
            <a:off x="5498360" y="4101012"/>
            <a:ext cx="1589313" cy="23813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62D31C9-F958-8345-A099-A7561993F750}"/>
              </a:ext>
            </a:extLst>
          </p:cNvPr>
          <p:cNvSpPr/>
          <p:nvPr/>
        </p:nvSpPr>
        <p:spPr bwMode="auto">
          <a:xfrm rot="19538572">
            <a:off x="1937025" y="3595695"/>
            <a:ext cx="808391" cy="23813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3C0D59A-3251-E144-AC92-6CFC17E6C9E4}"/>
              </a:ext>
            </a:extLst>
          </p:cNvPr>
          <p:cNvSpPr/>
          <p:nvPr/>
        </p:nvSpPr>
        <p:spPr bwMode="auto">
          <a:xfrm rot="776940">
            <a:off x="2001848" y="4083917"/>
            <a:ext cx="808391" cy="238136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55A91-25D5-C143-A4C6-D11243521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36357A-A11D-3944-902E-991F2558B9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Structural inconsistency</a:t>
            </a:r>
          </a:p>
          <a:p>
            <a:pPr lvl="1"/>
            <a:r>
              <a:rPr lang="en-US" dirty="0"/>
              <a:t>T1 and T3 have very distinct structures, but indeed denote the same person in real-world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70CCED-8256-9C4E-98DF-D9594AE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Challenges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0F3F49-A320-9746-9347-D5EF1D47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35" y="3654443"/>
            <a:ext cx="3218604" cy="25033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35681-6229-3740-9DB3-1329AC8EB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66" y="3654443"/>
            <a:ext cx="3344144" cy="2849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80499-54B7-004A-B512-D295D84B7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849" y="2846353"/>
            <a:ext cx="799674" cy="759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794C6D-EF69-7049-AE0F-486D82E7A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392" y="2846353"/>
            <a:ext cx="759691" cy="759691"/>
          </a:xfrm>
          <a:prstGeom prst="rect">
            <a:avLst/>
          </a:prstGeom>
        </p:spPr>
      </p:pic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41E9BF47-F84B-9747-8466-1A4607E6773F}"/>
              </a:ext>
            </a:extLst>
          </p:cNvPr>
          <p:cNvSpPr/>
          <p:nvPr/>
        </p:nvSpPr>
        <p:spPr bwMode="auto">
          <a:xfrm>
            <a:off x="4139900" y="3894178"/>
            <a:ext cx="976745" cy="415637"/>
          </a:xfrm>
          <a:prstGeom prst="leftRightArrow">
            <a:avLst/>
          </a:prstGeom>
          <a:solidFill>
            <a:srgbClr val="000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D7D25-FFB0-AE4D-B786-B9842203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1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38676B-6BDA-604D-9168-0C60C101F0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450" y="1270834"/>
            <a:ext cx="5063393" cy="5246688"/>
          </a:xfrm>
        </p:spPr>
        <p:txBody>
          <a:bodyPr/>
          <a:lstStyle/>
          <a:p>
            <a:r>
              <a:rPr lang="en-US" dirty="0"/>
              <a:t>Term score</a:t>
            </a:r>
          </a:p>
          <a:p>
            <a:pPr lvl="1"/>
            <a:r>
              <a:rPr lang="en-US" dirty="0"/>
              <a:t>Node score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could be evaluated by any IR score function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Entity score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combine the scores of nodes in the entity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14CD9C-C81E-8B42-9938-FF4B32ED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Structured Entity Retrieval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51EA6-BA1E-DD42-8270-9CC6E49AC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143" y="4594071"/>
            <a:ext cx="3822700" cy="444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53883-25C8-E543-BFAF-03C708801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33" t="-1905" r="3987" b="-8864"/>
          <a:stretch/>
        </p:blipFill>
        <p:spPr>
          <a:xfrm>
            <a:off x="1412143" y="2351852"/>
            <a:ext cx="909028" cy="492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DB63EA-DAA6-DA4D-A9A2-9DB87C3A0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96" y="1495596"/>
            <a:ext cx="3218604" cy="2503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412CC8-60D9-5944-BC86-A42FA37E0B56}"/>
                  </a:ext>
                </a:extLst>
              </p:cNvPr>
              <p:cNvSpPr txBox="1"/>
              <p:nvPr/>
            </p:nvSpPr>
            <p:spPr>
              <a:xfrm>
                <a:off x="6023055" y="4138329"/>
                <a:ext cx="27184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𝐻𝑜𝑛𝑔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412CC8-60D9-5944-BC86-A42FA37E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55" y="4138329"/>
                <a:ext cx="2718486" cy="369332"/>
              </a:xfrm>
              <a:prstGeom prst="rect">
                <a:avLst/>
              </a:prstGeom>
              <a:blipFill>
                <a:blip r:embed="rId5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D62113-C8F1-8F43-8E3F-C86FFF4F5CC5}"/>
                  </a:ext>
                </a:extLst>
              </p:cNvPr>
              <p:cNvSpPr txBox="1"/>
              <p:nvPr/>
            </p:nvSpPr>
            <p:spPr>
              <a:xfrm>
                <a:off x="5632993" y="4586786"/>
                <a:ext cx="3245632" cy="12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𝐻𝑜𝑛𝑔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𝑐𝑜𝑚𝑏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𝐻𝑜𝑛𝑔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𝐻𝑜𝑛𝑔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62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D62113-C8F1-8F43-8E3F-C86FFF4F5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93" y="4586786"/>
                <a:ext cx="3245632" cy="1200137"/>
              </a:xfrm>
              <a:prstGeom prst="rect">
                <a:avLst/>
              </a:prstGeom>
              <a:blipFill>
                <a:blip r:embed="rId6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B472-F8A0-A442-967F-67DBB3D2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1F212-E36A-6C44-B33E-31147482829D}" type="slidenum">
              <a:rPr 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r>
              <a:rPr lang="en-US" altLang="zh-CN"/>
              <a:t>/</a:t>
            </a:r>
            <a:r>
              <a:rPr lang="zh-CN" altLang="en-US"/>
              <a:t> </a:t>
            </a:r>
            <a:r>
              <a:rPr lang="en-US" altLang="zh-CN"/>
              <a:t>18</a:t>
            </a:r>
            <a:r>
              <a:rPr lang="zh-CN" altLang="en-US" sz="140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7286"/>
      </p:ext>
    </p:extLst>
  </p:cSld>
  <p:clrMapOvr>
    <a:masterClrMapping/>
  </p:clrMapOvr>
</p:sld>
</file>

<file path=ppt/theme/theme1.xml><?xml version="1.0" encoding="utf-8"?>
<a:theme xmlns:a="http://schemas.openxmlformats.org/drawingml/2006/main" name="littetotoro_gill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Tahoma"/>
        <a:ea typeface="黑体"/>
        <a:cs typeface=""/>
      </a:majorFont>
      <a:minorFont>
        <a:latin typeface="Arial"/>
        <a:ea typeface="黑体"/>
        <a:cs typeface="Times New Roma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分布式机器学习计算模型与优化算法" id="{A34E1C5D-57A8-41D1-868C-C895C2745BD7}" vid="{8549CFA3-E5D0-409A-AEA0-EC25A7E08AEE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72650</TotalTime>
  <Words>639</Words>
  <Application>Microsoft Macintosh PowerPoint</Application>
  <PresentationFormat>全屏显示(4:3)</PresentationFormat>
  <Paragraphs>234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Microsoft YaHei</vt:lpstr>
      <vt:lpstr>Arial</vt:lpstr>
      <vt:lpstr>Calibri</vt:lpstr>
      <vt:lpstr>Cambria Math</vt:lpstr>
      <vt:lpstr>Gill Sans</vt:lpstr>
      <vt:lpstr>Tahoma</vt:lpstr>
      <vt:lpstr>Wingdings</vt:lpstr>
      <vt:lpstr>littetotoro_gill</vt:lpstr>
      <vt:lpstr>Effective and Efficient Retrieval of Structured Entities</vt:lpstr>
      <vt:lpstr>1. Background: Structured Entities</vt:lpstr>
      <vt:lpstr>1. Background: Structured Entities</vt:lpstr>
      <vt:lpstr>1. Background: Structured Entities</vt:lpstr>
      <vt:lpstr>1. Background: Structured Entities</vt:lpstr>
      <vt:lpstr>1. Background: Retrieval Problem </vt:lpstr>
      <vt:lpstr>2. Challenges</vt:lpstr>
      <vt:lpstr>2. Challenges</vt:lpstr>
      <vt:lpstr>3. Structured Entity Retrieval</vt:lpstr>
      <vt:lpstr>3. Structured Entity Retrieval</vt:lpstr>
      <vt:lpstr>4. Simple Combinations</vt:lpstr>
      <vt:lpstr>4. Simple Combinations</vt:lpstr>
      <vt:lpstr>5. Structure-aware Combination</vt:lpstr>
      <vt:lpstr>5. Structure-aware Combination</vt:lpstr>
      <vt:lpstr>5. Structure-aware Combination</vt:lpstr>
      <vt:lpstr>5. Structure-aware Combination </vt:lpstr>
      <vt:lpstr>6. Efficient Entity Retrieval</vt:lpstr>
      <vt:lpstr>7. Experiments</vt:lpstr>
      <vt:lpstr>7. Experiments</vt:lpstr>
      <vt:lpstr>Q &amp; A</vt:lpstr>
    </vt:vector>
  </TitlesOfParts>
  <Company>Tsinghua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分布式机器学习 计算框架与优化算法</dc:title>
  <dc:creator>Huang Xiangdong</dc:creator>
  <cp:lastModifiedBy>Microsoft Office User</cp:lastModifiedBy>
  <cp:revision>1444</cp:revision>
  <dcterms:created xsi:type="dcterms:W3CDTF">2015-04-01T02:19:24Z</dcterms:created>
  <dcterms:modified xsi:type="dcterms:W3CDTF">2020-12-19T12:23:33Z</dcterms:modified>
</cp:coreProperties>
</file>