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5" r:id="rId1"/>
  </p:sldMasterIdLst>
  <p:notesMasterIdLst>
    <p:notesMasterId r:id="rId28"/>
  </p:notesMasterIdLst>
  <p:sldIdLst>
    <p:sldId id="344" r:id="rId2"/>
    <p:sldId id="593" r:id="rId3"/>
    <p:sldId id="562" r:id="rId4"/>
    <p:sldId id="557" r:id="rId5"/>
    <p:sldId id="560" r:id="rId6"/>
    <p:sldId id="561" r:id="rId7"/>
    <p:sldId id="556" r:id="rId8"/>
    <p:sldId id="567" r:id="rId9"/>
    <p:sldId id="568" r:id="rId10"/>
    <p:sldId id="569" r:id="rId11"/>
    <p:sldId id="570" r:id="rId12"/>
    <p:sldId id="597" r:id="rId13"/>
    <p:sldId id="580" r:id="rId14"/>
    <p:sldId id="572" r:id="rId15"/>
    <p:sldId id="581" r:id="rId16"/>
    <p:sldId id="573" r:id="rId17"/>
    <p:sldId id="596" r:id="rId18"/>
    <p:sldId id="585" r:id="rId19"/>
    <p:sldId id="566" r:id="rId20"/>
    <p:sldId id="590" r:id="rId21"/>
    <p:sldId id="591" r:id="rId22"/>
    <p:sldId id="592" r:id="rId23"/>
    <p:sldId id="577" r:id="rId24"/>
    <p:sldId id="588" r:id="rId25"/>
    <p:sldId id="589" r:id="rId26"/>
    <p:sldId id="288" r:id="rId27"/>
  </p:sldIdLst>
  <p:sldSz cx="9144000" cy="6858000" type="screen4x3"/>
  <p:notesSz cx="6797675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B2FBC56-20B9-4671-BFCA-AE1CC50A2CED}">
          <p14:sldIdLst>
            <p14:sldId id="344"/>
            <p14:sldId id="593"/>
            <p14:sldId id="562"/>
            <p14:sldId id="557"/>
            <p14:sldId id="560"/>
            <p14:sldId id="561"/>
            <p14:sldId id="556"/>
            <p14:sldId id="567"/>
            <p14:sldId id="568"/>
            <p14:sldId id="569"/>
            <p14:sldId id="570"/>
            <p14:sldId id="597"/>
            <p14:sldId id="580"/>
            <p14:sldId id="572"/>
            <p14:sldId id="581"/>
            <p14:sldId id="573"/>
            <p14:sldId id="596"/>
            <p14:sldId id="585"/>
            <p14:sldId id="566"/>
            <p14:sldId id="590"/>
            <p14:sldId id="591"/>
            <p14:sldId id="592"/>
            <p14:sldId id="577"/>
            <p14:sldId id="588"/>
            <p14:sldId id="589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714"/>
    <a:srgbClr val="622A14"/>
    <a:srgbClr val="EB9195"/>
    <a:srgbClr val="FF004E"/>
    <a:srgbClr val="5B9BD5"/>
    <a:srgbClr val="ED7D31"/>
    <a:srgbClr val="0066FF"/>
    <a:srgbClr val="3DCBC8"/>
    <a:srgbClr val="7C5BAE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6" autoAdjust="0"/>
    <p:restoredTop sz="71039" autoAdjust="0"/>
  </p:normalViewPr>
  <p:slideViewPr>
    <p:cSldViewPr snapToGrid="0">
      <p:cViewPr varScale="1">
        <p:scale>
          <a:sx n="86" d="100"/>
          <a:sy n="86" d="100"/>
        </p:scale>
        <p:origin x="3104" y="20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36935-0DC7-4038-8482-91A0E6AC6339}" type="datetimeFigureOut">
              <a:rPr lang="zh-CN" altLang="en-US" smtClean="0"/>
              <a:t>2020/8/31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E89AA-BC06-49F7-923C-165470426E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27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897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232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531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65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533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515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191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946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3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709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964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405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030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b="0" i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837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1523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422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altLang="zh-CN" smtClean="0">
                <a:solidFill>
                  <a:srgbClr val="000000"/>
                </a:solidFill>
                <a:latin typeface="Arial"/>
                <a:ea typeface="幼圆" panose="02010509060101010101" pitchFamily="49" charset="-122"/>
              </a:rPr>
              <a:pPr/>
              <a:t>26</a:t>
            </a:fld>
            <a:endParaRPr altLang="en-US">
              <a:solidFill>
                <a:srgbClr val="000000"/>
              </a:solidFill>
              <a:latin typeface="Arial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855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941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094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813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879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481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810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89AA-BC06-49F7-923C-165470426EC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30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2928934"/>
            <a:ext cx="9144000" cy="285752"/>
            <a:chOff x="0" y="2928934"/>
            <a:chExt cx="9144000" cy="285752"/>
          </a:xfrm>
        </p:grpSpPr>
        <p:sp>
          <p:nvSpPr>
            <p:cNvPr id="12" name="矩形 11"/>
            <p:cNvSpPr/>
            <p:nvPr userDrawn="1"/>
          </p:nvSpPr>
          <p:spPr>
            <a:xfrm flipH="1">
              <a:off x="0" y="2928934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 flipH="1">
              <a:off x="8334000" y="2963384"/>
              <a:ext cx="810000" cy="214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 flipH="1">
              <a:off x="0" y="2966642"/>
              <a:ext cx="8286776" cy="214314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454136"/>
            <a:ext cx="7772400" cy="1470025"/>
          </a:xfrm>
          <a:noFill/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outerShdw blurRad="50800" dist="50800" dir="18900000" algn="tl" rotWithShape="0">
                    <a:schemeClr val="accent5">
                      <a:tint val="2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9007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8000"/>
            <a:ext cx="1800000" cy="360000"/>
          </a:xfrm>
        </p:spPr>
        <p:txBody>
          <a:bodyPr vert="horz"/>
          <a:lstStyle>
            <a:lvl1pPr algn="l">
              <a:defRPr/>
            </a:lvl1pPr>
          </a:lstStyle>
          <a:p>
            <a:fld id="{9D43FBB9-EAD1-E240-94FF-AF38AF75004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64000" y="6498000"/>
            <a:ext cx="2880000" cy="360000"/>
          </a:xfrm>
        </p:spPr>
        <p:txBody>
          <a:bodyPr vert="horz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34000" y="2928934"/>
            <a:ext cx="810000" cy="28575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0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C1BB-CFDF-1C4F-BC8D-0797663AECE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15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6286520"/>
            <a:ext cx="9144000" cy="285752"/>
            <a:chOff x="0" y="1428736"/>
            <a:chExt cx="9144000" cy="285752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643802" y="285728"/>
            <a:ext cx="1500198" cy="6000791"/>
          </a:xfrm>
          <a:noFill/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50800" dir="13500000" algn="tl" rotWithShape="0">
                    <a:schemeClr val="tx2"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42994" y="285730"/>
            <a:ext cx="6657964" cy="6000791"/>
          </a:xfrm>
          <a:noFill/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DF1D-F82D-454A-BB85-56CA8436FF6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6286520"/>
            <a:ext cx="810000" cy="285752"/>
          </a:xfrm>
        </p:spPr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590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2994" y="1166483"/>
            <a:ext cx="8229600" cy="5359435"/>
          </a:xfrm>
        </p:spPr>
        <p:txBody>
          <a:bodyPr/>
          <a:lstStyle/>
          <a:p>
            <a:pPr lvl="0" eaLnBrk="1" latinLnBrk="0" hangingPunct="1"/>
            <a:r>
              <a:rPr lang="zh-CN" altLang="en-US" dirty="0"/>
              <a:t>单击此处编辑母版文本样式</a:t>
            </a:r>
          </a:p>
          <a:p>
            <a:pPr lvl="1" eaLnBrk="1" latinLnBrk="0" hangingPunct="1"/>
            <a:r>
              <a:rPr lang="zh-CN" altLang="en-US" dirty="0"/>
              <a:t>第二级</a:t>
            </a:r>
          </a:p>
          <a:p>
            <a:pPr lvl="2" eaLnBrk="1" latinLnBrk="0" hangingPunct="1"/>
            <a:r>
              <a:rPr lang="zh-CN" altLang="en-US" dirty="0"/>
              <a:t>第三级</a:t>
            </a:r>
          </a:p>
          <a:p>
            <a:pPr lvl="3" eaLnBrk="1" latinLnBrk="0" hangingPunct="1"/>
            <a:r>
              <a:rPr lang="zh-CN" altLang="en-US" dirty="0"/>
              <a:t>第四级</a:t>
            </a:r>
          </a:p>
          <a:p>
            <a:pPr lvl="4" eaLnBrk="1" latinLnBrk="0" hangingPunct="1"/>
            <a:r>
              <a:rPr lang="zh-CN" altLang="en-US" dirty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75B3-97BA-B041-98E8-EE2C0747B01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880731"/>
            <a:ext cx="810000" cy="285752"/>
          </a:xfrm>
        </p:spPr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623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2928934"/>
            <a:ext cx="9144000" cy="285752"/>
            <a:chOff x="0" y="2928934"/>
            <a:chExt cx="9144000" cy="285752"/>
          </a:xfrm>
        </p:grpSpPr>
        <p:sp>
          <p:nvSpPr>
            <p:cNvPr id="8" name="矩形 7"/>
            <p:cNvSpPr/>
            <p:nvPr userDrawn="1"/>
          </p:nvSpPr>
          <p:spPr>
            <a:xfrm flipH="1">
              <a:off x="0" y="2928934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 flipH="1">
              <a:off x="8334000" y="2963384"/>
              <a:ext cx="810000" cy="214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 flipH="1">
              <a:off x="0" y="2966642"/>
              <a:ext cx="8286776" cy="214314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217345"/>
            <a:ext cx="7772400" cy="1362075"/>
          </a:xfrm>
          <a:noFill/>
        </p:spPr>
        <p:txBody>
          <a:bodyPr anchor="t"/>
          <a:lstStyle>
            <a:lvl1pPr algn="ctr">
              <a:defRPr sz="4000" b="1" cap="all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outerShdw blurRad="50800" dist="50800" dir="18900000" algn="tl" rotWithShape="0">
                    <a:schemeClr val="accent5">
                      <a:tint val="2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71600" y="1426089"/>
            <a:ext cx="6400800" cy="1500187"/>
          </a:xfrm>
          <a:noFill/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8000"/>
            <a:ext cx="1800000" cy="360000"/>
          </a:xfrm>
        </p:spPr>
        <p:txBody>
          <a:bodyPr vert="horz"/>
          <a:lstStyle/>
          <a:p>
            <a:fld id="{2D3CC0EC-D447-2546-88C2-B93948A36DB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64000" y="6498000"/>
            <a:ext cx="2880000" cy="360000"/>
          </a:xfrm>
        </p:spPr>
        <p:txBody>
          <a:bodyPr vert="horz"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34000" y="2928934"/>
            <a:ext cx="810000" cy="28575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1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42994" y="1717110"/>
            <a:ext cx="4038600" cy="48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dirty="0"/>
              <a:t>单击此处编辑母版文本样式</a:t>
            </a:r>
          </a:p>
          <a:p>
            <a:pPr lvl="1" eaLnBrk="1" latinLnBrk="0" hangingPunct="1"/>
            <a:r>
              <a:rPr lang="zh-CN" altLang="en-US" dirty="0"/>
              <a:t>第二级</a:t>
            </a:r>
          </a:p>
          <a:p>
            <a:pPr lvl="2" eaLnBrk="1" latinLnBrk="0" hangingPunct="1"/>
            <a:r>
              <a:rPr lang="zh-CN" altLang="en-US" dirty="0"/>
              <a:t>第三级</a:t>
            </a:r>
          </a:p>
          <a:p>
            <a:pPr lvl="3" eaLnBrk="1" latinLnBrk="0" hangingPunct="1"/>
            <a:r>
              <a:rPr lang="zh-CN" altLang="en-US" dirty="0"/>
              <a:t>第四级</a:t>
            </a:r>
          </a:p>
          <a:p>
            <a:pPr lvl="4" eaLnBrk="1" latinLnBrk="0" hangingPunct="1"/>
            <a:r>
              <a:rPr lang="zh-CN" altLang="en-US" dirty="0"/>
              <a:t>第五级</a:t>
            </a:r>
            <a:endParaRPr kumimoji="0"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33994" y="1717110"/>
            <a:ext cx="4038600" cy="48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BEAC-0B03-3F48-859E-DB37C8F91FC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58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94" y="1717668"/>
            <a:ext cx="4040188" cy="639762"/>
          </a:xfrm>
          <a:solidFill>
            <a:srgbClr val="FF9900">
              <a:alpha val="10196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2994" y="2357433"/>
            <a:ext cx="4040188" cy="41960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0819" y="1717668"/>
            <a:ext cx="4041775" cy="639762"/>
          </a:xfrm>
          <a:solidFill>
            <a:srgbClr val="FF9900">
              <a:alpha val="10196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0820" y="2357430"/>
            <a:ext cx="4041775" cy="419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FE4-E1E6-044C-A715-7DFFDDD899E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83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1428736"/>
            <a:ext cx="9144000" cy="285752"/>
            <a:chOff x="0" y="1428736"/>
            <a:chExt cx="9144000" cy="285752"/>
          </a:xfrm>
        </p:grpSpPr>
        <p:sp>
          <p:nvSpPr>
            <p:cNvPr id="7" name="矩形 6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57CD-5A87-5A45-B6AD-766C5C7ECF4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2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6286520"/>
            <a:ext cx="9144000" cy="285752"/>
            <a:chOff x="0" y="1428736"/>
            <a:chExt cx="9144000" cy="285752"/>
          </a:xfrm>
        </p:grpSpPr>
        <p:sp>
          <p:nvSpPr>
            <p:cNvPr id="6" name="矩形 5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EDB4-947D-BB4A-886A-FEE4AED3939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286520"/>
            <a:ext cx="810000" cy="285752"/>
          </a:xfrm>
        </p:spPr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226" y="285728"/>
            <a:ext cx="3286146" cy="1143008"/>
          </a:xfrm>
        </p:spPr>
        <p:txBody>
          <a:bodyPr anchor="t"/>
          <a:lstStyle>
            <a:lvl1pPr algn="l">
              <a:defRPr sz="2000" b="1">
                <a:effectLst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7224" y="1717341"/>
            <a:ext cx="8215338" cy="48386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214810" y="285728"/>
            <a:ext cx="4857752" cy="114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B77C-DCED-084D-813A-0EAF8C8CACF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488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3" y="1718046"/>
            <a:ext cx="734214" cy="4834842"/>
          </a:xfrm>
          <a:noFill/>
        </p:spPr>
        <p:txBody>
          <a:bodyPr vert="eaVert" anchor="ctr"/>
          <a:lstStyle>
            <a:lvl1pPr algn="ctr">
              <a:defRPr sz="2000" b="1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15372" y="1790268"/>
            <a:ext cx="8091100" cy="4710569"/>
          </a:xfrm>
          <a:effectLst>
            <a:glow rad="101600">
              <a:schemeClr val="accent1"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2994" y="285728"/>
            <a:ext cx="8229600" cy="1144800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2C36-DDD5-5746-9F81-BC92911BD62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897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882636"/>
            <a:ext cx="9144000" cy="285752"/>
            <a:chOff x="0" y="1428736"/>
            <a:chExt cx="9144000" cy="285752"/>
          </a:xfrm>
        </p:grpSpPr>
        <p:sp>
          <p:nvSpPr>
            <p:cNvPr id="7" name="矩形 6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5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94" y="1200125"/>
            <a:ext cx="8229600" cy="5355322"/>
          </a:xfrm>
          <a:prstGeom prst="rect">
            <a:avLst/>
          </a:prstGeom>
          <a:noFill/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1800000" cy="285728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43EFC-7F9A-BC43-AF85-33147248E92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264000" y="6572272"/>
            <a:ext cx="2880000" cy="285728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882636"/>
            <a:ext cx="8100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F4C9F40-B079-4B71-A627-7266DFEA7F03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42994" y="29053"/>
            <a:ext cx="8229600" cy="821847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238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  <a:tileRect/>
          </a:gradFill>
          <a:effectLst>
            <a:outerShdw blurRad="50800" dist="50800" dir="18900000" algn="tl" rotWithShape="0">
              <a:schemeClr val="tx2"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3" pitchFamily="18" charset="2"/>
        <a:buChar char="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"/>
        <a:buChar char="Ø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3" pitchFamily="18" charset="2"/>
        <a:buChar char="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"/>
        <a:buChar char="Ø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3" pitchFamily="18" charset="2"/>
        <a:buChar char="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1600" y="942623"/>
            <a:ext cx="8950960" cy="1697086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Representing Temporal Attributes for Schema Matching</a:t>
            </a:r>
            <a:endParaRPr lang="zh-CN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colorTemperature colorTemp="4177"/>
                    </a14:imgEffect>
                    <a14:imgEffect>
                      <a14:saturation sat="170000"/>
                    </a14:imgEffect>
                    <a14:imgEffect>
                      <a14:brightnessContrast bright="20000" contrast="-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7218" y="5486400"/>
            <a:ext cx="1371600" cy="1371600"/>
          </a:xfrm>
          <a:prstGeom prst="rect">
            <a:avLst/>
          </a:prstGeom>
        </p:spPr>
      </p:pic>
      <p:sp>
        <p:nvSpPr>
          <p:cNvPr id="4" name="副标题 2">
            <a:extLst>
              <a:ext uri="{FF2B5EF4-FFF2-40B4-BE49-F238E27FC236}">
                <a16:creationId xmlns:a16="http://schemas.microsoft.com/office/drawing/2014/main" id="{94EE2BF7-2663-E943-88F6-75F931715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058" y="3502624"/>
            <a:ext cx="8445921" cy="2127997"/>
          </a:xfrm>
        </p:spPr>
        <p:txBody>
          <a:bodyPr>
            <a:noAutofit/>
          </a:bodyPr>
          <a:lstStyle/>
          <a:p>
            <a:endParaRPr lang="en-US" altLang="zh-CN" sz="525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CN" sz="180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Yinan Mei</a:t>
            </a:r>
            <a:r>
              <a:rPr lang="en-US" altLang="zh-CN" sz="1800" baseline="3000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en-US" altLang="zh-CN" sz="1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Shaoxu</a:t>
            </a:r>
            <a:r>
              <a:rPr lang="en-US" altLang="zh-CN" sz="1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Song</a:t>
            </a:r>
            <a:r>
              <a:rPr lang="en-US" altLang="zh-CN" sz="1800" baseline="30000" dirty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en-US" altLang="zh-CN" sz="1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Yunsu</a:t>
            </a:r>
            <a:r>
              <a:rPr lang="en-US" altLang="zh-CN" sz="1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Lee</a:t>
            </a:r>
            <a:r>
              <a:rPr lang="en-US" altLang="zh-CN" sz="1800" baseline="30000" dirty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en-US" altLang="zh-CN" sz="1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Jungho</a:t>
            </a:r>
            <a:r>
              <a:rPr lang="en-US" altLang="zh-CN" sz="1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Park</a:t>
            </a:r>
            <a:r>
              <a:rPr lang="en-US" altLang="zh-CN" sz="1800" baseline="30000" dirty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en-US" altLang="zh-CN" sz="1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Soo-Hyung Kim</a:t>
            </a:r>
            <a:r>
              <a:rPr lang="en-US" altLang="zh-CN" sz="1800" baseline="30000" dirty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en-US" altLang="zh-CN" sz="1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Sungmin</a:t>
            </a:r>
            <a:r>
              <a:rPr lang="en-US" altLang="zh-CN" sz="1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Yi</a:t>
            </a:r>
            <a:r>
              <a:rPr lang="en-US" altLang="zh-CN" sz="1800" baseline="30000" dirty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</a:p>
          <a:p>
            <a:pPr algn="ctr"/>
            <a:endParaRPr lang="en-US" altLang="zh-CN" sz="2000" baseline="30000" dirty="0">
              <a:solidFill>
                <a:srgbClr val="FFC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CN" sz="2000" baseline="30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en-US" altLang="zh-CN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BNRist, Tsinghua University, Beijing, China</a:t>
            </a:r>
          </a:p>
          <a:p>
            <a:r>
              <a:rPr lang="en-US" altLang="zh-CN" sz="2000" baseline="30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Samsung Research, Seoul, South Korea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30D095D-768C-984D-AD38-C5E62301C949}"/>
              </a:ext>
            </a:extLst>
          </p:cNvPr>
          <p:cNvSpPr txBox="1"/>
          <p:nvPr/>
        </p:nvSpPr>
        <p:spPr>
          <a:xfrm>
            <a:off x="7990853" y="6557918"/>
            <a:ext cx="10583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KDD 2020</a:t>
            </a:r>
          </a:p>
        </p:txBody>
      </p:sp>
    </p:spTree>
    <p:extLst>
      <p:ext uri="{BB962C8B-B14F-4D97-AF65-F5344CB8AC3E}">
        <p14:creationId xmlns:p14="http://schemas.microsoft.com/office/powerpoint/2010/main" val="196484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48"/>
    </mc:Choice>
    <mc:Fallback xmlns="">
      <p:transition advTm="7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4.</a:t>
            </a:r>
            <a:r>
              <a:rPr kumimoji="1" lang="zh-CN" altLang="en-US" dirty="0"/>
              <a:t> </a:t>
            </a:r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Proposal:</a:t>
            </a:r>
            <a:r>
              <a:rPr kumimoji="1" lang="zh-CN" altLang="en-US" dirty="0"/>
              <a:t> </a:t>
            </a:r>
            <a:r>
              <a:rPr kumimoji="1" lang="en-US" altLang="zh-CN" dirty="0"/>
              <a:t>TAM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10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3D1F8C-9279-754E-B8C4-5264AC243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6" y="2146299"/>
            <a:ext cx="9157305" cy="353010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770EE36-9224-EF48-89C3-EFFFFCC0E0E3}"/>
              </a:ext>
            </a:extLst>
          </p:cNvPr>
          <p:cNvSpPr txBox="1"/>
          <p:nvPr/>
        </p:nvSpPr>
        <p:spPr>
          <a:xfrm>
            <a:off x="7995387" y="6559124"/>
            <a:ext cx="10583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KDD</a:t>
            </a:r>
            <a:r>
              <a:rPr lang="zh-CN" altLang="en-US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B730C70-178D-164F-90E6-0108F1684C35}"/>
              </a:ext>
            </a:extLst>
          </p:cNvPr>
          <p:cNvSpPr txBox="1"/>
          <p:nvPr/>
        </p:nvSpPr>
        <p:spPr>
          <a:xfrm>
            <a:off x="1" y="139478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/>
              <a:t>Overview</a:t>
            </a:r>
            <a:r>
              <a:rPr kumimoji="1" lang="zh-CN" altLang="en-US" sz="3200" b="1" dirty="0"/>
              <a:t> </a:t>
            </a:r>
            <a:r>
              <a:rPr kumimoji="1" lang="en-US" altLang="zh-CN" sz="3200" b="1" dirty="0"/>
              <a:t>-</a:t>
            </a:r>
            <a:r>
              <a:rPr kumimoji="1" lang="zh-CN" altLang="en-US" sz="3200" b="1" dirty="0"/>
              <a:t> </a:t>
            </a:r>
            <a:r>
              <a:rPr kumimoji="1" lang="en" altLang="zh-CN" sz="3200" b="1" dirty="0"/>
              <a:t>Matching Transition Graphs</a:t>
            </a:r>
            <a:endParaRPr kumimoji="1" lang="zh-CN" altLang="en-US" sz="3200" b="1" dirty="0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B59FF01D-A1CD-AD4A-8FE3-0193C0ECD93E}"/>
              </a:ext>
            </a:extLst>
          </p:cNvPr>
          <p:cNvSpPr/>
          <p:nvPr/>
        </p:nvSpPr>
        <p:spPr>
          <a:xfrm>
            <a:off x="3242929" y="2182030"/>
            <a:ext cx="2870791" cy="36611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029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4.</a:t>
            </a:r>
            <a:r>
              <a:rPr kumimoji="1" lang="zh-CN" altLang="en-US" dirty="0"/>
              <a:t> </a:t>
            </a:r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Proposal:</a:t>
            </a:r>
            <a:r>
              <a:rPr kumimoji="1" lang="zh-CN" altLang="en-US" dirty="0"/>
              <a:t> </a:t>
            </a:r>
            <a:r>
              <a:rPr kumimoji="1" lang="en-US" altLang="zh-CN" dirty="0"/>
              <a:t>TAM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11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3D1F8C-9279-754E-B8C4-5264AC243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6" y="2146299"/>
            <a:ext cx="9157305" cy="353010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770EE36-9224-EF48-89C3-EFFFFCC0E0E3}"/>
              </a:ext>
            </a:extLst>
          </p:cNvPr>
          <p:cNvSpPr txBox="1"/>
          <p:nvPr/>
        </p:nvSpPr>
        <p:spPr>
          <a:xfrm>
            <a:off x="7995387" y="6559124"/>
            <a:ext cx="10583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KDD</a:t>
            </a:r>
            <a:r>
              <a:rPr lang="zh-CN" altLang="en-US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B59FF01D-A1CD-AD4A-8FE3-0193C0ECD93E}"/>
              </a:ext>
            </a:extLst>
          </p:cNvPr>
          <p:cNvSpPr/>
          <p:nvPr/>
        </p:nvSpPr>
        <p:spPr>
          <a:xfrm>
            <a:off x="6156251" y="2182030"/>
            <a:ext cx="2916343" cy="36611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802DCC7-1C02-B64B-9855-4AD4BAA36081}"/>
              </a:ext>
            </a:extLst>
          </p:cNvPr>
          <p:cNvSpPr txBox="1"/>
          <p:nvPr/>
        </p:nvSpPr>
        <p:spPr>
          <a:xfrm>
            <a:off x="1" y="139478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/>
              <a:t>Overview</a:t>
            </a:r>
            <a:r>
              <a:rPr kumimoji="1" lang="zh-CN" altLang="en-US" sz="3200" b="1" dirty="0"/>
              <a:t> </a:t>
            </a:r>
            <a:r>
              <a:rPr kumimoji="1" lang="en-US" altLang="zh-CN" sz="3200" b="1" dirty="0"/>
              <a:t>-</a:t>
            </a:r>
            <a:r>
              <a:rPr kumimoji="1" lang="zh-CN" altLang="en-US" sz="3200" b="1" dirty="0"/>
              <a:t> </a:t>
            </a:r>
            <a:r>
              <a:rPr kumimoji="1" lang="en" altLang="zh-CN" sz="3200" b="1" dirty="0"/>
              <a:t>Matching Transition Graphs</a:t>
            </a:r>
            <a:endParaRPr kumimoji="1" lang="zh-CN" altLang="en-US" sz="3200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B8907B3-7FE1-484E-828E-43E9D84AF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005" y="5990231"/>
            <a:ext cx="4323589" cy="56889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8B5789D-50E3-0F45-AF2C-0D7B28FFD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9312" y="6037123"/>
            <a:ext cx="1718933" cy="351600"/>
          </a:xfrm>
          <a:prstGeom prst="rect">
            <a:avLst/>
          </a:prstGeom>
        </p:spPr>
      </p:pic>
      <p:sp>
        <p:nvSpPr>
          <p:cNvPr id="10" name="左右箭头 9">
            <a:extLst>
              <a:ext uri="{FF2B5EF4-FFF2-40B4-BE49-F238E27FC236}">
                <a16:creationId xmlns:a16="http://schemas.microsoft.com/office/drawing/2014/main" id="{6057162C-AAF5-6447-995F-0621CD984549}"/>
              </a:ext>
            </a:extLst>
          </p:cNvPr>
          <p:cNvSpPr/>
          <p:nvPr/>
        </p:nvSpPr>
        <p:spPr>
          <a:xfrm>
            <a:off x="4185138" y="6119446"/>
            <a:ext cx="563867" cy="155231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866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9BEAD17-9C6E-2740-8AD7-905A5A67F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48" y="2219566"/>
            <a:ext cx="8447903" cy="319491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5.</a:t>
            </a:r>
            <a:r>
              <a:rPr kumimoji="1" lang="zh-CN" altLang="en-US" dirty="0"/>
              <a:t> </a:t>
            </a:r>
            <a:r>
              <a:rPr kumimoji="1" lang="en-US" altLang="zh-CN" sz="4000" dirty="0"/>
              <a:t>Representing Temporal Attribute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12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70EE36-9224-EF48-89C3-EFFFFCC0E0E3}"/>
              </a:ext>
            </a:extLst>
          </p:cNvPr>
          <p:cNvSpPr txBox="1"/>
          <p:nvPr/>
        </p:nvSpPr>
        <p:spPr>
          <a:xfrm>
            <a:off x="7995387" y="6559124"/>
            <a:ext cx="10583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KDD</a:t>
            </a:r>
            <a:r>
              <a:rPr lang="zh-CN" altLang="en-US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</a:t>
            </a:r>
          </a:p>
        </p:txBody>
      </p:sp>
      <p:sp>
        <p:nvSpPr>
          <p:cNvPr id="10" name="内容占位符 7">
            <a:extLst>
              <a:ext uri="{FF2B5EF4-FFF2-40B4-BE49-F238E27FC236}">
                <a16:creationId xmlns:a16="http://schemas.microsoft.com/office/drawing/2014/main" id="{F1292472-8650-9048-8501-4D80E9833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94" y="1166483"/>
            <a:ext cx="8229600" cy="5359435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Transition</a:t>
            </a:r>
            <a:r>
              <a:rPr lang="zh-CN" altLang="en-US" sz="2800" dirty="0"/>
              <a:t> </a:t>
            </a:r>
            <a:r>
              <a:rPr lang="en-US" altLang="zh-CN" sz="2800" dirty="0"/>
              <a:t>Graph</a:t>
            </a:r>
            <a:r>
              <a:rPr lang="zh-CN" altLang="en-US" sz="2800" dirty="0"/>
              <a:t> </a:t>
            </a:r>
            <a:r>
              <a:rPr lang="en-US" altLang="zh-CN" sz="2800" dirty="0"/>
              <a:t>for</a:t>
            </a:r>
            <a:r>
              <a:rPr lang="zh-CN" altLang="en-US" sz="2800" dirty="0"/>
              <a:t> </a:t>
            </a:r>
            <a:r>
              <a:rPr lang="en-US" altLang="zh-CN" sz="2800" dirty="0"/>
              <a:t>Temporal</a:t>
            </a:r>
            <a:r>
              <a:rPr lang="zh-CN" altLang="en-US" sz="2800" dirty="0"/>
              <a:t> </a:t>
            </a:r>
            <a:r>
              <a:rPr lang="en-US" altLang="zh-CN" sz="2800" dirty="0"/>
              <a:t>Attribute</a:t>
            </a:r>
          </a:p>
          <a:p>
            <a:pPr lvl="1"/>
            <a:r>
              <a:rPr lang="en-US" altLang="zh-CN" sz="2400" dirty="0"/>
              <a:t>Transitions</a:t>
            </a:r>
            <a:r>
              <a:rPr lang="zh-CN" altLang="en-US" sz="2400" dirty="0"/>
              <a:t> </a:t>
            </a:r>
            <a:r>
              <a:rPr lang="en-US" altLang="zh-CN" sz="2400" dirty="0"/>
              <a:t>contain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temporal</a:t>
            </a:r>
            <a:r>
              <a:rPr lang="zh-CN" altLang="en-US" sz="2400" dirty="0"/>
              <a:t> </a:t>
            </a:r>
            <a:r>
              <a:rPr lang="en-US" altLang="zh-CN" sz="2400" dirty="0"/>
              <a:t>information</a:t>
            </a:r>
          </a:p>
          <a:p>
            <a:pPr lvl="2"/>
            <a:endParaRPr lang="en-US" altLang="zh-CN" sz="18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A964DA3-94BD-7F44-8DCB-3B62F6D469D2}"/>
              </a:ext>
            </a:extLst>
          </p:cNvPr>
          <p:cNvSpPr/>
          <p:nvPr/>
        </p:nvSpPr>
        <p:spPr>
          <a:xfrm>
            <a:off x="1411411" y="5526800"/>
            <a:ext cx="1301318" cy="369332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schemeClr val="accent5"/>
                </a:solidFill>
              </a:rPr>
              <a:t>Transitions</a:t>
            </a:r>
            <a:endParaRPr lang="zh-CN" altLang="en-US" i="1" dirty="0">
              <a:solidFill>
                <a:schemeClr val="accent5"/>
              </a:solidFill>
            </a:endParaRP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9D7E66B8-F8FA-5840-8C84-ED49F21E746A}"/>
              </a:ext>
            </a:extLst>
          </p:cNvPr>
          <p:cNvCxnSpPr>
            <a:endCxn id="5" idx="0"/>
          </p:cNvCxnSpPr>
          <p:nvPr/>
        </p:nvCxnSpPr>
        <p:spPr>
          <a:xfrm>
            <a:off x="2010699" y="5024063"/>
            <a:ext cx="51371" cy="502737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F22D5C30-E947-A74C-BDFF-665A55950938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2062070" y="5024063"/>
            <a:ext cx="811658" cy="502737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44C16D36-6540-C44B-84E8-362840CD891A}"/>
              </a:ext>
            </a:extLst>
          </p:cNvPr>
          <p:cNvSpPr/>
          <p:nvPr/>
        </p:nvSpPr>
        <p:spPr>
          <a:xfrm>
            <a:off x="300881" y="2219566"/>
            <a:ext cx="5090016" cy="40579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6609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9BEAD17-9C6E-2740-8AD7-905A5A67F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48" y="2219566"/>
            <a:ext cx="8447903" cy="319491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5.</a:t>
            </a:r>
            <a:r>
              <a:rPr kumimoji="1" lang="zh-CN" altLang="en-US" dirty="0"/>
              <a:t> </a:t>
            </a:r>
            <a:r>
              <a:rPr kumimoji="1" lang="en-US" altLang="zh-CN" sz="4000" dirty="0"/>
              <a:t>Representing Temporal Attribute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13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70EE36-9224-EF48-89C3-EFFFFCC0E0E3}"/>
              </a:ext>
            </a:extLst>
          </p:cNvPr>
          <p:cNvSpPr txBox="1"/>
          <p:nvPr/>
        </p:nvSpPr>
        <p:spPr>
          <a:xfrm>
            <a:off x="7995387" y="6559124"/>
            <a:ext cx="10583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KDD</a:t>
            </a:r>
            <a:r>
              <a:rPr lang="zh-CN" altLang="en-US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</a:t>
            </a:r>
          </a:p>
        </p:txBody>
      </p:sp>
      <p:sp>
        <p:nvSpPr>
          <p:cNvPr id="10" name="内容占位符 7">
            <a:extLst>
              <a:ext uri="{FF2B5EF4-FFF2-40B4-BE49-F238E27FC236}">
                <a16:creationId xmlns:a16="http://schemas.microsoft.com/office/drawing/2014/main" id="{F1292472-8650-9048-8501-4D80E9833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94" y="1166483"/>
            <a:ext cx="8229600" cy="5359435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Transition</a:t>
            </a:r>
            <a:r>
              <a:rPr lang="zh-CN" altLang="en-US" sz="2800" dirty="0"/>
              <a:t> </a:t>
            </a:r>
            <a:r>
              <a:rPr lang="en-US" altLang="zh-CN" sz="2800" dirty="0"/>
              <a:t>Graph</a:t>
            </a:r>
            <a:r>
              <a:rPr lang="zh-CN" altLang="en-US" sz="2800" dirty="0"/>
              <a:t> </a:t>
            </a:r>
            <a:r>
              <a:rPr lang="en-US" altLang="zh-CN" sz="2800" dirty="0"/>
              <a:t>for</a:t>
            </a:r>
            <a:r>
              <a:rPr lang="zh-CN" altLang="en-US" sz="2800" dirty="0"/>
              <a:t> </a:t>
            </a:r>
            <a:r>
              <a:rPr lang="en-US" altLang="zh-CN" sz="2800" dirty="0"/>
              <a:t>Temporal</a:t>
            </a:r>
            <a:r>
              <a:rPr lang="zh-CN" altLang="en-US" sz="2800" dirty="0"/>
              <a:t> </a:t>
            </a:r>
            <a:r>
              <a:rPr lang="en-US" altLang="zh-CN" sz="2800" dirty="0"/>
              <a:t>Attribute</a:t>
            </a:r>
          </a:p>
          <a:p>
            <a:pPr lvl="2"/>
            <a:endParaRPr lang="en-US" altLang="zh-CN" sz="18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A964DA3-94BD-7F44-8DCB-3B62F6D469D2}"/>
              </a:ext>
            </a:extLst>
          </p:cNvPr>
          <p:cNvSpPr/>
          <p:nvPr/>
        </p:nvSpPr>
        <p:spPr>
          <a:xfrm>
            <a:off x="1411411" y="5526800"/>
            <a:ext cx="1301318" cy="369332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schemeClr val="accent5"/>
                </a:solidFill>
              </a:rPr>
              <a:t>Transitions</a:t>
            </a:r>
            <a:endParaRPr lang="zh-CN" altLang="en-US" i="1" dirty="0">
              <a:solidFill>
                <a:schemeClr val="accent5"/>
              </a:solidFill>
            </a:endParaRP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9D7E66B8-F8FA-5840-8C84-ED49F21E746A}"/>
              </a:ext>
            </a:extLst>
          </p:cNvPr>
          <p:cNvCxnSpPr>
            <a:endCxn id="5" idx="0"/>
          </p:cNvCxnSpPr>
          <p:nvPr/>
        </p:nvCxnSpPr>
        <p:spPr>
          <a:xfrm>
            <a:off x="2010699" y="5024063"/>
            <a:ext cx="51371" cy="502737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F22D5C30-E947-A74C-BDFF-665A55950938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2062070" y="5024063"/>
            <a:ext cx="811658" cy="502737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44C16D36-6540-C44B-84E8-362840CD891A}"/>
              </a:ext>
            </a:extLst>
          </p:cNvPr>
          <p:cNvSpPr/>
          <p:nvPr/>
        </p:nvSpPr>
        <p:spPr>
          <a:xfrm>
            <a:off x="5280918" y="2219566"/>
            <a:ext cx="3463662" cy="40579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C29888B-7115-A14A-829D-CF27440FF4F8}"/>
              </a:ext>
            </a:extLst>
          </p:cNvPr>
          <p:cNvSpPr/>
          <p:nvPr/>
        </p:nvSpPr>
        <p:spPr>
          <a:xfrm>
            <a:off x="6074030" y="5600867"/>
            <a:ext cx="1877437" cy="369332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schemeClr val="accent5"/>
                </a:solidFill>
              </a:rPr>
              <a:t>Transition</a:t>
            </a:r>
            <a:r>
              <a:rPr lang="zh-CN" altLang="en-US" i="1" dirty="0">
                <a:solidFill>
                  <a:schemeClr val="accent5"/>
                </a:solidFill>
              </a:rPr>
              <a:t>  </a:t>
            </a:r>
            <a:r>
              <a:rPr lang="en-US" altLang="zh-CN" i="1" dirty="0">
                <a:solidFill>
                  <a:schemeClr val="accent5"/>
                </a:solidFill>
              </a:rPr>
              <a:t>Graph</a:t>
            </a:r>
            <a:endParaRPr lang="zh-CN" altLang="en-US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3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5.</a:t>
            </a:r>
            <a:r>
              <a:rPr kumimoji="1" lang="zh-CN" altLang="en-US" dirty="0"/>
              <a:t> </a:t>
            </a:r>
            <a:r>
              <a:rPr kumimoji="1" lang="en-US" altLang="zh-CN" sz="4000" dirty="0"/>
              <a:t>Representing Temporal Attribute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14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70EE36-9224-EF48-89C3-EFFFFCC0E0E3}"/>
              </a:ext>
            </a:extLst>
          </p:cNvPr>
          <p:cNvSpPr txBox="1"/>
          <p:nvPr/>
        </p:nvSpPr>
        <p:spPr>
          <a:xfrm>
            <a:off x="7995387" y="6559124"/>
            <a:ext cx="10583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KDD</a:t>
            </a:r>
            <a:r>
              <a:rPr lang="zh-CN" altLang="en-US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</a:t>
            </a:r>
          </a:p>
        </p:txBody>
      </p:sp>
      <p:sp>
        <p:nvSpPr>
          <p:cNvPr id="10" name="内容占位符 7">
            <a:extLst>
              <a:ext uri="{FF2B5EF4-FFF2-40B4-BE49-F238E27FC236}">
                <a16:creationId xmlns:a16="http://schemas.microsoft.com/office/drawing/2014/main" id="{F1292472-8650-9048-8501-4D80E9833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94" y="1166483"/>
            <a:ext cx="8229600" cy="5359435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Unfortunately, directly evaluating the syntactic distance of</a:t>
            </a:r>
            <a:r>
              <a:rPr lang="zh-CN" altLang="en-US" sz="2400" dirty="0"/>
              <a:t> </a:t>
            </a:r>
            <a:r>
              <a:rPr lang="en-US" altLang="zh-CN" sz="2400" dirty="0"/>
              <a:t>transition</a:t>
            </a:r>
            <a:r>
              <a:rPr lang="zh-CN" altLang="en-US" sz="2400" dirty="0"/>
              <a:t> </a:t>
            </a:r>
            <a:r>
              <a:rPr lang="en-US" altLang="zh-CN" sz="2400" dirty="0"/>
              <a:t>graphs may not perform well.</a:t>
            </a:r>
          </a:p>
          <a:p>
            <a:r>
              <a:rPr lang="en-US" altLang="zh-CN" sz="2800" dirty="0"/>
              <a:t>Challenge</a:t>
            </a:r>
            <a:r>
              <a:rPr lang="zh-CN" altLang="en-US" sz="2800" dirty="0"/>
              <a:t> </a:t>
            </a:r>
            <a:r>
              <a:rPr lang="en-US" altLang="zh-CN" sz="2800" dirty="0"/>
              <a:t>–</a:t>
            </a:r>
            <a:r>
              <a:rPr lang="zh-CN" altLang="en-US" sz="2800" dirty="0"/>
              <a:t> </a:t>
            </a:r>
            <a:r>
              <a:rPr lang="en-US" altLang="zh-CN" sz="2800" dirty="0"/>
              <a:t>Vertices:</a:t>
            </a:r>
          </a:p>
          <a:p>
            <a:pPr lvl="1"/>
            <a:r>
              <a:rPr lang="en-US" altLang="zh-CN" sz="2000" dirty="0"/>
              <a:t>Matched</a:t>
            </a:r>
            <a:r>
              <a:rPr lang="zh-CN" altLang="en-US" sz="2000" dirty="0"/>
              <a:t> </a:t>
            </a:r>
            <a:r>
              <a:rPr lang="en-US" altLang="zh-CN" sz="2000" dirty="0"/>
              <a:t>attribute</a:t>
            </a:r>
            <a:r>
              <a:rPr lang="zh-CN" altLang="en-US" sz="2000" dirty="0"/>
              <a:t> </a:t>
            </a:r>
            <a:r>
              <a:rPr lang="en-US" altLang="zh-CN" sz="2000" dirty="0"/>
              <a:t>values</a:t>
            </a:r>
            <a:r>
              <a:rPr lang="zh-CN" altLang="en-US" sz="2000" dirty="0"/>
              <a:t> </a:t>
            </a:r>
            <a:r>
              <a:rPr lang="en-US" altLang="zh-CN" sz="2000" dirty="0"/>
              <a:t>may</a:t>
            </a:r>
            <a:r>
              <a:rPr lang="zh-CN" altLang="en-US" sz="2000" dirty="0"/>
              <a:t> </a:t>
            </a:r>
            <a:r>
              <a:rPr lang="en-US" altLang="zh-CN" sz="2000" dirty="0"/>
              <a:t>have</a:t>
            </a:r>
            <a:r>
              <a:rPr lang="zh-CN" altLang="en-US" sz="2000" dirty="0"/>
              <a:t> </a:t>
            </a:r>
            <a:r>
              <a:rPr lang="en-US" altLang="zh-CN" sz="2000" dirty="0"/>
              <a:t>different</a:t>
            </a:r>
            <a:r>
              <a:rPr lang="zh-CN" altLang="en-US" sz="2000" dirty="0"/>
              <a:t> </a:t>
            </a:r>
            <a:r>
              <a:rPr lang="en-US" altLang="zh-CN" sz="2000" dirty="0"/>
              <a:t>representations</a:t>
            </a:r>
          </a:p>
          <a:p>
            <a:pPr lvl="1"/>
            <a:r>
              <a:rPr lang="en-US" altLang="zh-CN" sz="2000" dirty="0"/>
              <a:t>N7</a:t>
            </a:r>
            <a:r>
              <a:rPr lang="zh-CN" altLang="en-US" sz="2000" dirty="0"/>
              <a:t> </a:t>
            </a:r>
            <a:r>
              <a:rPr lang="en-US" altLang="zh-CN" sz="2000" dirty="0"/>
              <a:t>vs.</a:t>
            </a:r>
            <a:r>
              <a:rPr lang="zh-CN" altLang="en-US" sz="2000" dirty="0"/>
              <a:t> </a:t>
            </a:r>
            <a:r>
              <a:rPr lang="en-US" altLang="zh-CN" sz="2000" dirty="0"/>
              <a:t>Note7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FB05E91-ACC4-E549-B973-C836AD611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3432229"/>
            <a:ext cx="4047250" cy="254826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343E43C-95CF-6B4D-9106-8DF2E35C6D34}"/>
              </a:ext>
            </a:extLst>
          </p:cNvPr>
          <p:cNvSpPr/>
          <p:nvPr/>
        </p:nvSpPr>
        <p:spPr>
          <a:xfrm>
            <a:off x="1461880" y="5983763"/>
            <a:ext cx="2161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(instore-time,</a:t>
            </a:r>
            <a:r>
              <a:rPr lang="zh-CN" altLang="en-US" dirty="0"/>
              <a:t> </a:t>
            </a:r>
            <a:r>
              <a:rPr lang="en-US" altLang="zh-CN" dirty="0"/>
              <a:t>prod)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F4E0B20-06EC-7242-9654-CCA15ED46C84}"/>
              </a:ext>
            </a:extLst>
          </p:cNvPr>
          <p:cNvSpPr/>
          <p:nvPr/>
        </p:nvSpPr>
        <p:spPr>
          <a:xfrm>
            <a:off x="5821542" y="5983763"/>
            <a:ext cx="2006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(</a:t>
            </a:r>
            <a:r>
              <a:rPr lang="en-US" altLang="zh-CN" dirty="0" err="1"/>
              <a:t>purch</a:t>
            </a:r>
            <a:r>
              <a:rPr lang="en-US" altLang="zh-CN" dirty="0"/>
              <a:t>-time,</a:t>
            </a:r>
            <a:r>
              <a:rPr lang="zh-CN" altLang="en-US" dirty="0"/>
              <a:t> </a:t>
            </a:r>
            <a:r>
              <a:rPr lang="en-US" altLang="zh-CN" dirty="0"/>
              <a:t>item)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30B27F0-DD78-1848-80F0-5B0FE7CD6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57" y="3428999"/>
            <a:ext cx="4047249" cy="271482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6AB0CD5-2C60-8D40-B37E-B6D462CD4973}"/>
              </a:ext>
            </a:extLst>
          </p:cNvPr>
          <p:cNvSpPr/>
          <p:nvPr/>
        </p:nvSpPr>
        <p:spPr>
          <a:xfrm>
            <a:off x="1290546" y="5357446"/>
            <a:ext cx="620316" cy="272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ACA0B90-D11F-704E-8C07-425CA94B3643}"/>
              </a:ext>
            </a:extLst>
          </p:cNvPr>
          <p:cNvSpPr/>
          <p:nvPr/>
        </p:nvSpPr>
        <p:spPr>
          <a:xfrm>
            <a:off x="5541717" y="5357446"/>
            <a:ext cx="785880" cy="27254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" name="曲线连接符 7">
            <a:extLst>
              <a:ext uri="{FF2B5EF4-FFF2-40B4-BE49-F238E27FC236}">
                <a16:creationId xmlns:a16="http://schemas.microsoft.com/office/drawing/2014/main" id="{EFC08069-3125-1E43-8354-67184DA2334D}"/>
              </a:ext>
            </a:extLst>
          </p:cNvPr>
          <p:cNvCxnSpPr>
            <a:stCxn id="3" idx="2"/>
            <a:endCxn id="18" idx="2"/>
          </p:cNvCxnSpPr>
          <p:nvPr/>
        </p:nvCxnSpPr>
        <p:spPr>
          <a:xfrm rot="16200000" flipH="1">
            <a:off x="3767680" y="3463014"/>
            <a:ext cx="12700" cy="4333953"/>
          </a:xfrm>
          <a:prstGeom prst="curvedConnector3">
            <a:avLst>
              <a:gd name="adj1" fmla="val 2630787"/>
            </a:avLst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75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5.</a:t>
            </a:r>
            <a:r>
              <a:rPr kumimoji="1" lang="zh-CN" altLang="en-US" dirty="0"/>
              <a:t> </a:t>
            </a:r>
            <a:r>
              <a:rPr kumimoji="1" lang="en-US" altLang="zh-CN" sz="4000" dirty="0"/>
              <a:t>Representing Temporal Attribute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15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70EE36-9224-EF48-89C3-EFFFFCC0E0E3}"/>
              </a:ext>
            </a:extLst>
          </p:cNvPr>
          <p:cNvSpPr txBox="1"/>
          <p:nvPr/>
        </p:nvSpPr>
        <p:spPr>
          <a:xfrm>
            <a:off x="7995387" y="6559124"/>
            <a:ext cx="10583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KDD</a:t>
            </a:r>
            <a:r>
              <a:rPr lang="zh-CN" altLang="en-US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</a:t>
            </a:r>
          </a:p>
        </p:txBody>
      </p:sp>
      <p:sp>
        <p:nvSpPr>
          <p:cNvPr id="10" name="内容占位符 7">
            <a:extLst>
              <a:ext uri="{FF2B5EF4-FFF2-40B4-BE49-F238E27FC236}">
                <a16:creationId xmlns:a16="http://schemas.microsoft.com/office/drawing/2014/main" id="{F1292472-8650-9048-8501-4D80E9833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94" y="1166483"/>
            <a:ext cx="8229600" cy="5359435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Challenge</a:t>
            </a:r>
            <a:r>
              <a:rPr lang="zh-CN" altLang="en-US" sz="2800" dirty="0"/>
              <a:t> </a:t>
            </a:r>
            <a:r>
              <a:rPr lang="en-US" altLang="zh-CN" sz="2800" dirty="0"/>
              <a:t>–</a:t>
            </a:r>
            <a:r>
              <a:rPr lang="zh-CN" altLang="en-US" sz="2800" dirty="0"/>
              <a:t> </a:t>
            </a:r>
            <a:r>
              <a:rPr lang="en-US" altLang="zh-CN" sz="2800" dirty="0"/>
              <a:t>Vertices:</a:t>
            </a:r>
          </a:p>
          <a:p>
            <a:pPr lvl="1"/>
            <a:r>
              <a:rPr lang="en-US" altLang="zh-CN" sz="2400" dirty="0"/>
              <a:t>Mismatched</a:t>
            </a:r>
            <a:r>
              <a:rPr lang="zh-CN" altLang="en-US" sz="2400" dirty="0"/>
              <a:t> </a:t>
            </a:r>
            <a:r>
              <a:rPr lang="en-US" altLang="zh-CN" sz="2400" dirty="0"/>
              <a:t>attribute</a:t>
            </a:r>
            <a:r>
              <a:rPr lang="zh-CN" altLang="en-US" sz="2400" dirty="0"/>
              <a:t> </a:t>
            </a:r>
            <a:r>
              <a:rPr lang="en-US" altLang="zh-CN" sz="2400" dirty="0"/>
              <a:t>values</a:t>
            </a:r>
            <a:r>
              <a:rPr lang="zh-CN" altLang="en-US" sz="2400" dirty="0"/>
              <a:t> </a:t>
            </a:r>
            <a:r>
              <a:rPr lang="en-US" altLang="zh-CN" sz="2400" dirty="0"/>
              <a:t>may</a:t>
            </a:r>
            <a:r>
              <a:rPr lang="zh-CN" altLang="en-US" sz="2400" dirty="0"/>
              <a:t> </a:t>
            </a:r>
            <a:r>
              <a:rPr lang="en-US" altLang="zh-CN" sz="2400" dirty="0"/>
              <a:t>have</a:t>
            </a:r>
            <a:r>
              <a:rPr lang="zh-CN" altLang="en-US" sz="2400" dirty="0"/>
              <a:t> </a:t>
            </a:r>
            <a:r>
              <a:rPr lang="en-US" altLang="zh-CN" sz="2400" dirty="0"/>
              <a:t>similar</a:t>
            </a:r>
            <a:r>
              <a:rPr lang="zh-CN" altLang="en-US" sz="2400" dirty="0"/>
              <a:t> </a:t>
            </a:r>
            <a:r>
              <a:rPr lang="en-US" altLang="zh-CN" sz="2400" dirty="0"/>
              <a:t>representations</a:t>
            </a:r>
          </a:p>
          <a:p>
            <a:pPr lvl="1"/>
            <a:r>
              <a:rPr lang="en-US" altLang="zh-CN" sz="2400" dirty="0"/>
              <a:t>cost-price</a:t>
            </a:r>
            <a:r>
              <a:rPr lang="zh-CN" altLang="en-US" sz="2400" dirty="0"/>
              <a:t> </a:t>
            </a:r>
            <a:r>
              <a:rPr lang="en-US" altLang="zh-CN" sz="2400" dirty="0"/>
              <a:t>vs.</a:t>
            </a:r>
            <a:r>
              <a:rPr lang="zh-CN" altLang="en-US" sz="2400" dirty="0"/>
              <a:t> </a:t>
            </a:r>
            <a:r>
              <a:rPr lang="en-US" altLang="zh-CN" sz="2400" dirty="0"/>
              <a:t>sell-price</a:t>
            </a:r>
          </a:p>
          <a:p>
            <a:endParaRPr lang="en-US" altLang="zh-CN" sz="28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343E43C-95CF-6B4D-9106-8DF2E35C6D34}"/>
              </a:ext>
            </a:extLst>
          </p:cNvPr>
          <p:cNvSpPr/>
          <p:nvPr/>
        </p:nvSpPr>
        <p:spPr>
          <a:xfrm>
            <a:off x="1298104" y="5983763"/>
            <a:ext cx="265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(instore-time,</a:t>
            </a:r>
            <a:r>
              <a:rPr lang="zh-CN" altLang="en-US" dirty="0"/>
              <a:t> </a:t>
            </a:r>
            <a:r>
              <a:rPr lang="en-US" altLang="zh-CN" dirty="0"/>
              <a:t>cost-price)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F4E0B20-06EC-7242-9654-CCA15ED46C84}"/>
              </a:ext>
            </a:extLst>
          </p:cNvPr>
          <p:cNvSpPr/>
          <p:nvPr/>
        </p:nvSpPr>
        <p:spPr>
          <a:xfrm>
            <a:off x="5534934" y="5983763"/>
            <a:ext cx="247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(</a:t>
            </a:r>
            <a:r>
              <a:rPr lang="en-US" altLang="zh-CN" dirty="0" err="1"/>
              <a:t>purch</a:t>
            </a:r>
            <a:r>
              <a:rPr lang="en-US" altLang="zh-CN" dirty="0"/>
              <a:t>-time,</a:t>
            </a:r>
            <a:r>
              <a:rPr lang="zh-CN" altLang="en-US" dirty="0"/>
              <a:t> </a:t>
            </a:r>
            <a:r>
              <a:rPr lang="en-US" altLang="zh-CN" dirty="0"/>
              <a:t>sell-price)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CD639A2-72E6-224B-B5DB-CFF7161CC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64" y="3429000"/>
            <a:ext cx="3808579" cy="239799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90E4580-9F3F-3443-8CE7-D99B8C006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791" y="3429000"/>
            <a:ext cx="3808579" cy="239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715224F1-F9E5-4946-929C-B71825621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788" y="3149203"/>
            <a:ext cx="3808579" cy="255472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5.</a:t>
            </a:r>
            <a:r>
              <a:rPr kumimoji="1" lang="zh-CN" altLang="en-US" dirty="0"/>
              <a:t> </a:t>
            </a:r>
            <a:r>
              <a:rPr kumimoji="1" lang="en-US" altLang="zh-CN" sz="4000" dirty="0"/>
              <a:t>Representing Temporal Attribute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16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70EE36-9224-EF48-89C3-EFFFFCC0E0E3}"/>
              </a:ext>
            </a:extLst>
          </p:cNvPr>
          <p:cNvSpPr txBox="1"/>
          <p:nvPr/>
        </p:nvSpPr>
        <p:spPr>
          <a:xfrm>
            <a:off x="7995387" y="6559124"/>
            <a:ext cx="10583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KDD</a:t>
            </a:r>
            <a:r>
              <a:rPr lang="zh-CN" altLang="en-US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7">
                <a:extLst>
                  <a:ext uri="{FF2B5EF4-FFF2-40B4-BE49-F238E27FC236}">
                    <a16:creationId xmlns:a16="http://schemas.microsoft.com/office/drawing/2014/main" id="{F1292472-8650-9048-8501-4D80E9833E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2994" y="1166483"/>
                <a:ext cx="8229600" cy="535943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/>
                  <a:t>Challenge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–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Edges:</a:t>
                </a:r>
              </a:p>
              <a:p>
                <a:pPr lvl="1"/>
                <a:r>
                  <a:rPr lang="en-US" altLang="zh-CN" sz="2400" dirty="0"/>
                  <a:t>Matching</a:t>
                </a:r>
                <a:r>
                  <a:rPr lang="zh-CN" altLang="en-US" sz="2400" dirty="0"/>
                  <a:t> </a:t>
                </a:r>
                <a:r>
                  <a:rPr lang="en" altLang="zh-CN" sz="2400" dirty="0"/>
                  <a:t>edges with different lengths is difficult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zh-CN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𝑣𝑠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zh-CN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10" name="内容占位符 7">
                <a:extLst>
                  <a:ext uri="{FF2B5EF4-FFF2-40B4-BE49-F238E27FC236}">
                    <a16:creationId xmlns:a16="http://schemas.microsoft.com/office/drawing/2014/main" id="{F1292472-8650-9048-8501-4D80E9833E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2994" y="1166483"/>
                <a:ext cx="8229600" cy="5359435"/>
              </a:xfrm>
              <a:blipFill>
                <a:blip r:embed="rId6"/>
                <a:stretch>
                  <a:fillRect l="-308" t="-1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AB032A39-08AE-474A-9CE9-E869B53484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25" y="3043141"/>
            <a:ext cx="3808579" cy="2660788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8F487835-ADDA-B945-B4E9-D505F81066A1}"/>
              </a:ext>
            </a:extLst>
          </p:cNvPr>
          <p:cNvSpPr/>
          <p:nvPr/>
        </p:nvSpPr>
        <p:spPr>
          <a:xfrm>
            <a:off x="3344927" y="5365731"/>
            <a:ext cx="1039504" cy="3023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4B28289-4B46-9A4B-98FC-A3B937D4C647}"/>
              </a:ext>
            </a:extLst>
          </p:cNvPr>
          <p:cNvSpPr/>
          <p:nvPr/>
        </p:nvSpPr>
        <p:spPr>
          <a:xfrm>
            <a:off x="7529826" y="5213298"/>
            <a:ext cx="1139370" cy="3023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6" name="曲线连接符 15">
            <a:extLst>
              <a:ext uri="{FF2B5EF4-FFF2-40B4-BE49-F238E27FC236}">
                <a16:creationId xmlns:a16="http://schemas.microsoft.com/office/drawing/2014/main" id="{390D20A3-E93D-1848-9C6D-B2D1D4B41B2F}"/>
              </a:ext>
            </a:extLst>
          </p:cNvPr>
          <p:cNvCxnSpPr>
            <a:cxnSpLocks/>
            <a:stCxn id="14" idx="2"/>
            <a:endCxn id="15" idx="2"/>
          </p:cNvCxnSpPr>
          <p:nvPr/>
        </p:nvCxnSpPr>
        <p:spPr>
          <a:xfrm rot="5400000" flipH="1" flipV="1">
            <a:off x="5905878" y="3474439"/>
            <a:ext cx="152433" cy="4234832"/>
          </a:xfrm>
          <a:prstGeom prst="curvedConnector3">
            <a:avLst>
              <a:gd name="adj1" fmla="val -149968"/>
            </a:avLst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05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5.</a:t>
            </a:r>
            <a:r>
              <a:rPr kumimoji="1" lang="zh-CN" altLang="en-US" dirty="0"/>
              <a:t> </a:t>
            </a:r>
            <a:r>
              <a:rPr kumimoji="1" lang="en-US" altLang="zh-CN" sz="4000" dirty="0"/>
              <a:t>Representing Temporal Attribute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17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70EE36-9224-EF48-89C3-EFFFFCC0E0E3}"/>
              </a:ext>
            </a:extLst>
          </p:cNvPr>
          <p:cNvSpPr txBox="1"/>
          <p:nvPr/>
        </p:nvSpPr>
        <p:spPr>
          <a:xfrm>
            <a:off x="7995387" y="6559124"/>
            <a:ext cx="10583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KDD</a:t>
            </a:r>
            <a:r>
              <a:rPr lang="zh-CN" altLang="en-US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</a:t>
            </a:r>
          </a:p>
        </p:txBody>
      </p:sp>
      <p:sp>
        <p:nvSpPr>
          <p:cNvPr id="10" name="内容占位符 7">
            <a:extLst>
              <a:ext uri="{FF2B5EF4-FFF2-40B4-BE49-F238E27FC236}">
                <a16:creationId xmlns:a16="http://schemas.microsoft.com/office/drawing/2014/main" id="{F1292472-8650-9048-8501-4D80E9833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94" y="1166483"/>
            <a:ext cx="8229600" cy="5359435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Transition Graph </a:t>
            </a:r>
            <a:r>
              <a:rPr lang="en-US" altLang="zh-CN" sz="2800" dirty="0" err="1"/>
              <a:t>AutoEncoder</a:t>
            </a:r>
            <a:endParaRPr lang="en-US" altLang="zh-CN" sz="2800" dirty="0"/>
          </a:p>
          <a:p>
            <a:pPr lvl="1"/>
            <a:r>
              <a:rPr lang="en-US" altLang="zh-CN" sz="2400" dirty="0"/>
              <a:t>Embed</a:t>
            </a:r>
            <a:r>
              <a:rPr lang="zh-CN" altLang="en-US" sz="2400" dirty="0"/>
              <a:t> </a:t>
            </a:r>
            <a:r>
              <a:rPr lang="en-US" altLang="zh-CN" sz="2400" dirty="0"/>
              <a:t>vertices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edges</a:t>
            </a:r>
            <a:r>
              <a:rPr lang="zh-CN" altLang="en-US" sz="2400" dirty="0"/>
              <a:t> </a:t>
            </a:r>
            <a:r>
              <a:rPr lang="en-US" altLang="zh-CN" sz="2400" dirty="0"/>
              <a:t>into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unified</a:t>
            </a:r>
            <a:r>
              <a:rPr lang="zh-CN" altLang="en-US" sz="2400" dirty="0"/>
              <a:t> </a:t>
            </a:r>
            <a:r>
              <a:rPr lang="en-US" altLang="zh-CN" sz="2400" dirty="0"/>
              <a:t>space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17E9F7E-B349-8444-885D-D377A5A2C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4" y="2549687"/>
            <a:ext cx="9024745" cy="31418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86507A6-3336-8D41-979E-6E8FB6F85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667" y="5742249"/>
            <a:ext cx="2273300" cy="7493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A298EE9-2BF0-A248-95E7-410D2EAA2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4" y="2549687"/>
            <a:ext cx="9024745" cy="3141830"/>
          </a:xfrm>
          <a:prstGeom prst="rect">
            <a:avLst/>
          </a:prstGeom>
        </p:spPr>
      </p:pic>
      <p:sp>
        <p:nvSpPr>
          <p:cNvPr id="11" name="圆角矩形 10">
            <a:extLst>
              <a:ext uri="{FF2B5EF4-FFF2-40B4-BE49-F238E27FC236}">
                <a16:creationId xmlns:a16="http://schemas.microsoft.com/office/drawing/2014/main" id="{A8F0AF70-FD81-A74D-82BF-7AC67F8BED6B}"/>
              </a:ext>
            </a:extLst>
          </p:cNvPr>
          <p:cNvSpPr/>
          <p:nvPr/>
        </p:nvSpPr>
        <p:spPr>
          <a:xfrm>
            <a:off x="279400" y="5092700"/>
            <a:ext cx="4597400" cy="431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2095F3B0-7375-8B4E-830D-02AC001505D7}"/>
              </a:ext>
            </a:extLst>
          </p:cNvPr>
          <p:cNvSpPr/>
          <p:nvPr/>
        </p:nvSpPr>
        <p:spPr>
          <a:xfrm>
            <a:off x="90311" y="2679700"/>
            <a:ext cx="2500489" cy="23622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C1E07436-5B58-B345-AC50-C1D09C6B7697}"/>
              </a:ext>
            </a:extLst>
          </p:cNvPr>
          <p:cNvSpPr/>
          <p:nvPr/>
        </p:nvSpPr>
        <p:spPr>
          <a:xfrm>
            <a:off x="2425700" y="2679700"/>
            <a:ext cx="1206500" cy="24922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B0E799E0-FDFF-0E42-8EED-85C340A274EC}"/>
              </a:ext>
            </a:extLst>
          </p:cNvPr>
          <p:cNvSpPr/>
          <p:nvPr/>
        </p:nvSpPr>
        <p:spPr>
          <a:xfrm>
            <a:off x="3594100" y="2697295"/>
            <a:ext cx="1206500" cy="23954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D7D4BEBC-5E9B-A54A-95E9-73FA81515B14}"/>
              </a:ext>
            </a:extLst>
          </p:cNvPr>
          <p:cNvSpPr/>
          <p:nvPr/>
        </p:nvSpPr>
        <p:spPr>
          <a:xfrm>
            <a:off x="4909794" y="2913194"/>
            <a:ext cx="1668806" cy="26113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F5E3E912-E6C5-904A-B4D9-32EF19F26BE0}"/>
              </a:ext>
            </a:extLst>
          </p:cNvPr>
          <p:cNvSpPr/>
          <p:nvPr/>
        </p:nvSpPr>
        <p:spPr>
          <a:xfrm>
            <a:off x="6578600" y="2679700"/>
            <a:ext cx="2374900" cy="284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863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C14149A7-8CD8-784B-89CA-19E4089DC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15" y="3828237"/>
            <a:ext cx="3808579" cy="255472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6.</a:t>
            </a:r>
            <a:r>
              <a:rPr kumimoji="1" lang="zh-CN" altLang="en-US" dirty="0"/>
              <a:t> </a:t>
            </a:r>
            <a:r>
              <a:rPr kumimoji="1" lang="en-US" altLang="zh-CN" sz="4000" dirty="0"/>
              <a:t>Determining Matching Distance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18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70EE36-9224-EF48-89C3-EFFFFCC0E0E3}"/>
              </a:ext>
            </a:extLst>
          </p:cNvPr>
          <p:cNvSpPr txBox="1"/>
          <p:nvPr/>
        </p:nvSpPr>
        <p:spPr>
          <a:xfrm>
            <a:off x="7995387" y="6559124"/>
            <a:ext cx="10583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KDD</a:t>
            </a:r>
            <a:r>
              <a:rPr lang="zh-CN" altLang="en-US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</a:t>
            </a:r>
          </a:p>
        </p:txBody>
      </p:sp>
      <p:sp>
        <p:nvSpPr>
          <p:cNvPr id="10" name="内容占位符 7">
            <a:extLst>
              <a:ext uri="{FF2B5EF4-FFF2-40B4-BE49-F238E27FC236}">
                <a16:creationId xmlns:a16="http://schemas.microsoft.com/office/drawing/2014/main" id="{F1292472-8650-9048-8501-4D80E9833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94" y="1166483"/>
            <a:ext cx="8229600" cy="5359435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Matching</a:t>
            </a:r>
            <a:r>
              <a:rPr lang="zh-CN" altLang="en-US" sz="2400" dirty="0"/>
              <a:t> </a:t>
            </a:r>
            <a:r>
              <a:rPr lang="en-US" altLang="zh-CN" sz="2400" dirty="0"/>
              <a:t>distance:</a:t>
            </a:r>
            <a:r>
              <a:rPr lang="zh-CN" altLang="en-US" sz="2400" dirty="0"/>
              <a:t> </a:t>
            </a:r>
            <a:r>
              <a:rPr lang="en-US" altLang="zh-CN" sz="2400" dirty="0"/>
              <a:t>Vertex Distance</a:t>
            </a:r>
            <a:r>
              <a:rPr lang="zh-CN" altLang="en-US" sz="2400" dirty="0"/>
              <a:t> </a:t>
            </a:r>
            <a:r>
              <a:rPr lang="en-US" altLang="zh-CN" sz="2400" dirty="0"/>
              <a:t>+</a:t>
            </a:r>
            <a:r>
              <a:rPr lang="zh-CN" altLang="en-US" sz="2400" dirty="0"/>
              <a:t> </a:t>
            </a:r>
            <a:r>
              <a:rPr lang="en-US" altLang="zh-CN" sz="2400" dirty="0"/>
              <a:t>Edge Distance</a:t>
            </a:r>
          </a:p>
          <a:p>
            <a:r>
              <a:rPr lang="en" altLang="zh-CN" sz="2400" dirty="0"/>
              <a:t>Theorem 1: Finding a mapping with minimum distance is NP-complete</a:t>
            </a:r>
          </a:p>
          <a:p>
            <a:r>
              <a:rPr lang="en" altLang="zh-CN" sz="2400" dirty="0"/>
              <a:t>Approximation: gradually improving the initial mapping (minimum vertex distance) in polynomial time.</a:t>
            </a:r>
          </a:p>
          <a:p>
            <a:pPr marL="514350" indent="-457200">
              <a:buFont typeface="+mj-lt"/>
              <a:buAutoNum type="arabicPeriod" startAt="3"/>
            </a:pPr>
            <a:endParaRPr lang="en-US" altLang="zh-CN" sz="2800" dirty="0"/>
          </a:p>
          <a:p>
            <a:pPr marL="1314450" lvl="2" indent="-457200"/>
            <a:endParaRPr lang="en-US" altLang="zh-CN" sz="2000" i="1" dirty="0"/>
          </a:p>
          <a:p>
            <a:pPr marL="1314450" lvl="2" indent="-457200"/>
            <a:endParaRPr lang="en-US" altLang="zh-CN" sz="2000" i="1" dirty="0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5ACAF60B-09EC-294C-BC67-90F762DDC273}"/>
              </a:ext>
            </a:extLst>
          </p:cNvPr>
          <p:cNvSpPr/>
          <p:nvPr/>
        </p:nvSpPr>
        <p:spPr>
          <a:xfrm>
            <a:off x="2169356" y="4398073"/>
            <a:ext cx="368489" cy="3684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A0E6663E-7E5D-C14D-8F9C-C78F2618A188}"/>
              </a:ext>
            </a:extLst>
          </p:cNvPr>
          <p:cNvSpPr/>
          <p:nvPr/>
        </p:nvSpPr>
        <p:spPr>
          <a:xfrm>
            <a:off x="6385242" y="4374922"/>
            <a:ext cx="368489" cy="3684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6FE9A4A8-1EC7-DF40-85E5-FEE867359FA7}"/>
              </a:ext>
            </a:extLst>
          </p:cNvPr>
          <p:cNvSpPr/>
          <p:nvPr/>
        </p:nvSpPr>
        <p:spPr>
          <a:xfrm>
            <a:off x="5574747" y="5275413"/>
            <a:ext cx="368489" cy="3684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DB116236-A9B0-8F48-9EF1-609BBF97F0BC}"/>
              </a:ext>
            </a:extLst>
          </p:cNvPr>
          <p:cNvSpPr/>
          <p:nvPr/>
        </p:nvSpPr>
        <p:spPr>
          <a:xfrm>
            <a:off x="1294982" y="5418463"/>
            <a:ext cx="368489" cy="3684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36F2C3E-CF07-454C-95D4-B01563ACEA5B}"/>
              </a:ext>
            </a:extLst>
          </p:cNvPr>
          <p:cNvSpPr/>
          <p:nvPr/>
        </p:nvSpPr>
        <p:spPr>
          <a:xfrm>
            <a:off x="1663471" y="5173578"/>
            <a:ext cx="459120" cy="193817"/>
          </a:xfrm>
          <a:prstGeom prst="rect">
            <a:avLst/>
          </a:prstGeom>
          <a:solidFill>
            <a:srgbClr val="EB9195"/>
          </a:solidFill>
          <a:ln>
            <a:solidFill>
              <a:srgbClr val="EB91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dirty="0"/>
              <a:t>······</a:t>
            </a:r>
            <a:endParaRPr kumimoji="1"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7BDA0AC-351E-FA41-999E-2400E139001B}"/>
              </a:ext>
            </a:extLst>
          </p:cNvPr>
          <p:cNvSpPr/>
          <p:nvPr/>
        </p:nvSpPr>
        <p:spPr>
          <a:xfrm>
            <a:off x="1587157" y="4664893"/>
            <a:ext cx="459120" cy="193817"/>
          </a:xfrm>
          <a:prstGeom prst="rect">
            <a:avLst/>
          </a:prstGeom>
          <a:solidFill>
            <a:srgbClr val="EB9195"/>
          </a:solidFill>
          <a:ln>
            <a:solidFill>
              <a:srgbClr val="EB91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dirty="0"/>
              <a:t>······</a:t>
            </a:r>
            <a:endParaRPr kumimoji="1"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AC07020-A7DA-F947-ABF8-83586F49CA9F}"/>
              </a:ext>
            </a:extLst>
          </p:cNvPr>
          <p:cNvSpPr/>
          <p:nvPr/>
        </p:nvSpPr>
        <p:spPr>
          <a:xfrm>
            <a:off x="3177873" y="5435287"/>
            <a:ext cx="459120" cy="193817"/>
          </a:xfrm>
          <a:prstGeom prst="rect">
            <a:avLst/>
          </a:prstGeom>
          <a:solidFill>
            <a:srgbClr val="EB9195"/>
          </a:solidFill>
          <a:ln>
            <a:solidFill>
              <a:srgbClr val="EB91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dirty="0"/>
              <a:t>······</a:t>
            </a:r>
            <a:endParaRPr kumimoji="1" lang="zh-CN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97E3D91-F4CE-E14C-A63C-EB9E20600F30}"/>
              </a:ext>
            </a:extLst>
          </p:cNvPr>
          <p:cNvSpPr/>
          <p:nvPr/>
        </p:nvSpPr>
        <p:spPr>
          <a:xfrm>
            <a:off x="5923886" y="5154455"/>
            <a:ext cx="459120" cy="193817"/>
          </a:xfrm>
          <a:prstGeom prst="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dirty="0"/>
              <a:t>······</a:t>
            </a:r>
            <a:endParaRPr kumimoji="1" lang="zh-CN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B7C4A9D2-E297-5C44-879A-FAF491A184E0}"/>
              </a:ext>
            </a:extLst>
          </p:cNvPr>
          <p:cNvSpPr/>
          <p:nvPr/>
        </p:nvSpPr>
        <p:spPr>
          <a:xfrm>
            <a:off x="5847572" y="4645770"/>
            <a:ext cx="459120" cy="193817"/>
          </a:xfrm>
          <a:prstGeom prst="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dirty="0"/>
              <a:t>······</a:t>
            </a:r>
            <a:endParaRPr kumimoji="1" lang="zh-CN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7819B59-7C56-2146-A523-49FFD9CD2DA0}"/>
              </a:ext>
            </a:extLst>
          </p:cNvPr>
          <p:cNvSpPr/>
          <p:nvPr/>
        </p:nvSpPr>
        <p:spPr>
          <a:xfrm>
            <a:off x="7193842" y="5358211"/>
            <a:ext cx="459120" cy="193817"/>
          </a:xfrm>
          <a:prstGeom prst="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dirty="0"/>
              <a:t>······</a:t>
            </a:r>
            <a:endParaRPr kumimoji="1" lang="zh-CN" altLang="en-US" dirty="0"/>
          </a:p>
        </p:txBody>
      </p:sp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2ADD1E25-3947-7D40-8C4A-44F1C9CE2795}"/>
              </a:ext>
            </a:extLst>
          </p:cNvPr>
          <p:cNvCxnSpPr>
            <a:cxnSpLocks/>
            <a:stCxn id="25" idx="6"/>
          </p:cNvCxnSpPr>
          <p:nvPr/>
        </p:nvCxnSpPr>
        <p:spPr>
          <a:xfrm flipV="1">
            <a:off x="2537845" y="4559167"/>
            <a:ext cx="3845161" cy="23151"/>
          </a:xfrm>
          <a:prstGeom prst="curvedConnector3">
            <a:avLst>
              <a:gd name="adj1" fmla="val 50000"/>
            </a:avLst>
          </a:prstGeom>
          <a:ln w="38100">
            <a:solidFill>
              <a:srgbClr val="FF004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曲线连接符 35">
            <a:extLst>
              <a:ext uri="{FF2B5EF4-FFF2-40B4-BE49-F238E27FC236}">
                <a16:creationId xmlns:a16="http://schemas.microsoft.com/office/drawing/2014/main" id="{B4DFE743-E366-7A4E-A153-F26EFE61BA38}"/>
              </a:ext>
            </a:extLst>
          </p:cNvPr>
          <p:cNvCxnSpPr>
            <a:cxnSpLocks/>
            <a:stCxn id="28" idx="4"/>
            <a:endCxn id="27" idx="2"/>
          </p:cNvCxnSpPr>
          <p:nvPr/>
        </p:nvCxnSpPr>
        <p:spPr>
          <a:xfrm rot="5400000" flipH="1" flipV="1">
            <a:off x="3363340" y="3575545"/>
            <a:ext cx="327294" cy="4095520"/>
          </a:xfrm>
          <a:prstGeom prst="curvedConnector4">
            <a:avLst>
              <a:gd name="adj1" fmla="val -222840"/>
              <a:gd name="adj2" fmla="val 82284"/>
            </a:avLst>
          </a:prstGeom>
          <a:ln w="38100">
            <a:solidFill>
              <a:srgbClr val="FF004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曲线连接符 36">
            <a:extLst>
              <a:ext uri="{FF2B5EF4-FFF2-40B4-BE49-F238E27FC236}">
                <a16:creationId xmlns:a16="http://schemas.microsoft.com/office/drawing/2014/main" id="{5952D7B1-372B-BD45-8C01-C196F0A4315B}"/>
              </a:ext>
            </a:extLst>
          </p:cNvPr>
          <p:cNvCxnSpPr>
            <a:cxnSpLocks/>
            <a:stCxn id="52" idx="5"/>
            <a:endCxn id="51" idx="4"/>
          </p:cNvCxnSpPr>
          <p:nvPr/>
        </p:nvCxnSpPr>
        <p:spPr>
          <a:xfrm rot="5400000" flipH="1" flipV="1">
            <a:off x="4935018" y="3847293"/>
            <a:ext cx="110858" cy="4029740"/>
          </a:xfrm>
          <a:prstGeom prst="curvedConnector3">
            <a:avLst>
              <a:gd name="adj1" fmla="val -686947"/>
            </a:avLst>
          </a:prstGeom>
          <a:ln w="38100">
            <a:solidFill>
              <a:srgbClr val="FF004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>
            <a:extLst>
              <a:ext uri="{FF2B5EF4-FFF2-40B4-BE49-F238E27FC236}">
                <a16:creationId xmlns:a16="http://schemas.microsoft.com/office/drawing/2014/main" id="{4FA4BC21-EA3D-6745-94E4-F5A854B78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99" y="3784710"/>
            <a:ext cx="3808579" cy="2660788"/>
          </a:xfrm>
          <a:prstGeom prst="rect">
            <a:avLst/>
          </a:prstGeom>
        </p:spPr>
      </p:pic>
      <p:sp>
        <p:nvSpPr>
          <p:cNvPr id="51" name="椭圆 50">
            <a:extLst>
              <a:ext uri="{FF2B5EF4-FFF2-40B4-BE49-F238E27FC236}">
                <a16:creationId xmlns:a16="http://schemas.microsoft.com/office/drawing/2014/main" id="{F523630D-EBDB-B94C-A6CE-1F7F51E30EBA}"/>
              </a:ext>
            </a:extLst>
          </p:cNvPr>
          <p:cNvSpPr/>
          <p:nvPr/>
        </p:nvSpPr>
        <p:spPr>
          <a:xfrm>
            <a:off x="6821072" y="5438245"/>
            <a:ext cx="368489" cy="3684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57B67296-D2A3-CA4D-AA5D-17E84FF6DCEA}"/>
              </a:ext>
            </a:extLst>
          </p:cNvPr>
          <p:cNvSpPr/>
          <p:nvPr/>
        </p:nvSpPr>
        <p:spPr>
          <a:xfrm>
            <a:off x="2661052" y="5603067"/>
            <a:ext cx="368489" cy="3684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669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3ED0BC-DF3A-6A41-B069-0A87DEB2C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7.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Experiments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477DB7-B664-D644-8942-198CE254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19</a:t>
            </a:fld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02B4D80-F942-BD40-B531-150C7011EE8C}"/>
              </a:ext>
            </a:extLst>
          </p:cNvPr>
          <p:cNvSpPr txBox="1"/>
          <p:nvPr/>
        </p:nvSpPr>
        <p:spPr>
          <a:xfrm>
            <a:off x="7995387" y="6559124"/>
            <a:ext cx="10583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KDD</a:t>
            </a:r>
            <a:r>
              <a:rPr lang="zh-CN" altLang="en-US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46DAB4B-D535-8248-B16A-E4606628C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776" y="1352851"/>
            <a:ext cx="5943600" cy="2159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995418-F4AE-F24B-BDDB-40D307DC6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476" y="3511851"/>
            <a:ext cx="5930900" cy="2222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3D595CD-9A78-6346-A981-2E3AD77A2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815" y="5880395"/>
            <a:ext cx="3668369" cy="67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6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1.</a:t>
            </a:r>
            <a:r>
              <a:rPr kumimoji="1" lang="zh-CN" altLang="en-US" dirty="0"/>
              <a:t> </a:t>
            </a:r>
            <a:r>
              <a:rPr kumimoji="1" lang="en-US" altLang="zh-CN" dirty="0"/>
              <a:t>Background:</a:t>
            </a:r>
            <a:r>
              <a:rPr kumimoji="1" lang="zh-CN" altLang="en-US" dirty="0"/>
              <a:t> </a:t>
            </a:r>
            <a:r>
              <a:rPr kumimoji="1" lang="en-US" altLang="zh-CN" dirty="0"/>
              <a:t>Temporal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2</a:t>
            </a:fld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A2696794-4BB3-E64B-8EEE-4C505F58A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2800" dirty="0"/>
              <a:t>Temporal</a:t>
            </a:r>
            <a:r>
              <a:rPr lang="zh-CN" altLang="en-US" sz="2800" dirty="0"/>
              <a:t> </a:t>
            </a:r>
            <a:r>
              <a:rPr lang="en-US" altLang="zh-CN" sz="2800" dirty="0"/>
              <a:t>data</a:t>
            </a:r>
            <a:r>
              <a:rPr lang="zh-CN" altLang="en-US" sz="2800" dirty="0"/>
              <a:t> </a:t>
            </a:r>
            <a:r>
              <a:rPr lang="en-US" altLang="zh-CN" sz="2800" dirty="0"/>
              <a:t>are</a:t>
            </a:r>
            <a:r>
              <a:rPr lang="zh-CN" altLang="en-US" sz="2800" dirty="0"/>
              <a:t> </a:t>
            </a:r>
            <a:r>
              <a:rPr lang="en-US" altLang="zh-CN" sz="2800" dirty="0"/>
              <a:t>collected</a:t>
            </a:r>
            <a:r>
              <a:rPr lang="zh-CN" altLang="en-US" sz="2800" dirty="0"/>
              <a:t> </a:t>
            </a:r>
            <a:r>
              <a:rPr lang="en-US" altLang="zh-CN" sz="2800" dirty="0"/>
              <a:t>from</a:t>
            </a:r>
            <a:r>
              <a:rPr lang="zh-CN" altLang="en-US" sz="2800" dirty="0"/>
              <a:t> </a:t>
            </a:r>
            <a:r>
              <a:rPr lang="en-US" altLang="zh-CN" sz="2800" dirty="0"/>
              <a:t>heterogeneous</a:t>
            </a:r>
            <a:r>
              <a:rPr lang="zh-CN" altLang="en-US" sz="2800" dirty="0"/>
              <a:t> </a:t>
            </a:r>
            <a:r>
              <a:rPr lang="en-US" altLang="zh-CN" sz="2800" dirty="0"/>
              <a:t>data</a:t>
            </a:r>
            <a:r>
              <a:rPr lang="zh-CN" altLang="en-US" sz="2800" dirty="0"/>
              <a:t> </a:t>
            </a:r>
            <a:r>
              <a:rPr lang="en-US" altLang="zh-CN" sz="2800" dirty="0"/>
              <a:t>sources.</a:t>
            </a:r>
          </a:p>
          <a:p>
            <a:endParaRPr lang="en-US" altLang="zh-CN" sz="2800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order-price</a:t>
            </a:r>
            <a:r>
              <a:rPr lang="zh-CN" altLang="en-US" dirty="0"/>
              <a:t> </a:t>
            </a:r>
            <a:r>
              <a:rPr lang="en-US" altLang="zh-CN" dirty="0"/>
              <a:t>vs.</a:t>
            </a:r>
            <a:r>
              <a:rPr lang="zh-CN" altLang="en-US" dirty="0"/>
              <a:t> </a:t>
            </a:r>
            <a:r>
              <a:rPr lang="en-US" altLang="zh-CN" dirty="0"/>
              <a:t>sell-price</a:t>
            </a:r>
          </a:p>
          <a:p>
            <a:pPr lvl="1"/>
            <a:r>
              <a:rPr lang="en-US" altLang="zh-CN" dirty="0"/>
              <a:t>order-time</a:t>
            </a:r>
            <a:r>
              <a:rPr lang="zh-CN" altLang="en-US" dirty="0"/>
              <a:t> </a:t>
            </a:r>
            <a:r>
              <a:rPr lang="en-US" altLang="zh-CN" dirty="0"/>
              <a:t>vs.</a:t>
            </a:r>
            <a:r>
              <a:rPr lang="zh-CN" altLang="en-US" dirty="0"/>
              <a:t> </a:t>
            </a:r>
            <a:r>
              <a:rPr lang="en-US" altLang="zh-CN" dirty="0"/>
              <a:t>sell-time</a:t>
            </a:r>
          </a:p>
          <a:p>
            <a:pPr lvl="1"/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sz="2800" dirty="0"/>
              <a:t>It‘s</a:t>
            </a:r>
            <a:r>
              <a:rPr lang="zh-CN" altLang="en-US" sz="2800" dirty="0"/>
              <a:t> </a:t>
            </a:r>
            <a:r>
              <a:rPr lang="en-US" altLang="zh-CN" sz="2800" dirty="0"/>
              <a:t>highly</a:t>
            </a:r>
            <a:r>
              <a:rPr lang="zh-CN" altLang="en-US" sz="2800" dirty="0"/>
              <a:t> </a:t>
            </a:r>
            <a:r>
              <a:rPr lang="en-US" altLang="zh-CN" sz="2800" dirty="0"/>
              <a:t>demanded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integrate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temporal</a:t>
            </a:r>
            <a:r>
              <a:rPr lang="zh-CN" altLang="en-US" sz="2800" dirty="0"/>
              <a:t> </a:t>
            </a:r>
            <a:r>
              <a:rPr lang="en-US" altLang="zh-CN" sz="2800" dirty="0"/>
              <a:t>data</a:t>
            </a:r>
            <a:r>
              <a:rPr lang="zh-CN" altLang="en-US" sz="2800" dirty="0"/>
              <a:t> </a:t>
            </a:r>
            <a:r>
              <a:rPr lang="en-US" altLang="zh-CN" sz="2800" dirty="0"/>
              <a:t>for</a:t>
            </a:r>
            <a:r>
              <a:rPr lang="zh-CN" altLang="en-US" sz="2800" dirty="0"/>
              <a:t> </a:t>
            </a:r>
            <a:r>
              <a:rPr lang="en-US" altLang="zh-CN" sz="2800" dirty="0"/>
              <a:t>various</a:t>
            </a:r>
            <a:r>
              <a:rPr lang="zh-CN" altLang="en-US" sz="2800" dirty="0"/>
              <a:t> </a:t>
            </a:r>
            <a:r>
              <a:rPr lang="en-US" altLang="zh-CN" sz="2800" dirty="0"/>
              <a:t>data</a:t>
            </a:r>
            <a:r>
              <a:rPr lang="zh-CN" altLang="en-US" sz="2800" dirty="0"/>
              <a:t> </a:t>
            </a:r>
            <a:r>
              <a:rPr lang="en-US" altLang="zh-CN" sz="2800" dirty="0"/>
              <a:t>mining</a:t>
            </a:r>
            <a:r>
              <a:rPr lang="zh-CN" altLang="en-US" sz="2800" dirty="0"/>
              <a:t> </a:t>
            </a:r>
            <a:r>
              <a:rPr lang="en-US" altLang="zh-CN" sz="2800" dirty="0"/>
              <a:t>tasks.</a:t>
            </a:r>
            <a:endParaRPr lang="zh-CN" altLang="en-US" sz="2800" dirty="0"/>
          </a:p>
          <a:p>
            <a:pPr lvl="1"/>
            <a:endParaRPr lang="en-US" altLang="zh-CN" sz="2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B4101C4-1B58-564B-91F5-C89C9C8F0786}"/>
              </a:ext>
            </a:extLst>
          </p:cNvPr>
          <p:cNvSpPr txBox="1"/>
          <p:nvPr/>
        </p:nvSpPr>
        <p:spPr>
          <a:xfrm>
            <a:off x="7995387" y="6559124"/>
            <a:ext cx="10583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KDD</a:t>
            </a:r>
            <a:r>
              <a:rPr lang="zh-CN" altLang="en-US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C16DFE4-7EDA-3C43-BC9F-66F9BA920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0" y="2047815"/>
            <a:ext cx="4394200" cy="965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6225D6-25D5-4A48-8EEA-CA783578F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794" y="2060515"/>
            <a:ext cx="4495800" cy="952500"/>
          </a:xfrm>
          <a:prstGeom prst="rect">
            <a:avLst/>
          </a:prstGeom>
        </p:spPr>
      </p:pic>
      <p:sp>
        <p:nvSpPr>
          <p:cNvPr id="3" name="圆角矩形 2">
            <a:extLst>
              <a:ext uri="{FF2B5EF4-FFF2-40B4-BE49-F238E27FC236}">
                <a16:creationId xmlns:a16="http://schemas.microsoft.com/office/drawing/2014/main" id="{05AFA7E5-3E3B-564E-9C6D-C7D30BF28E8F}"/>
              </a:ext>
            </a:extLst>
          </p:cNvPr>
          <p:cNvSpPr/>
          <p:nvPr/>
        </p:nvSpPr>
        <p:spPr>
          <a:xfrm>
            <a:off x="3617259" y="2087409"/>
            <a:ext cx="766482" cy="8574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00B87DF4-639F-4242-B260-471F3E5ED929}"/>
              </a:ext>
            </a:extLst>
          </p:cNvPr>
          <p:cNvSpPr/>
          <p:nvPr/>
        </p:nvSpPr>
        <p:spPr>
          <a:xfrm>
            <a:off x="8260665" y="2087409"/>
            <a:ext cx="766482" cy="8574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F69FFDBA-3B1A-BC4E-9CF1-01776063C8B1}"/>
              </a:ext>
            </a:extLst>
          </p:cNvPr>
          <p:cNvSpPr/>
          <p:nvPr/>
        </p:nvSpPr>
        <p:spPr>
          <a:xfrm>
            <a:off x="5831229" y="2108016"/>
            <a:ext cx="766482" cy="85749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086AA8A1-44A0-EF44-9917-62E27CD56231}"/>
              </a:ext>
            </a:extLst>
          </p:cNvPr>
          <p:cNvSpPr/>
          <p:nvPr/>
        </p:nvSpPr>
        <p:spPr>
          <a:xfrm>
            <a:off x="1447800" y="2101666"/>
            <a:ext cx="766482" cy="85749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任意形状 8">
            <a:extLst>
              <a:ext uri="{FF2B5EF4-FFF2-40B4-BE49-F238E27FC236}">
                <a16:creationId xmlns:a16="http://schemas.microsoft.com/office/drawing/2014/main" id="{F0314A3B-CB79-9A4F-BA2B-FB8EC051FBDE}"/>
              </a:ext>
            </a:extLst>
          </p:cNvPr>
          <p:cNvSpPr/>
          <p:nvPr/>
        </p:nvSpPr>
        <p:spPr>
          <a:xfrm>
            <a:off x="5614917" y="4391360"/>
            <a:ext cx="2175867" cy="870347"/>
          </a:xfrm>
          <a:custGeom>
            <a:avLst/>
            <a:gdLst>
              <a:gd name="connsiteX0" fmla="*/ 0 w 2175867"/>
              <a:gd name="connsiteY0" fmla="*/ 0 h 870346"/>
              <a:gd name="connsiteX1" fmla="*/ 1740694 w 2175867"/>
              <a:gd name="connsiteY1" fmla="*/ 0 h 870346"/>
              <a:gd name="connsiteX2" fmla="*/ 2175867 w 2175867"/>
              <a:gd name="connsiteY2" fmla="*/ 435173 h 870346"/>
              <a:gd name="connsiteX3" fmla="*/ 1740694 w 2175867"/>
              <a:gd name="connsiteY3" fmla="*/ 870346 h 870346"/>
              <a:gd name="connsiteX4" fmla="*/ 0 w 2175867"/>
              <a:gd name="connsiteY4" fmla="*/ 870346 h 870346"/>
              <a:gd name="connsiteX5" fmla="*/ 435173 w 2175867"/>
              <a:gd name="connsiteY5" fmla="*/ 435173 h 870346"/>
              <a:gd name="connsiteX6" fmla="*/ 0 w 2175867"/>
              <a:gd name="connsiteY6" fmla="*/ 0 h 8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867" h="870346">
                <a:moveTo>
                  <a:pt x="2175867" y="870345"/>
                </a:moveTo>
                <a:lnTo>
                  <a:pt x="435173" y="870345"/>
                </a:lnTo>
                <a:lnTo>
                  <a:pt x="0" y="435173"/>
                </a:lnTo>
                <a:lnTo>
                  <a:pt x="435173" y="1"/>
                </a:lnTo>
                <a:lnTo>
                  <a:pt x="2175867" y="1"/>
                </a:lnTo>
                <a:lnTo>
                  <a:pt x="1740694" y="435173"/>
                </a:lnTo>
                <a:lnTo>
                  <a:pt x="2175867" y="87034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5844" tIns="30671" rIns="527185" bIns="3067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2300" kern="1200" dirty="0"/>
              <a:t>Sufficient</a:t>
            </a:r>
            <a:r>
              <a:rPr lang="zh-CN" altLang="en-US" sz="2300" kern="1200" dirty="0"/>
              <a:t> </a:t>
            </a:r>
            <a:r>
              <a:rPr lang="en-US" altLang="zh-CN" sz="2300" kern="1200" dirty="0"/>
              <a:t>Data</a:t>
            </a:r>
            <a:endParaRPr lang="zh-CN" altLang="en-US" sz="2300" kern="1200" dirty="0"/>
          </a:p>
        </p:txBody>
      </p:sp>
      <p:sp>
        <p:nvSpPr>
          <p:cNvPr id="16" name="任意形状 15">
            <a:extLst>
              <a:ext uri="{FF2B5EF4-FFF2-40B4-BE49-F238E27FC236}">
                <a16:creationId xmlns:a16="http://schemas.microsoft.com/office/drawing/2014/main" id="{8184DEAA-6AF5-7F42-BF7F-562044AC49F4}"/>
              </a:ext>
            </a:extLst>
          </p:cNvPr>
          <p:cNvSpPr/>
          <p:nvPr/>
        </p:nvSpPr>
        <p:spPr>
          <a:xfrm>
            <a:off x="3562508" y="4391360"/>
            <a:ext cx="2175867" cy="870347"/>
          </a:xfrm>
          <a:custGeom>
            <a:avLst/>
            <a:gdLst>
              <a:gd name="connsiteX0" fmla="*/ 0 w 2175867"/>
              <a:gd name="connsiteY0" fmla="*/ 0 h 870346"/>
              <a:gd name="connsiteX1" fmla="*/ 1740694 w 2175867"/>
              <a:gd name="connsiteY1" fmla="*/ 0 h 870346"/>
              <a:gd name="connsiteX2" fmla="*/ 2175867 w 2175867"/>
              <a:gd name="connsiteY2" fmla="*/ 435173 h 870346"/>
              <a:gd name="connsiteX3" fmla="*/ 1740694 w 2175867"/>
              <a:gd name="connsiteY3" fmla="*/ 870346 h 870346"/>
              <a:gd name="connsiteX4" fmla="*/ 0 w 2175867"/>
              <a:gd name="connsiteY4" fmla="*/ 870346 h 870346"/>
              <a:gd name="connsiteX5" fmla="*/ 435173 w 2175867"/>
              <a:gd name="connsiteY5" fmla="*/ 435173 h 870346"/>
              <a:gd name="connsiteX6" fmla="*/ 0 w 2175867"/>
              <a:gd name="connsiteY6" fmla="*/ 0 h 8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867" h="870346">
                <a:moveTo>
                  <a:pt x="2175867" y="870345"/>
                </a:moveTo>
                <a:lnTo>
                  <a:pt x="435173" y="870345"/>
                </a:lnTo>
                <a:lnTo>
                  <a:pt x="0" y="435173"/>
                </a:lnTo>
                <a:lnTo>
                  <a:pt x="435173" y="1"/>
                </a:lnTo>
                <a:lnTo>
                  <a:pt x="2175867" y="1"/>
                </a:lnTo>
                <a:lnTo>
                  <a:pt x="1740694" y="435173"/>
                </a:lnTo>
                <a:lnTo>
                  <a:pt x="2175867" y="87034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5844" tIns="30671" rIns="527185" bIns="3067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2300" b="0" i="0" u="none" kern="1200" dirty="0"/>
              <a:t>Accurate</a:t>
            </a:r>
            <a:r>
              <a:rPr lang="zh-CN" altLang="en-US" sz="2300" b="0" i="0" u="none" kern="1200" dirty="0"/>
              <a:t> </a:t>
            </a:r>
            <a:r>
              <a:rPr lang="en-US" altLang="zh-CN" sz="2300" kern="1200" dirty="0"/>
              <a:t>Model</a:t>
            </a:r>
            <a:endParaRPr lang="zh-CN" altLang="en-US" sz="2300" kern="1200" dirty="0"/>
          </a:p>
        </p:txBody>
      </p:sp>
      <p:sp>
        <p:nvSpPr>
          <p:cNvPr id="17" name="任意形状 16">
            <a:extLst>
              <a:ext uri="{FF2B5EF4-FFF2-40B4-BE49-F238E27FC236}">
                <a16:creationId xmlns:a16="http://schemas.microsoft.com/office/drawing/2014/main" id="{49379D7E-54E7-B444-9D7B-6C70335E7458}"/>
              </a:ext>
            </a:extLst>
          </p:cNvPr>
          <p:cNvSpPr/>
          <p:nvPr/>
        </p:nvSpPr>
        <p:spPr>
          <a:xfrm>
            <a:off x="1510098" y="4391359"/>
            <a:ext cx="2175867" cy="870347"/>
          </a:xfrm>
          <a:custGeom>
            <a:avLst/>
            <a:gdLst>
              <a:gd name="connsiteX0" fmla="*/ 0 w 2175867"/>
              <a:gd name="connsiteY0" fmla="*/ 0 h 870346"/>
              <a:gd name="connsiteX1" fmla="*/ 1740694 w 2175867"/>
              <a:gd name="connsiteY1" fmla="*/ 0 h 870346"/>
              <a:gd name="connsiteX2" fmla="*/ 2175867 w 2175867"/>
              <a:gd name="connsiteY2" fmla="*/ 435173 h 870346"/>
              <a:gd name="connsiteX3" fmla="*/ 1740694 w 2175867"/>
              <a:gd name="connsiteY3" fmla="*/ 870346 h 870346"/>
              <a:gd name="connsiteX4" fmla="*/ 0 w 2175867"/>
              <a:gd name="connsiteY4" fmla="*/ 870346 h 870346"/>
              <a:gd name="connsiteX5" fmla="*/ 435173 w 2175867"/>
              <a:gd name="connsiteY5" fmla="*/ 435173 h 870346"/>
              <a:gd name="connsiteX6" fmla="*/ 0 w 2175867"/>
              <a:gd name="connsiteY6" fmla="*/ 0 h 8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867" h="870346">
                <a:moveTo>
                  <a:pt x="2175867" y="870345"/>
                </a:moveTo>
                <a:lnTo>
                  <a:pt x="435173" y="870345"/>
                </a:lnTo>
                <a:lnTo>
                  <a:pt x="0" y="435173"/>
                </a:lnTo>
                <a:lnTo>
                  <a:pt x="435173" y="1"/>
                </a:lnTo>
                <a:lnTo>
                  <a:pt x="2175867" y="1"/>
                </a:lnTo>
                <a:lnTo>
                  <a:pt x="1740694" y="435173"/>
                </a:lnTo>
                <a:lnTo>
                  <a:pt x="2175867" y="87034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5844" tIns="30672" rIns="527185" bIns="30671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2300" kern="1200" dirty="0"/>
              <a:t>Business</a:t>
            </a:r>
            <a:r>
              <a:rPr lang="zh-CN" altLang="en-US" sz="2300" kern="1200" dirty="0"/>
              <a:t> </a:t>
            </a:r>
            <a:r>
              <a:rPr lang="en-US" altLang="zh-CN" sz="2300" kern="1200" dirty="0"/>
              <a:t>Decision</a:t>
            </a:r>
            <a:endParaRPr lang="zh-CN" altLang="en-US" sz="2300" kern="1200" dirty="0"/>
          </a:p>
        </p:txBody>
      </p:sp>
      <p:cxnSp>
        <p:nvCxnSpPr>
          <p:cNvPr id="22" name="曲线连接符 21">
            <a:extLst>
              <a:ext uri="{FF2B5EF4-FFF2-40B4-BE49-F238E27FC236}">
                <a16:creationId xmlns:a16="http://schemas.microsoft.com/office/drawing/2014/main" id="{B8B26358-4EA7-9B45-B952-432E5096EB8E}"/>
              </a:ext>
            </a:extLst>
          </p:cNvPr>
          <p:cNvCxnSpPr>
            <a:stCxn id="15" idx="2"/>
            <a:endCxn id="14" idx="2"/>
          </p:cNvCxnSpPr>
          <p:nvPr/>
        </p:nvCxnSpPr>
        <p:spPr>
          <a:xfrm rot="16200000" flipH="1">
            <a:off x="4019580" y="770623"/>
            <a:ext cx="6350" cy="4383429"/>
          </a:xfrm>
          <a:prstGeom prst="curvedConnector3">
            <a:avLst>
              <a:gd name="adj1" fmla="val 3700000"/>
            </a:avLst>
          </a:prstGeom>
          <a:ln w="28575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曲线连接符 22">
            <a:extLst>
              <a:ext uri="{FF2B5EF4-FFF2-40B4-BE49-F238E27FC236}">
                <a16:creationId xmlns:a16="http://schemas.microsoft.com/office/drawing/2014/main" id="{9058E740-00F9-124C-89BC-1E56C3966828}"/>
              </a:ext>
            </a:extLst>
          </p:cNvPr>
          <p:cNvCxnSpPr>
            <a:cxnSpLocks/>
            <a:stCxn id="3" idx="2"/>
            <a:endCxn id="11" idx="2"/>
          </p:cNvCxnSpPr>
          <p:nvPr/>
        </p:nvCxnSpPr>
        <p:spPr>
          <a:xfrm rot="16200000" flipH="1">
            <a:off x="6322203" y="623203"/>
            <a:ext cx="12700" cy="4643406"/>
          </a:xfrm>
          <a:prstGeom prst="curvedConnector3">
            <a:avLst>
              <a:gd name="adj1" fmla="val 1800000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37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4" grpId="0" animBg="1"/>
      <p:bldP spid="15" grpId="0" animBg="1"/>
      <p:bldP spid="9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3ED0BC-DF3A-6A41-B069-0A87DEB2C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7.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Experiments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477DB7-B664-D644-8942-198CE254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20</a:t>
            </a:fld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02B4D80-F942-BD40-B531-150C7011EE8C}"/>
              </a:ext>
            </a:extLst>
          </p:cNvPr>
          <p:cNvSpPr txBox="1"/>
          <p:nvPr/>
        </p:nvSpPr>
        <p:spPr>
          <a:xfrm>
            <a:off x="7995387" y="6559124"/>
            <a:ext cx="10583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KDD</a:t>
            </a:r>
            <a:r>
              <a:rPr lang="zh-CN" altLang="en-US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27D8F3D-0CC5-E147-86F2-374425383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067" y="4167465"/>
            <a:ext cx="3673086" cy="2661482"/>
          </a:xfrm>
          <a:prstGeom prst="rect">
            <a:avLst/>
          </a:prstGeom>
        </p:spPr>
      </p:pic>
      <p:sp>
        <p:nvSpPr>
          <p:cNvPr id="11" name="内容占位符 7">
            <a:extLst>
              <a:ext uri="{FF2B5EF4-FFF2-40B4-BE49-F238E27FC236}">
                <a16:creationId xmlns:a16="http://schemas.microsoft.com/office/drawing/2014/main" id="{E42A3402-0D34-3649-8CF7-29700C736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94" y="1166483"/>
            <a:ext cx="8229600" cy="5359435"/>
          </a:xfrm>
        </p:spPr>
        <p:txBody>
          <a:bodyPr>
            <a:normAutofit/>
          </a:bodyPr>
          <a:lstStyle/>
          <a:p>
            <a:r>
              <a:rPr lang="en-US" altLang="zh-CN" sz="2800" dirty="0" err="1"/>
              <a:t>WindTurbine</a:t>
            </a:r>
            <a:r>
              <a:rPr lang="zh-CN" altLang="en-US" sz="2800" dirty="0"/>
              <a:t> </a:t>
            </a:r>
            <a:r>
              <a:rPr lang="en-US" altLang="zh-CN" sz="2800" dirty="0"/>
              <a:t>Data</a:t>
            </a:r>
          </a:p>
          <a:p>
            <a:pPr lvl="1"/>
            <a:r>
              <a:rPr lang="en-US" altLang="zh-CN" sz="2400" dirty="0"/>
              <a:t>Temperature</a:t>
            </a:r>
            <a:r>
              <a:rPr lang="zh-CN" altLang="en-US" sz="2400" dirty="0"/>
              <a:t> </a:t>
            </a: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collected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different</a:t>
            </a:r>
            <a:r>
              <a:rPr lang="zh-CN" altLang="en-US" sz="2400" dirty="0"/>
              <a:t> </a:t>
            </a:r>
            <a:r>
              <a:rPr lang="en-US" altLang="zh-CN" sz="2400" dirty="0"/>
              <a:t>sensors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wind</a:t>
            </a:r>
            <a:r>
              <a:rPr lang="zh-CN" altLang="en-US" sz="2400" dirty="0"/>
              <a:t> </a:t>
            </a:r>
            <a:r>
              <a:rPr lang="en-US" altLang="zh-CN" sz="2400" dirty="0"/>
              <a:t>turbine.</a:t>
            </a:r>
          </a:p>
          <a:p>
            <a:pPr lvl="1"/>
            <a:r>
              <a:rPr lang="en-US" altLang="zh-CN" sz="2400" dirty="0"/>
              <a:t>Data storage protocols may change as devices are updated.</a:t>
            </a:r>
          </a:p>
          <a:p>
            <a:pPr lvl="1"/>
            <a:r>
              <a:rPr lang="en-US" altLang="zh-CN" sz="2400" dirty="0"/>
              <a:t>“</a:t>
            </a:r>
            <a:r>
              <a:rPr lang="en-US" altLang="zh-CN" sz="2400" dirty="0" err="1"/>
              <a:t>topbox</a:t>
            </a:r>
            <a:r>
              <a:rPr lang="en-US" altLang="zh-CN" sz="2400" dirty="0"/>
              <a:t>”,</a:t>
            </a:r>
            <a:r>
              <a:rPr lang="zh-CN" altLang="en-US" sz="2400" dirty="0"/>
              <a:t> </a:t>
            </a:r>
            <a:r>
              <a:rPr lang="en-US" altLang="zh-CN" sz="2400" dirty="0"/>
              <a:t>“pbox1”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new</a:t>
            </a:r>
            <a:r>
              <a:rPr lang="zh-CN" altLang="en-US" sz="2400" dirty="0"/>
              <a:t> </a:t>
            </a:r>
            <a:r>
              <a:rPr lang="en-US" altLang="zh-CN" sz="2400" dirty="0"/>
              <a:t>protocol</a:t>
            </a:r>
          </a:p>
          <a:p>
            <a:pPr lvl="1"/>
            <a:r>
              <a:rPr lang="en-US" altLang="zh-CN" sz="2400" dirty="0"/>
              <a:t>“No.12”</a:t>
            </a:r>
            <a:r>
              <a:rPr lang="zh-CN" altLang="en-US" sz="2400" dirty="0"/>
              <a:t> 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“No.13”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old</a:t>
            </a:r>
            <a:r>
              <a:rPr lang="zh-CN" altLang="en-US" sz="2400" dirty="0"/>
              <a:t> </a:t>
            </a:r>
            <a:r>
              <a:rPr lang="en-US" altLang="zh-CN" sz="2400" dirty="0"/>
              <a:t>protocol</a:t>
            </a:r>
          </a:p>
          <a:p>
            <a:pPr lvl="1"/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1670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3ED0BC-DF3A-6A41-B069-0A87DEB2C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7.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Experiments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477DB7-B664-D644-8942-198CE254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21</a:t>
            </a:fld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02B4D80-F942-BD40-B531-150C7011EE8C}"/>
              </a:ext>
            </a:extLst>
          </p:cNvPr>
          <p:cNvSpPr txBox="1"/>
          <p:nvPr/>
        </p:nvSpPr>
        <p:spPr>
          <a:xfrm>
            <a:off x="7995387" y="6559124"/>
            <a:ext cx="10583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KDD</a:t>
            </a:r>
            <a:r>
              <a:rPr lang="zh-CN" altLang="en-US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</a:t>
            </a:r>
          </a:p>
        </p:txBody>
      </p:sp>
      <p:sp>
        <p:nvSpPr>
          <p:cNvPr id="11" name="内容占位符 7">
            <a:extLst>
              <a:ext uri="{FF2B5EF4-FFF2-40B4-BE49-F238E27FC236}">
                <a16:creationId xmlns:a16="http://schemas.microsoft.com/office/drawing/2014/main" id="{E42A3402-0D34-3649-8CF7-29700C736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94" y="1166483"/>
            <a:ext cx="8229600" cy="5359435"/>
          </a:xfrm>
        </p:spPr>
        <p:txBody>
          <a:bodyPr>
            <a:normAutofit/>
          </a:bodyPr>
          <a:lstStyle/>
          <a:p>
            <a:r>
              <a:rPr lang="en-US" altLang="zh-CN" sz="2800" dirty="0" err="1"/>
              <a:t>MotionSense</a:t>
            </a:r>
            <a:r>
              <a:rPr lang="zh-CN" altLang="en-US" sz="2800" dirty="0"/>
              <a:t> </a:t>
            </a:r>
            <a:r>
              <a:rPr lang="en-US" altLang="zh-CN" sz="2800" dirty="0"/>
              <a:t>Data</a:t>
            </a:r>
          </a:p>
          <a:p>
            <a:pPr lvl="1"/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collected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" altLang="zh-CN" sz="2400" dirty="0"/>
              <a:t>accelerometer</a:t>
            </a:r>
            <a:r>
              <a:rPr lang="zh-CN" altLang="en-US" sz="2400" dirty="0"/>
              <a:t> </a:t>
            </a:r>
            <a:r>
              <a:rPr lang="en-US" altLang="zh-CN" sz="2400" dirty="0"/>
              <a:t>sensors.</a:t>
            </a:r>
          </a:p>
          <a:p>
            <a:pPr lvl="1"/>
            <a:r>
              <a:rPr lang="en-US" altLang="zh-CN" sz="2400" dirty="0"/>
              <a:t>Sensors in phones from different manufacturers may name the data differently</a:t>
            </a:r>
          </a:p>
          <a:p>
            <a:pPr lvl="1"/>
            <a:r>
              <a:rPr lang="en-US" altLang="zh-CN" sz="2400" dirty="0"/>
              <a:t>“</a:t>
            </a:r>
            <a:r>
              <a:rPr lang="en-US" altLang="zh-CN" sz="2400" dirty="0" err="1"/>
              <a:t>Accleration.x</a:t>
            </a:r>
            <a:r>
              <a:rPr lang="en-US" altLang="zh-CN" sz="2400" dirty="0"/>
              <a:t>”</a:t>
            </a:r>
            <a:r>
              <a:rPr lang="zh-CN" altLang="en-US" sz="2400" dirty="0"/>
              <a:t> </a:t>
            </a:r>
            <a:r>
              <a:rPr lang="en-US" altLang="zh-CN" sz="2400" dirty="0"/>
              <a:t>&lt;-&gt;</a:t>
            </a:r>
            <a:r>
              <a:rPr lang="zh-CN" altLang="en-US" sz="2400" dirty="0"/>
              <a:t> </a:t>
            </a:r>
            <a:r>
              <a:rPr lang="en-US" altLang="zh-CN" sz="2400" dirty="0"/>
              <a:t>“</a:t>
            </a:r>
            <a:r>
              <a:rPr lang="en-US" altLang="zh-CN" sz="2400" dirty="0" err="1"/>
              <a:t>acc.x</a:t>
            </a:r>
            <a:r>
              <a:rPr lang="en-US" altLang="zh-CN" sz="2400" dirty="0"/>
              <a:t>”</a:t>
            </a:r>
            <a:r>
              <a:rPr lang="zh-CN" altLang="en-US" sz="2400" dirty="0"/>
              <a:t> </a:t>
            </a:r>
            <a:r>
              <a:rPr lang="en-US" altLang="zh-CN" sz="2400" dirty="0"/>
              <a:t>&lt;-&gt;</a:t>
            </a:r>
            <a:r>
              <a:rPr lang="zh-CN" altLang="en-US" sz="2400" dirty="0"/>
              <a:t>  </a:t>
            </a:r>
            <a:r>
              <a:rPr lang="en-US" altLang="zh-CN" sz="2400" dirty="0"/>
              <a:t>“acc.1”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355A261-3D23-754F-AE57-FFDE14F57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00" y="3598986"/>
            <a:ext cx="4017285" cy="30298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935850A-8D36-CA4F-8D9C-1484ED875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2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3ED0BC-DF3A-6A41-B069-0A87DEB2C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7.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Experiments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477DB7-B664-D644-8942-198CE254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22</a:t>
            </a:fld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02B4D80-F942-BD40-B531-150C7011EE8C}"/>
              </a:ext>
            </a:extLst>
          </p:cNvPr>
          <p:cNvSpPr txBox="1"/>
          <p:nvPr/>
        </p:nvSpPr>
        <p:spPr>
          <a:xfrm>
            <a:off x="7995387" y="6559124"/>
            <a:ext cx="10583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KDD</a:t>
            </a:r>
            <a:r>
              <a:rPr lang="zh-CN" altLang="en-US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</a:t>
            </a:r>
          </a:p>
        </p:txBody>
      </p:sp>
      <p:sp>
        <p:nvSpPr>
          <p:cNvPr id="11" name="内容占位符 7">
            <a:extLst>
              <a:ext uri="{FF2B5EF4-FFF2-40B4-BE49-F238E27FC236}">
                <a16:creationId xmlns:a16="http://schemas.microsoft.com/office/drawing/2014/main" id="{E42A3402-0D34-3649-8CF7-29700C736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94" y="1166483"/>
            <a:ext cx="8229600" cy="5359435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Excavator</a:t>
            </a:r>
            <a:r>
              <a:rPr lang="zh-CN" altLang="en-US" sz="2800" dirty="0"/>
              <a:t> </a:t>
            </a:r>
            <a:r>
              <a:rPr lang="en-US" altLang="zh-CN" sz="2800" dirty="0"/>
              <a:t>Data</a:t>
            </a:r>
          </a:p>
          <a:p>
            <a:pPr lvl="1"/>
            <a:r>
              <a:rPr lang="en-US" altLang="zh-CN" sz="2400" dirty="0"/>
              <a:t>Locations</a:t>
            </a:r>
            <a:r>
              <a:rPr lang="zh-CN" altLang="en-US" sz="2400" dirty="0"/>
              <a:t> </a:t>
            </a: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from</a:t>
            </a:r>
            <a:r>
              <a:rPr lang="zh-CN" altLang="en-US" sz="2400" dirty="0"/>
              <a:t> </a:t>
            </a:r>
            <a:r>
              <a:rPr lang="en-US" altLang="zh-CN" sz="2400" dirty="0"/>
              <a:t>sensors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excavators</a:t>
            </a:r>
          </a:p>
          <a:p>
            <a:pPr lvl="1"/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collected</a:t>
            </a:r>
            <a:r>
              <a:rPr lang="zh-CN" altLang="en-US" sz="2400" dirty="0"/>
              <a:t> </a:t>
            </a:r>
            <a:r>
              <a:rPr lang="en-US" altLang="zh-CN" sz="2400" dirty="0"/>
              <a:t>from various sources and stored in heterogeneous databases</a:t>
            </a:r>
          </a:p>
          <a:p>
            <a:pPr lvl="1"/>
            <a:r>
              <a:rPr lang="en-US" altLang="zh-CN" sz="2400" dirty="0"/>
              <a:t>“time1”</a:t>
            </a:r>
            <a:r>
              <a:rPr lang="zh-CN" altLang="en-US" sz="2400" dirty="0"/>
              <a:t> </a:t>
            </a:r>
            <a:r>
              <a:rPr lang="en-US" altLang="zh-CN" sz="2400" dirty="0"/>
              <a:t>&lt;-&gt;</a:t>
            </a:r>
            <a:r>
              <a:rPr lang="zh-CN" altLang="en-US" sz="2400" dirty="0"/>
              <a:t> </a:t>
            </a:r>
            <a:r>
              <a:rPr lang="en-US" altLang="zh-CN" sz="2400" dirty="0"/>
              <a:t>“GEN_TIME”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source</a:t>
            </a:r>
            <a:r>
              <a:rPr lang="zh-CN" altLang="en-US" sz="2400" dirty="0"/>
              <a:t> </a:t>
            </a:r>
            <a:r>
              <a:rPr lang="en-US" altLang="zh-CN" sz="2400" dirty="0"/>
              <a:t>1</a:t>
            </a:r>
          </a:p>
          <a:p>
            <a:pPr lvl="1"/>
            <a:r>
              <a:rPr lang="en-US" altLang="zh-CN" sz="2400" dirty="0"/>
              <a:t>“time1”</a:t>
            </a:r>
            <a:r>
              <a:rPr lang="zh-CN" altLang="en-US" sz="2400" dirty="0"/>
              <a:t> </a:t>
            </a:r>
            <a:r>
              <a:rPr lang="en-US" altLang="zh-CN" sz="2400" dirty="0"/>
              <a:t>&lt;-&gt;</a:t>
            </a:r>
            <a:r>
              <a:rPr lang="zh-CN" altLang="en-US" sz="2400" dirty="0"/>
              <a:t> </a:t>
            </a:r>
            <a:r>
              <a:rPr lang="en-US" altLang="zh-CN" sz="2400" dirty="0"/>
              <a:t>“receive-time”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source</a:t>
            </a:r>
            <a:r>
              <a:rPr lang="zh-CN" altLang="en-US" sz="2400" dirty="0"/>
              <a:t> </a:t>
            </a:r>
            <a:r>
              <a:rPr lang="en-US" altLang="zh-CN" sz="2400" dirty="0"/>
              <a:t>2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E47F1FC-9B67-BF4B-A2E8-4C39B90F1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94" y="3846200"/>
            <a:ext cx="7407571" cy="277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3ED0BC-DF3A-6A41-B069-0A87DEB2C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7.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Experiments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477DB7-B664-D644-8942-198CE254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23</a:t>
            </a:fld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02B4D80-F942-BD40-B531-150C7011EE8C}"/>
              </a:ext>
            </a:extLst>
          </p:cNvPr>
          <p:cNvSpPr txBox="1"/>
          <p:nvPr/>
        </p:nvSpPr>
        <p:spPr>
          <a:xfrm>
            <a:off x="7995387" y="6559124"/>
            <a:ext cx="10583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KDD</a:t>
            </a:r>
            <a:r>
              <a:rPr lang="zh-CN" altLang="en-US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8B64BC18-9B4E-7643-A42C-D5F937521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94" y="1166483"/>
            <a:ext cx="8229600" cy="5359435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Comparison with Existing Approaches</a:t>
            </a:r>
          </a:p>
          <a:p>
            <a:pPr lvl="1"/>
            <a:r>
              <a:rPr lang="en-US" altLang="zh-CN" sz="2200" b="1" i="1" dirty="0" err="1"/>
              <a:t>igbt</a:t>
            </a:r>
            <a:r>
              <a:rPr lang="en-US" altLang="zh-CN" sz="2200" dirty="0"/>
              <a:t> has a distribution diﬀerent from those of </a:t>
            </a:r>
            <a:r>
              <a:rPr lang="en-US" altLang="zh-CN" sz="2200" b="1" i="1" dirty="0" err="1"/>
              <a:t>topbox</a:t>
            </a:r>
            <a:r>
              <a:rPr lang="en-US" altLang="zh-CN" sz="2200" dirty="0"/>
              <a:t> &amp; </a:t>
            </a:r>
            <a:r>
              <a:rPr lang="en-US" altLang="zh-CN" sz="2200" b="1" i="1" dirty="0"/>
              <a:t>pbox1</a:t>
            </a:r>
          </a:p>
          <a:p>
            <a:pPr lvl="2"/>
            <a:r>
              <a:rPr lang="en-US" altLang="zh-CN" sz="2200" dirty="0"/>
              <a:t>FOD</a:t>
            </a:r>
            <a:r>
              <a:rPr lang="zh-CN" altLang="en-US" sz="2200" dirty="0"/>
              <a:t> </a:t>
            </a:r>
            <a:r>
              <a:rPr lang="en-US" altLang="zh-CN" sz="2200" dirty="0"/>
              <a:t>[1]</a:t>
            </a:r>
            <a:r>
              <a:rPr lang="zh-CN" altLang="en-US" sz="2200" dirty="0"/>
              <a:t> </a:t>
            </a:r>
            <a:r>
              <a:rPr lang="en-US" altLang="zh-CN" sz="2200" dirty="0"/>
              <a:t>and</a:t>
            </a:r>
            <a:r>
              <a:rPr lang="zh-CN" altLang="en-US" sz="2200" dirty="0"/>
              <a:t> </a:t>
            </a:r>
            <a:r>
              <a:rPr lang="en-US" altLang="zh-CN" sz="2200" dirty="0"/>
              <a:t>Opaque</a:t>
            </a:r>
            <a:r>
              <a:rPr lang="zh-CN" altLang="en-US" sz="2200" dirty="0"/>
              <a:t> </a:t>
            </a:r>
            <a:r>
              <a:rPr lang="en-US" altLang="zh-CN" sz="2200" dirty="0"/>
              <a:t>[2]</a:t>
            </a:r>
            <a:r>
              <a:rPr lang="zh-CN" altLang="en-US" sz="2200" dirty="0"/>
              <a:t> </a:t>
            </a:r>
            <a:r>
              <a:rPr lang="en-US" altLang="zh-CN" sz="2200" dirty="0"/>
              <a:t>can</a:t>
            </a:r>
            <a:r>
              <a:rPr lang="zh-CN" altLang="en-US" sz="2200" dirty="0"/>
              <a:t> </a:t>
            </a:r>
            <a:r>
              <a:rPr lang="en-US" altLang="zh-CN" sz="2200" dirty="0"/>
              <a:t>distinguish</a:t>
            </a:r>
            <a:r>
              <a:rPr lang="zh-CN" altLang="en-US" sz="2200" dirty="0"/>
              <a:t> </a:t>
            </a:r>
            <a:r>
              <a:rPr lang="en-US" altLang="zh-CN" sz="2200" dirty="0"/>
              <a:t>it</a:t>
            </a:r>
          </a:p>
          <a:p>
            <a:pPr lvl="1"/>
            <a:r>
              <a:rPr lang="en" altLang="zh-CN" sz="2200" dirty="0"/>
              <a:t>the time intervals of transitions in </a:t>
            </a:r>
            <a:r>
              <a:rPr lang="en" altLang="zh-CN" sz="2200" b="1" i="1" dirty="0"/>
              <a:t>pbox1</a:t>
            </a:r>
            <a:r>
              <a:rPr lang="en" altLang="zh-CN" sz="2200" dirty="0"/>
              <a:t> are longer than those in </a:t>
            </a:r>
            <a:r>
              <a:rPr lang="en" altLang="zh-CN" sz="2200" b="1" i="1" dirty="0" err="1"/>
              <a:t>topbox</a:t>
            </a:r>
            <a:endParaRPr lang="en-US" altLang="zh-CN" sz="2200" b="1" i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E7213ED-7244-1B4A-AA28-43DCA5E03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65318"/>
            <a:ext cx="4318000" cy="23114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349AA5-BEFD-C146-B140-CA5B0EB58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43" y="3599259"/>
            <a:ext cx="3648293" cy="2643517"/>
          </a:xfrm>
          <a:prstGeom prst="rect">
            <a:avLst/>
          </a:prstGeom>
        </p:spPr>
      </p:pic>
      <p:sp>
        <p:nvSpPr>
          <p:cNvPr id="9" name="右箭头 8">
            <a:extLst>
              <a:ext uri="{FF2B5EF4-FFF2-40B4-BE49-F238E27FC236}">
                <a16:creationId xmlns:a16="http://schemas.microsoft.com/office/drawing/2014/main" id="{68923E82-3740-E848-915A-20A0F7532B00}"/>
              </a:ext>
            </a:extLst>
          </p:cNvPr>
          <p:cNvSpPr/>
          <p:nvPr/>
        </p:nvSpPr>
        <p:spPr>
          <a:xfrm rot="2224165">
            <a:off x="420091" y="3831812"/>
            <a:ext cx="812811" cy="166059"/>
          </a:xfrm>
          <a:prstGeom prst="rightArrow">
            <a:avLst/>
          </a:prstGeom>
          <a:solidFill>
            <a:srgbClr val="623714"/>
          </a:solidFill>
          <a:ln>
            <a:solidFill>
              <a:srgbClr val="62371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右箭头 11">
            <a:extLst>
              <a:ext uri="{FF2B5EF4-FFF2-40B4-BE49-F238E27FC236}">
                <a16:creationId xmlns:a16="http://schemas.microsoft.com/office/drawing/2014/main" id="{C497FBD7-49CA-B14E-B7BF-1A9ECF516589}"/>
              </a:ext>
            </a:extLst>
          </p:cNvPr>
          <p:cNvSpPr/>
          <p:nvPr/>
        </p:nvSpPr>
        <p:spPr>
          <a:xfrm rot="14854043">
            <a:off x="3230917" y="5715728"/>
            <a:ext cx="678499" cy="15333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右箭头 12">
            <a:extLst>
              <a:ext uri="{FF2B5EF4-FFF2-40B4-BE49-F238E27FC236}">
                <a16:creationId xmlns:a16="http://schemas.microsoft.com/office/drawing/2014/main" id="{AED9D5FC-2AF8-2946-8FD9-ADBE5B005F53}"/>
              </a:ext>
            </a:extLst>
          </p:cNvPr>
          <p:cNvSpPr/>
          <p:nvPr/>
        </p:nvSpPr>
        <p:spPr>
          <a:xfrm rot="7930779">
            <a:off x="3642192" y="4742749"/>
            <a:ext cx="678499" cy="153335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652BAA4-CE83-E34E-AF90-433F72992E19}"/>
              </a:ext>
            </a:extLst>
          </p:cNvPr>
          <p:cNvSpPr/>
          <p:nvPr/>
        </p:nvSpPr>
        <p:spPr>
          <a:xfrm>
            <a:off x="4664749" y="4151780"/>
            <a:ext cx="3814234" cy="497492"/>
          </a:xfrm>
          <a:prstGeom prst="rect">
            <a:avLst/>
          </a:prstGeom>
          <a:noFill/>
          <a:ln>
            <a:solidFill>
              <a:srgbClr val="FF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EE2C95F-5075-3F41-BA7B-3900D3F828D8}"/>
              </a:ext>
            </a:extLst>
          </p:cNvPr>
          <p:cNvSpPr/>
          <p:nvPr/>
        </p:nvSpPr>
        <p:spPr>
          <a:xfrm>
            <a:off x="4668042" y="5269171"/>
            <a:ext cx="3814234" cy="722013"/>
          </a:xfrm>
          <a:prstGeom prst="rect">
            <a:avLst/>
          </a:prstGeom>
          <a:noFill/>
          <a:ln>
            <a:solidFill>
              <a:srgbClr val="FF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95C7089-BDE6-E644-AC60-851836FDCD9A}"/>
              </a:ext>
            </a:extLst>
          </p:cNvPr>
          <p:cNvSpPr txBox="1"/>
          <p:nvPr/>
        </p:nvSpPr>
        <p:spPr>
          <a:xfrm>
            <a:off x="215155" y="6183965"/>
            <a:ext cx="778023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dirty="0"/>
              <a:t>[1]</a:t>
            </a:r>
            <a:r>
              <a:rPr kumimoji="1" lang="zh-CN" altLang="en-US" sz="1050" dirty="0"/>
              <a:t> </a:t>
            </a:r>
            <a:r>
              <a:rPr kumimoji="1" lang="en" altLang="zh-CN" sz="1050" dirty="0"/>
              <a:t>A</a:t>
            </a:r>
            <a:r>
              <a:rPr kumimoji="1" lang="zh-CN" altLang="en-US" sz="1050" dirty="0"/>
              <a:t> </a:t>
            </a:r>
            <a:r>
              <a:rPr kumimoji="1" lang="en" altLang="zh-CN" sz="1050" dirty="0"/>
              <a:t>. R. Jaiswal, D. J. Miller, and P. Mitra. Schema matching and embedded value mapping for databases with opaque column names and mixed continuous and discrete-valued data ﬁelds. ACM TODS, 38(1):2:1–2:34, 2013.</a:t>
            </a:r>
          </a:p>
          <a:p>
            <a:r>
              <a:rPr kumimoji="1" lang="en-US" altLang="zh-CN" sz="1050" dirty="0"/>
              <a:t>[2]</a:t>
            </a:r>
            <a:r>
              <a:rPr kumimoji="1" lang="zh-CN" altLang="en-US" sz="1050" dirty="0"/>
              <a:t> </a:t>
            </a:r>
            <a:r>
              <a:rPr kumimoji="1" lang="en" altLang="zh-CN" sz="1050" dirty="0"/>
              <a:t>Kang and J. F. Naughton. On schema matching with opaque column names and data values. In SIGMOD, pages 205–216. ACM, 2003.</a:t>
            </a:r>
            <a:r>
              <a:rPr kumimoji="1" lang="zh-CN" altLang="en-US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302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3ED0BC-DF3A-6A41-B069-0A87DEB2C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7.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Experiments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477DB7-B664-D644-8942-198CE254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24</a:t>
            </a:fld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02B4D80-F942-BD40-B531-150C7011EE8C}"/>
              </a:ext>
            </a:extLst>
          </p:cNvPr>
          <p:cNvSpPr txBox="1"/>
          <p:nvPr/>
        </p:nvSpPr>
        <p:spPr>
          <a:xfrm>
            <a:off x="7995387" y="6559124"/>
            <a:ext cx="10583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KDD</a:t>
            </a:r>
            <a:r>
              <a:rPr lang="zh-CN" altLang="en-US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8B64BC18-9B4E-7643-A42C-D5F937521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94" y="1166483"/>
            <a:ext cx="8229600" cy="5359435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Comparison with Existing Approaches</a:t>
            </a:r>
          </a:p>
          <a:p>
            <a:pPr lvl="1"/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collected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regular</a:t>
            </a:r>
            <a:r>
              <a:rPr lang="zh-CN" altLang="en-US" sz="2400" dirty="0"/>
              <a:t> </a:t>
            </a:r>
            <a:r>
              <a:rPr lang="en-US" altLang="zh-CN" sz="2400" dirty="0"/>
              <a:t>time</a:t>
            </a:r>
            <a:r>
              <a:rPr lang="zh-CN" altLang="en-US" sz="2400" dirty="0"/>
              <a:t> </a:t>
            </a:r>
            <a:r>
              <a:rPr lang="en-US" altLang="zh-CN" sz="2400" dirty="0"/>
              <a:t>intervals</a:t>
            </a:r>
          </a:p>
          <a:p>
            <a:pPr lvl="1"/>
            <a:r>
              <a:rPr lang="en-US" altLang="zh-CN" sz="2400" dirty="0"/>
              <a:t>Similar</a:t>
            </a:r>
            <a:r>
              <a:rPr lang="zh-CN" altLang="en-US" sz="2400" dirty="0"/>
              <a:t> </a:t>
            </a:r>
            <a:r>
              <a:rPr lang="en-US" altLang="zh-CN" sz="2400" dirty="0"/>
              <a:t>distributions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values</a:t>
            </a:r>
          </a:p>
          <a:p>
            <a:pPr lvl="1"/>
            <a:r>
              <a:rPr lang="en-US" altLang="zh-CN" sz="2400" dirty="0"/>
              <a:t>STS3</a:t>
            </a:r>
            <a:r>
              <a:rPr lang="zh-CN" altLang="en-US" sz="2400" dirty="0"/>
              <a:t> </a:t>
            </a:r>
            <a:r>
              <a:rPr lang="en-US" altLang="zh-CN" sz="2400" dirty="0"/>
              <a:t>[3]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LSTM</a:t>
            </a:r>
            <a:r>
              <a:rPr lang="zh-CN" altLang="en-US" sz="2400" dirty="0"/>
              <a:t> </a:t>
            </a:r>
            <a:r>
              <a:rPr lang="en-US" altLang="zh-CN" sz="2400" dirty="0"/>
              <a:t>[4]</a:t>
            </a:r>
            <a:r>
              <a:rPr lang="zh-CN" altLang="en-US" sz="2400" dirty="0"/>
              <a:t> </a:t>
            </a:r>
            <a:r>
              <a:rPr kumimoji="1" lang="en-US" altLang="zh-CN" sz="2400" dirty="0"/>
              <a:t>can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capture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temporal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features.</a:t>
            </a:r>
          </a:p>
          <a:p>
            <a:pPr lvl="2"/>
            <a:endParaRPr lang="en-US" altLang="zh-CN" sz="16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D518C9-993D-1D42-BDE2-DFB332A08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227" y="3511397"/>
            <a:ext cx="4216400" cy="22352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848A069-C591-EC4B-9A15-D1168433E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63" y="3307923"/>
            <a:ext cx="3475264" cy="262107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8D69214-F492-1345-8B89-A8112C2276EB}"/>
              </a:ext>
            </a:extLst>
          </p:cNvPr>
          <p:cNvSpPr/>
          <p:nvPr/>
        </p:nvSpPr>
        <p:spPr>
          <a:xfrm>
            <a:off x="4750060" y="4522843"/>
            <a:ext cx="3814234" cy="446722"/>
          </a:xfrm>
          <a:prstGeom prst="rect">
            <a:avLst/>
          </a:prstGeom>
          <a:noFill/>
          <a:ln>
            <a:solidFill>
              <a:srgbClr val="FF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ED71CBB-E07F-8445-9B16-2BED05DBDCB5}"/>
              </a:ext>
            </a:extLst>
          </p:cNvPr>
          <p:cNvSpPr/>
          <p:nvPr/>
        </p:nvSpPr>
        <p:spPr>
          <a:xfrm>
            <a:off x="4750060" y="4989519"/>
            <a:ext cx="3814234" cy="205333"/>
          </a:xfrm>
          <a:prstGeom prst="rect">
            <a:avLst/>
          </a:prstGeom>
          <a:noFill/>
          <a:ln>
            <a:solidFill>
              <a:srgbClr val="FF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C3C4C08-9D11-4A4E-A801-1986F484D9F9}"/>
              </a:ext>
            </a:extLst>
          </p:cNvPr>
          <p:cNvSpPr/>
          <p:nvPr/>
        </p:nvSpPr>
        <p:spPr>
          <a:xfrm>
            <a:off x="4750060" y="5386793"/>
            <a:ext cx="3814234" cy="308881"/>
          </a:xfrm>
          <a:prstGeom prst="rect">
            <a:avLst/>
          </a:prstGeom>
          <a:noFill/>
          <a:ln>
            <a:solidFill>
              <a:srgbClr val="FF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E979F86-0831-C24F-AD89-F4292AE6836A}"/>
              </a:ext>
            </a:extLst>
          </p:cNvPr>
          <p:cNvSpPr/>
          <p:nvPr/>
        </p:nvSpPr>
        <p:spPr>
          <a:xfrm>
            <a:off x="4750060" y="3917309"/>
            <a:ext cx="3814234" cy="618785"/>
          </a:xfrm>
          <a:prstGeom prst="rect">
            <a:avLst/>
          </a:prstGeom>
          <a:noFill/>
          <a:ln>
            <a:solidFill>
              <a:srgbClr val="FF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82DD38A-820C-CA43-9EE7-8241EA262980}"/>
              </a:ext>
            </a:extLst>
          </p:cNvPr>
          <p:cNvSpPr txBox="1"/>
          <p:nvPr/>
        </p:nvSpPr>
        <p:spPr>
          <a:xfrm>
            <a:off x="215155" y="6183965"/>
            <a:ext cx="77802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dirty="0"/>
              <a:t>[3</a:t>
            </a:r>
            <a:r>
              <a:rPr kumimoji="1" lang="en" altLang="zh-CN" sz="1050" dirty="0"/>
              <a:t>J Peng, H. Wang, J. Li, and H. Gao. Set-based similarity search for time series.</a:t>
            </a:r>
            <a:r>
              <a:rPr kumimoji="1" lang="zh-CN" altLang="en-US" sz="1050" dirty="0"/>
              <a:t> </a:t>
            </a:r>
            <a:r>
              <a:rPr kumimoji="1" lang="en" altLang="zh-CN" sz="1050" dirty="0"/>
              <a:t>In SIGMOD, pages 2039–2052. ACM, 2016.</a:t>
            </a:r>
          </a:p>
          <a:p>
            <a:r>
              <a:rPr kumimoji="1" lang="en-US" altLang="zh-CN" sz="1050" dirty="0"/>
              <a:t>[4</a:t>
            </a:r>
            <a:r>
              <a:rPr kumimoji="1" lang="en" altLang="zh-CN" sz="1050" dirty="0"/>
              <a:t>J S. </a:t>
            </a:r>
            <a:r>
              <a:rPr kumimoji="1" lang="en" altLang="zh-CN" sz="1050" dirty="0" err="1"/>
              <a:t>Hochreiter</a:t>
            </a:r>
            <a:r>
              <a:rPr kumimoji="1" lang="en" altLang="zh-CN" sz="1050" dirty="0"/>
              <a:t> and J. </a:t>
            </a:r>
            <a:r>
              <a:rPr kumimoji="1" lang="en" altLang="zh-CN" sz="1050" dirty="0" err="1"/>
              <a:t>Schmidhuber</a:t>
            </a:r>
            <a:r>
              <a:rPr kumimoji="1" lang="en" altLang="zh-CN" sz="1050" dirty="0"/>
              <a:t>. Long short-term memory. Neural Computation, 9(8):1735–1780, 1997.</a:t>
            </a:r>
            <a:endParaRPr kumimoji="1"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63716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14" grpId="0" animBg="1"/>
      <p:bldP spid="1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3ED0BC-DF3A-6A41-B069-0A87DEB2C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7.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Experiments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477DB7-B664-D644-8942-198CE254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25</a:t>
            </a:fld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02B4D80-F942-BD40-B531-150C7011EE8C}"/>
              </a:ext>
            </a:extLst>
          </p:cNvPr>
          <p:cNvSpPr txBox="1"/>
          <p:nvPr/>
        </p:nvSpPr>
        <p:spPr>
          <a:xfrm>
            <a:off x="7995387" y="6559124"/>
            <a:ext cx="10583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KDD</a:t>
            </a:r>
            <a:r>
              <a:rPr lang="zh-CN" altLang="en-US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8B64BC18-9B4E-7643-A42C-D5F937521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94" y="1166483"/>
            <a:ext cx="8229600" cy="5359435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Comparison with Existing Approaches</a:t>
            </a:r>
          </a:p>
          <a:p>
            <a:pPr lvl="1"/>
            <a:r>
              <a:rPr lang="en-US" altLang="zh-CN" sz="2400" dirty="0"/>
              <a:t>Two time attributes</a:t>
            </a:r>
          </a:p>
          <a:p>
            <a:pPr lvl="1"/>
            <a:r>
              <a:rPr lang="en-US" altLang="zh-CN" sz="2400" dirty="0"/>
              <a:t>Irregular</a:t>
            </a:r>
            <a:r>
              <a:rPr lang="zh-CN" altLang="en-US" sz="2400" dirty="0"/>
              <a:t> </a:t>
            </a:r>
            <a:r>
              <a:rPr lang="en-US" altLang="zh-CN" sz="2400" dirty="0"/>
              <a:t>time</a:t>
            </a:r>
            <a:r>
              <a:rPr lang="zh-CN" altLang="en-US" sz="2400" dirty="0"/>
              <a:t> </a:t>
            </a:r>
            <a:r>
              <a:rPr lang="en-US" altLang="zh-CN" sz="2400" dirty="0"/>
              <a:t>intervals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86ED4E6-6FC0-6C40-A6FF-3B72A756E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329" y="3765693"/>
            <a:ext cx="4279900" cy="2260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489809-9081-B745-82E1-818FF24B7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44" y="3051699"/>
            <a:ext cx="2502971" cy="18442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3AA959-7BDE-9740-8746-DE0C16F2D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44" y="4929199"/>
            <a:ext cx="2502971" cy="179255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5D1E863-1794-004D-893B-809053DB51C0}"/>
              </a:ext>
            </a:extLst>
          </p:cNvPr>
          <p:cNvSpPr/>
          <p:nvPr/>
        </p:nvSpPr>
        <p:spPr>
          <a:xfrm>
            <a:off x="1458411" y="4676172"/>
            <a:ext cx="1088020" cy="219821"/>
          </a:xfrm>
          <a:prstGeom prst="rect">
            <a:avLst/>
          </a:prstGeom>
          <a:noFill/>
          <a:ln>
            <a:solidFill>
              <a:srgbClr val="FF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5283CD3-8A7F-7644-ADD4-25C9AD5F00A4}"/>
              </a:ext>
            </a:extLst>
          </p:cNvPr>
          <p:cNvSpPr/>
          <p:nvPr/>
        </p:nvSpPr>
        <p:spPr>
          <a:xfrm>
            <a:off x="1458411" y="6525899"/>
            <a:ext cx="1088020" cy="219821"/>
          </a:xfrm>
          <a:prstGeom prst="rect">
            <a:avLst/>
          </a:prstGeom>
          <a:noFill/>
          <a:ln>
            <a:solidFill>
              <a:srgbClr val="FF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0CE0632-87A5-024D-B5AF-E2D4ED302DD1}"/>
              </a:ext>
            </a:extLst>
          </p:cNvPr>
          <p:cNvSpPr/>
          <p:nvPr/>
        </p:nvSpPr>
        <p:spPr>
          <a:xfrm>
            <a:off x="4923069" y="5278056"/>
            <a:ext cx="1173241" cy="657697"/>
          </a:xfrm>
          <a:prstGeom prst="rect">
            <a:avLst/>
          </a:prstGeom>
          <a:solidFill>
            <a:srgbClr val="EB9195">
              <a:alpha val="26000"/>
            </a:srgbClr>
          </a:solidFill>
          <a:ln>
            <a:solidFill>
              <a:srgbClr val="FF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822DD12-1EB1-9045-A8C8-8CD0FE0F6C61}"/>
              </a:ext>
            </a:extLst>
          </p:cNvPr>
          <p:cNvSpPr/>
          <p:nvPr/>
        </p:nvSpPr>
        <p:spPr>
          <a:xfrm>
            <a:off x="4907666" y="3846200"/>
            <a:ext cx="1173241" cy="2091613"/>
          </a:xfrm>
          <a:prstGeom prst="rect">
            <a:avLst/>
          </a:prstGeom>
          <a:noFill/>
          <a:ln>
            <a:solidFill>
              <a:srgbClr val="FF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2104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r>
              <a:rPr lang="en-US" dirty="0"/>
              <a:t>/</a:t>
            </a:r>
            <a:r>
              <a:rPr lang="en-US" altLang="zh-CN" dirty="0"/>
              <a:t>26</a:t>
            </a:r>
            <a:endParaRPr 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5EB7F07-5C9A-F947-8F82-126CAD5179FE}"/>
              </a:ext>
            </a:extLst>
          </p:cNvPr>
          <p:cNvSpPr txBox="1"/>
          <p:nvPr/>
        </p:nvSpPr>
        <p:spPr>
          <a:xfrm>
            <a:off x="7990853" y="6557918"/>
            <a:ext cx="10583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KDD 2020</a:t>
            </a:r>
          </a:p>
        </p:txBody>
      </p:sp>
      <p:pic>
        <p:nvPicPr>
          <p:cNvPr id="10" name="Picture 2" descr="http://www.bostoncondoblog.com/wp-content/uploads/2010/01/redfigure-raised-hand.jpg">
            <a:extLst>
              <a:ext uri="{FF2B5EF4-FFF2-40B4-BE49-F238E27FC236}">
                <a16:creationId xmlns:a16="http://schemas.microsoft.com/office/drawing/2014/main" id="{B3AADA8F-3893-4644-BCDF-1CD05E462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95" y="3214686"/>
            <a:ext cx="5474642" cy="36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3A9A85BA-BD30-6545-AEFD-7F3B1D731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96" y="1391429"/>
            <a:ext cx="6686549" cy="1101600"/>
          </a:xfrm>
        </p:spPr>
        <p:txBody>
          <a:bodyPr/>
          <a:lstStyle/>
          <a:p>
            <a:r>
              <a:rPr lang="en-US" altLang="zh-CN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Q &amp; A</a:t>
            </a:r>
            <a:endParaRPr lang="zh-CN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859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374"/>
    </mc:Choice>
    <mc:Fallback xmlns="">
      <p:transition advTm="1437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1.</a:t>
            </a:r>
            <a:r>
              <a:rPr kumimoji="1" lang="zh-CN" altLang="en-US" dirty="0"/>
              <a:t> </a:t>
            </a:r>
            <a:r>
              <a:rPr kumimoji="1" lang="en-US" altLang="zh-CN" dirty="0"/>
              <a:t>Background:</a:t>
            </a:r>
            <a:r>
              <a:rPr kumimoji="1" lang="zh-CN" altLang="en-US" dirty="0"/>
              <a:t> </a:t>
            </a:r>
            <a:r>
              <a:rPr kumimoji="1" lang="en-US" altLang="zh-CN" dirty="0"/>
              <a:t>Schema</a:t>
            </a:r>
            <a:r>
              <a:rPr kumimoji="1" lang="zh-CN" altLang="en-US" dirty="0"/>
              <a:t> </a:t>
            </a:r>
            <a:r>
              <a:rPr kumimoji="1" lang="en-US" altLang="zh-CN" dirty="0"/>
              <a:t>Matching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3</a:t>
            </a:fld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A2696794-4BB3-E64B-8EEE-4C505F58A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zh-CN" sz="2800" dirty="0"/>
              <a:t>Schema matching is the process of identifying semantically related attributes.</a:t>
            </a:r>
          </a:p>
          <a:p>
            <a:pPr>
              <a:buFont typeface="Wingdings" pitchFamily="2" charset="2"/>
              <a:buChar char="Ø"/>
            </a:pPr>
            <a:endParaRPr kumimoji="1" lang="en-US" altLang="zh-CN" sz="2800" dirty="0"/>
          </a:p>
          <a:p>
            <a:pPr>
              <a:buFont typeface="Wingdings" pitchFamily="2" charset="2"/>
              <a:buChar char="Ø"/>
            </a:pPr>
            <a:endParaRPr lang="en-US" altLang="zh-CN" sz="2800" dirty="0"/>
          </a:p>
          <a:p>
            <a:pPr>
              <a:buFont typeface="Wingdings" pitchFamily="2" charset="2"/>
              <a:buChar char="Ø"/>
            </a:pPr>
            <a:endParaRPr lang="en-US" altLang="zh-CN" sz="2800" dirty="0"/>
          </a:p>
          <a:p>
            <a:pPr>
              <a:buFont typeface="Wingdings" pitchFamily="2" charset="2"/>
              <a:buChar char="Ø"/>
            </a:pPr>
            <a:r>
              <a:rPr lang="en-US" altLang="zh-CN" sz="2800" dirty="0"/>
              <a:t>Schema</a:t>
            </a:r>
            <a:r>
              <a:rPr lang="zh-CN" altLang="en-US" sz="2800" dirty="0"/>
              <a:t> </a:t>
            </a:r>
            <a:r>
              <a:rPr lang="en-US" altLang="zh-CN" sz="2800" dirty="0"/>
              <a:t>matching</a:t>
            </a:r>
            <a:r>
              <a:rPr lang="zh-CN" altLang="en-US" sz="2800" dirty="0"/>
              <a:t> </a:t>
            </a:r>
            <a:r>
              <a:rPr lang="en-US" altLang="zh-CN" sz="2800" dirty="0"/>
              <a:t>over</a:t>
            </a:r>
            <a:r>
              <a:rPr lang="zh-CN" altLang="en-US" sz="2800" dirty="0"/>
              <a:t> </a:t>
            </a:r>
            <a:r>
              <a:rPr lang="en-US" altLang="zh-CN" sz="2800" dirty="0"/>
              <a:t>temporal</a:t>
            </a:r>
            <a:r>
              <a:rPr lang="zh-CN" altLang="en-US" sz="2800" dirty="0"/>
              <a:t> </a:t>
            </a:r>
            <a:r>
              <a:rPr lang="en-US" altLang="zh-CN" sz="2800" dirty="0"/>
              <a:t>data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dirty="0"/>
              <a:t>Attribute</a:t>
            </a:r>
            <a:r>
              <a:rPr lang="zh-CN" altLang="en-US" dirty="0"/>
              <a:t> </a:t>
            </a:r>
            <a:r>
              <a:rPr lang="en-US" altLang="zh-CN" dirty="0"/>
              <a:t>matching</a:t>
            </a:r>
            <a:r>
              <a:rPr lang="zh-CN" altLang="en-US" dirty="0"/>
              <a:t> </a:t>
            </a:r>
            <a:endParaRPr lang="en-US" altLang="zh-CN" sz="2400" dirty="0"/>
          </a:p>
          <a:p>
            <a:pPr lvl="2">
              <a:buFont typeface="Wingdings" pitchFamily="2" charset="2"/>
              <a:buChar char="Ø"/>
            </a:pPr>
            <a:r>
              <a:rPr lang="en-US" altLang="zh-CN" sz="2800" dirty="0"/>
              <a:t>order-price</a:t>
            </a:r>
            <a:r>
              <a:rPr lang="zh-CN" altLang="en-US" sz="2800" dirty="0"/>
              <a:t> </a:t>
            </a:r>
            <a:r>
              <a:rPr lang="en-US" altLang="zh-CN" sz="2800" dirty="0"/>
              <a:t>vs.</a:t>
            </a:r>
            <a:r>
              <a:rPr lang="zh-CN" altLang="en-US" sz="2800" dirty="0"/>
              <a:t> </a:t>
            </a:r>
            <a:r>
              <a:rPr lang="en-US" altLang="zh-CN" sz="2800" dirty="0"/>
              <a:t>sell-price</a:t>
            </a:r>
            <a:endParaRPr lang="en-US" altLang="zh-CN" dirty="0"/>
          </a:p>
          <a:p>
            <a:pPr lvl="1">
              <a:buFont typeface="Wingdings" pitchFamily="2" charset="2"/>
              <a:buChar char="Ø"/>
            </a:pP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attribute</a:t>
            </a:r>
            <a:r>
              <a:rPr lang="zh-CN" altLang="en-US" dirty="0"/>
              <a:t> </a:t>
            </a:r>
            <a:r>
              <a:rPr lang="en-US" altLang="zh-CN" dirty="0"/>
              <a:t>matching</a:t>
            </a:r>
          </a:p>
          <a:p>
            <a:pPr lvl="2"/>
            <a:r>
              <a:rPr lang="en-US" altLang="zh-CN" sz="2800" dirty="0"/>
              <a:t>order-time</a:t>
            </a:r>
            <a:r>
              <a:rPr lang="zh-CN" altLang="en-US" sz="2800" dirty="0"/>
              <a:t> </a:t>
            </a:r>
            <a:r>
              <a:rPr lang="en-US" altLang="zh-CN" sz="2800" dirty="0"/>
              <a:t>vs.</a:t>
            </a:r>
            <a:r>
              <a:rPr lang="zh-CN" altLang="en-US" sz="2800" dirty="0"/>
              <a:t> </a:t>
            </a:r>
            <a:r>
              <a:rPr lang="en-US" altLang="zh-CN" sz="2800" dirty="0"/>
              <a:t>sell-time</a:t>
            </a:r>
          </a:p>
          <a:p>
            <a:pPr lvl="2"/>
            <a:endParaRPr lang="en-US" altLang="zh-CN" sz="2000" dirty="0"/>
          </a:p>
          <a:p>
            <a:pPr lvl="2"/>
            <a:endParaRPr lang="en-US" altLang="zh-CN" sz="20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B4101C4-1B58-564B-91F5-C89C9C8F0786}"/>
              </a:ext>
            </a:extLst>
          </p:cNvPr>
          <p:cNvSpPr txBox="1"/>
          <p:nvPr/>
        </p:nvSpPr>
        <p:spPr>
          <a:xfrm>
            <a:off x="7995387" y="6559124"/>
            <a:ext cx="10583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KDD</a:t>
            </a:r>
            <a:r>
              <a:rPr lang="zh-CN" altLang="en-US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4B22C42-678F-8048-B824-2DDF990A1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2463800"/>
            <a:ext cx="4394200" cy="965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5DBB135-7B7C-2945-8F8E-37BBE3C20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284" y="2476500"/>
            <a:ext cx="4495800" cy="952500"/>
          </a:xfrm>
          <a:prstGeom prst="rect">
            <a:avLst/>
          </a:prstGeom>
        </p:spPr>
      </p:pic>
      <p:sp>
        <p:nvSpPr>
          <p:cNvPr id="24" name="圆角矩形 23">
            <a:extLst>
              <a:ext uri="{FF2B5EF4-FFF2-40B4-BE49-F238E27FC236}">
                <a16:creationId xmlns:a16="http://schemas.microsoft.com/office/drawing/2014/main" id="{61FCE95F-488C-3E47-A192-EB3EF7ADF4C9}"/>
              </a:ext>
            </a:extLst>
          </p:cNvPr>
          <p:cNvSpPr/>
          <p:nvPr/>
        </p:nvSpPr>
        <p:spPr>
          <a:xfrm>
            <a:off x="3695700" y="2510529"/>
            <a:ext cx="766482" cy="8574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03599F17-AECC-DC44-A44E-CC5A579885EC}"/>
              </a:ext>
            </a:extLst>
          </p:cNvPr>
          <p:cNvSpPr/>
          <p:nvPr/>
        </p:nvSpPr>
        <p:spPr>
          <a:xfrm>
            <a:off x="8339106" y="2510529"/>
            <a:ext cx="766482" cy="8574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9E301DED-09CC-8F42-84A2-B8360169EDBA}"/>
              </a:ext>
            </a:extLst>
          </p:cNvPr>
          <p:cNvSpPr/>
          <p:nvPr/>
        </p:nvSpPr>
        <p:spPr>
          <a:xfrm>
            <a:off x="5902196" y="2517626"/>
            <a:ext cx="766482" cy="85749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圆角矩形 28">
            <a:extLst>
              <a:ext uri="{FF2B5EF4-FFF2-40B4-BE49-F238E27FC236}">
                <a16:creationId xmlns:a16="http://schemas.microsoft.com/office/drawing/2014/main" id="{4EF3035D-F4BB-F842-8E9E-064A0B2E2CC1}"/>
              </a:ext>
            </a:extLst>
          </p:cNvPr>
          <p:cNvSpPr/>
          <p:nvPr/>
        </p:nvSpPr>
        <p:spPr>
          <a:xfrm>
            <a:off x="1532214" y="2511276"/>
            <a:ext cx="766482" cy="85749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8288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2.</a:t>
            </a:r>
            <a:r>
              <a:rPr kumimoji="1" lang="zh-CN" altLang="en-US" dirty="0"/>
              <a:t> </a:t>
            </a:r>
            <a:r>
              <a:rPr kumimoji="1" lang="en-US" altLang="zh-CN" dirty="0"/>
              <a:t>Challenge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4</a:t>
            </a:fld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A2696794-4BB3-E64B-8EEE-4C505F58A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en-US" altLang="zh-CN" sz="2800" dirty="0"/>
          </a:p>
          <a:p>
            <a:pPr marL="514350" indent="-514350">
              <a:buFont typeface="+mj-lt"/>
              <a:buAutoNum type="arabicPeriod"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r>
              <a:rPr lang="en-US" altLang="zh-CN" sz="2800" dirty="0"/>
              <a:t>Related</a:t>
            </a:r>
            <a:r>
              <a:rPr lang="zh-CN" altLang="en-US" sz="2800" dirty="0"/>
              <a:t> </a:t>
            </a:r>
            <a:r>
              <a:rPr lang="en-US" altLang="zh-CN" sz="2800" dirty="0"/>
              <a:t>attributes</a:t>
            </a:r>
            <a:r>
              <a:rPr lang="zh-CN" altLang="en-US" sz="2800" dirty="0"/>
              <a:t> </a:t>
            </a:r>
            <a:r>
              <a:rPr lang="en-US" altLang="zh-CN" sz="2800" dirty="0"/>
              <a:t>from</a:t>
            </a:r>
            <a:r>
              <a:rPr lang="zh-CN" altLang="en-US" sz="2800" dirty="0"/>
              <a:t> </a:t>
            </a:r>
            <a:r>
              <a:rPr lang="en-US" altLang="zh-CN" sz="2800" dirty="0"/>
              <a:t>different</a:t>
            </a:r>
            <a:r>
              <a:rPr lang="zh-CN" altLang="en-US" sz="2800" dirty="0"/>
              <a:t> </a:t>
            </a:r>
            <a:r>
              <a:rPr lang="en-US" altLang="zh-CN" sz="2800" dirty="0"/>
              <a:t>data</a:t>
            </a:r>
            <a:r>
              <a:rPr lang="zh-CN" altLang="en-US" sz="2800" dirty="0"/>
              <a:t> </a:t>
            </a:r>
            <a:r>
              <a:rPr lang="en-US" altLang="zh-CN" sz="2800" dirty="0"/>
              <a:t>sources</a:t>
            </a:r>
            <a:r>
              <a:rPr lang="zh-CN" altLang="en-US" sz="2800" dirty="0"/>
              <a:t> </a:t>
            </a:r>
            <a:r>
              <a:rPr lang="en-US" altLang="zh-CN" sz="2800" dirty="0"/>
              <a:t>are</a:t>
            </a:r>
            <a:r>
              <a:rPr lang="zh-CN" altLang="en-US" sz="2800" dirty="0"/>
              <a:t> </a:t>
            </a:r>
            <a:r>
              <a:rPr lang="en-US" altLang="zh-CN" sz="2800" dirty="0"/>
              <a:t>with confusing names and values.</a:t>
            </a:r>
          </a:p>
          <a:p>
            <a:pPr marL="914400" lvl="1" indent="-514350"/>
            <a:r>
              <a:rPr lang="en-US" altLang="zh-CN" dirty="0"/>
              <a:t>prod vs.</a:t>
            </a:r>
            <a:r>
              <a:rPr lang="zh-CN" altLang="en-US" dirty="0"/>
              <a:t> </a:t>
            </a:r>
            <a:r>
              <a:rPr lang="en-US" altLang="zh-CN" dirty="0"/>
              <a:t>item</a:t>
            </a:r>
          </a:p>
          <a:p>
            <a:pPr marL="514350" indent="-514350"/>
            <a:endParaRPr lang="en-US" altLang="zh-CN" dirty="0"/>
          </a:p>
          <a:p>
            <a:r>
              <a:rPr lang="en-US" altLang="zh-CN" sz="2800" dirty="0"/>
              <a:t>Diﬀerent attributes may have highly similar timestamps and alike values.</a:t>
            </a:r>
          </a:p>
          <a:p>
            <a:pPr marL="914400" lvl="1" indent="-514350"/>
            <a:r>
              <a:rPr lang="en-US" altLang="zh-CN" dirty="0"/>
              <a:t>cost-price vs. sell-price</a:t>
            </a:r>
          </a:p>
          <a:p>
            <a:pPr marL="914400" lvl="1" indent="-514350"/>
            <a:r>
              <a:rPr lang="en-US" altLang="zh-CN" dirty="0" err="1"/>
              <a:t>purch</a:t>
            </a:r>
            <a:r>
              <a:rPr lang="en-US" altLang="zh-CN" dirty="0"/>
              <a:t>-time</a:t>
            </a:r>
            <a:r>
              <a:rPr lang="zh-CN" altLang="en-US" dirty="0"/>
              <a:t> </a:t>
            </a:r>
            <a:r>
              <a:rPr lang="en-US" altLang="zh-CN" dirty="0"/>
              <a:t>vs.</a:t>
            </a:r>
            <a:r>
              <a:rPr lang="zh-CN" altLang="en-US" dirty="0"/>
              <a:t> </a:t>
            </a:r>
            <a:r>
              <a:rPr lang="en-US" altLang="zh-CN" dirty="0"/>
              <a:t>order-time</a:t>
            </a:r>
          </a:p>
          <a:p>
            <a:pPr marL="514350" indent="-514350"/>
            <a:endParaRPr lang="en-US" altLang="zh-CN" sz="2800" dirty="0"/>
          </a:p>
          <a:p>
            <a:pPr marL="914400" lvl="1" indent="-514350"/>
            <a:endParaRPr lang="en-US" altLang="zh-CN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BD047A-39A5-9C4F-B260-79F499EFDE84}"/>
              </a:ext>
            </a:extLst>
          </p:cNvPr>
          <p:cNvSpPr txBox="1"/>
          <p:nvPr/>
        </p:nvSpPr>
        <p:spPr>
          <a:xfrm>
            <a:off x="7995387" y="6559124"/>
            <a:ext cx="10583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KDD</a:t>
            </a:r>
            <a:r>
              <a:rPr lang="zh-CN" altLang="en-US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FE48277-BF55-B94B-B37F-4055D2994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482066"/>
            <a:ext cx="4394200" cy="9652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D73944-9217-2249-8E28-B40BCBE89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284" y="1494766"/>
            <a:ext cx="4495800" cy="952500"/>
          </a:xfrm>
          <a:prstGeom prst="rect">
            <a:avLst/>
          </a:prstGeom>
        </p:spPr>
      </p:pic>
      <p:sp>
        <p:nvSpPr>
          <p:cNvPr id="20" name="圆角矩形 19">
            <a:extLst>
              <a:ext uri="{FF2B5EF4-FFF2-40B4-BE49-F238E27FC236}">
                <a16:creationId xmlns:a16="http://schemas.microsoft.com/office/drawing/2014/main" id="{FEA9015B-8E05-F147-B66A-E7AE0179C48E}"/>
              </a:ext>
            </a:extLst>
          </p:cNvPr>
          <p:cNvSpPr/>
          <p:nvPr/>
        </p:nvSpPr>
        <p:spPr>
          <a:xfrm>
            <a:off x="2326341" y="1541581"/>
            <a:ext cx="551330" cy="8574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FD006D7D-04BA-CA4D-9303-DDD74A1E9162}"/>
              </a:ext>
            </a:extLst>
          </p:cNvPr>
          <p:cNvSpPr/>
          <p:nvPr/>
        </p:nvSpPr>
        <p:spPr>
          <a:xfrm>
            <a:off x="6687359" y="1541581"/>
            <a:ext cx="766482" cy="8574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F200C6DF-FCD4-FD41-83F9-3F4B11267913}"/>
              </a:ext>
            </a:extLst>
          </p:cNvPr>
          <p:cNvSpPr/>
          <p:nvPr/>
        </p:nvSpPr>
        <p:spPr>
          <a:xfrm>
            <a:off x="5108894" y="1541581"/>
            <a:ext cx="766482" cy="85749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3E0AA4BE-CD2C-2445-926A-558906B76C2B}"/>
              </a:ext>
            </a:extLst>
          </p:cNvPr>
          <p:cNvSpPr/>
          <p:nvPr/>
        </p:nvSpPr>
        <p:spPr>
          <a:xfrm>
            <a:off x="1559179" y="1535231"/>
            <a:ext cx="766482" cy="85749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EED23E4A-1F26-1C4B-A036-0C6041C85E47}"/>
              </a:ext>
            </a:extLst>
          </p:cNvPr>
          <p:cNvSpPr/>
          <p:nvPr/>
        </p:nvSpPr>
        <p:spPr>
          <a:xfrm>
            <a:off x="8337014" y="1539011"/>
            <a:ext cx="766482" cy="857497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88CBEEAD-1086-4444-BA8C-DF86C599A5E7}"/>
              </a:ext>
            </a:extLst>
          </p:cNvPr>
          <p:cNvSpPr/>
          <p:nvPr/>
        </p:nvSpPr>
        <p:spPr>
          <a:xfrm>
            <a:off x="2877825" y="1532661"/>
            <a:ext cx="766482" cy="857497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852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3.</a:t>
            </a:r>
            <a:r>
              <a:rPr kumimoji="1" lang="zh-CN" altLang="en-US" dirty="0"/>
              <a:t> </a:t>
            </a:r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5</a:t>
            </a:fld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A2696794-4BB3-E64B-8EEE-4C505F58A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Schema matching is enhanced by</a:t>
            </a:r>
            <a:r>
              <a:rPr lang="zh-CN" altLang="en-US" sz="2800" dirty="0"/>
              <a:t> </a:t>
            </a:r>
            <a:r>
              <a:rPr lang="en-US" altLang="zh-CN" sz="2800" dirty="0"/>
              <a:t>comparing the temporal features of temporal attribute pairs </a:t>
            </a:r>
          </a:p>
          <a:p>
            <a:pPr lvl="1"/>
            <a:r>
              <a:rPr lang="en-US" altLang="zh-CN" dirty="0"/>
              <a:t>(instore-time, prod) vs. (</a:t>
            </a:r>
            <a:r>
              <a:rPr lang="en-US" altLang="zh-CN" dirty="0" err="1"/>
              <a:t>purch</a:t>
            </a:r>
            <a:r>
              <a:rPr lang="en-US" altLang="zh-CN" dirty="0"/>
              <a:t>-time, item)</a:t>
            </a:r>
          </a:p>
          <a:p>
            <a:pPr marL="914400" lvl="1" indent="-514350">
              <a:buFont typeface="+mj-lt"/>
              <a:buAutoNum type="arabicPeriod"/>
            </a:pPr>
            <a:endParaRPr lang="en-US" altLang="zh-CN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BE13D88-2B6C-5947-9414-C76E3D0D03A6}"/>
              </a:ext>
            </a:extLst>
          </p:cNvPr>
          <p:cNvSpPr txBox="1"/>
          <p:nvPr/>
        </p:nvSpPr>
        <p:spPr>
          <a:xfrm>
            <a:off x="7995387" y="6559124"/>
            <a:ext cx="10583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KDD</a:t>
            </a:r>
            <a:r>
              <a:rPr lang="zh-CN" altLang="en-US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BF5CDB-F7D5-3C4E-8E2B-FE3E2B330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673" y="4201610"/>
            <a:ext cx="7034333" cy="22112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A73E7CA-FBBA-4B4A-8517-1EDB72D62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6" y="2920827"/>
            <a:ext cx="4394200" cy="9652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1EFA853-C55F-0241-B736-BB5D0A636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890" y="2933527"/>
            <a:ext cx="4495800" cy="952500"/>
          </a:xfrm>
          <a:prstGeom prst="rect">
            <a:avLst/>
          </a:prstGeom>
        </p:spPr>
      </p:pic>
      <p:sp>
        <p:nvSpPr>
          <p:cNvPr id="9" name="圆角矩形 8">
            <a:extLst>
              <a:ext uri="{FF2B5EF4-FFF2-40B4-BE49-F238E27FC236}">
                <a16:creationId xmlns:a16="http://schemas.microsoft.com/office/drawing/2014/main" id="{B0858579-90D1-A848-A743-5CEAC8E42C90}"/>
              </a:ext>
            </a:extLst>
          </p:cNvPr>
          <p:cNvSpPr/>
          <p:nvPr/>
        </p:nvSpPr>
        <p:spPr>
          <a:xfrm>
            <a:off x="1266673" y="4092315"/>
            <a:ext cx="3198933" cy="11842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8AF8F5F4-5503-5C4B-BBEB-DD81D5B19F67}"/>
              </a:ext>
            </a:extLst>
          </p:cNvPr>
          <p:cNvSpPr/>
          <p:nvPr/>
        </p:nvSpPr>
        <p:spPr>
          <a:xfrm>
            <a:off x="1738859" y="4452079"/>
            <a:ext cx="629587" cy="41972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02CE6144-DB87-8548-A85F-AAF78202A52B}"/>
              </a:ext>
            </a:extLst>
          </p:cNvPr>
          <p:cNvSpPr/>
          <p:nvPr/>
        </p:nvSpPr>
        <p:spPr>
          <a:xfrm>
            <a:off x="5102073" y="4088590"/>
            <a:ext cx="3198933" cy="11842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34980649-0666-4748-9FCC-5BDD3A3AC562}"/>
              </a:ext>
            </a:extLst>
          </p:cNvPr>
          <p:cNvSpPr/>
          <p:nvPr/>
        </p:nvSpPr>
        <p:spPr>
          <a:xfrm>
            <a:off x="5753718" y="4470839"/>
            <a:ext cx="629587" cy="41972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5E74F771-4A15-344A-A047-31D1D11CBEF5}"/>
              </a:ext>
            </a:extLst>
          </p:cNvPr>
          <p:cNvSpPr/>
          <p:nvPr/>
        </p:nvSpPr>
        <p:spPr>
          <a:xfrm>
            <a:off x="1266564" y="5280837"/>
            <a:ext cx="3198933" cy="11842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3F65BA25-FD57-8D46-ADAF-C9D4EEED8825}"/>
              </a:ext>
            </a:extLst>
          </p:cNvPr>
          <p:cNvSpPr/>
          <p:nvPr/>
        </p:nvSpPr>
        <p:spPr>
          <a:xfrm>
            <a:off x="5101964" y="5277112"/>
            <a:ext cx="3198933" cy="11842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D4C5C533-5DB3-F04F-8804-CBEEA89602F4}"/>
              </a:ext>
            </a:extLst>
          </p:cNvPr>
          <p:cNvSpPr/>
          <p:nvPr/>
        </p:nvSpPr>
        <p:spPr>
          <a:xfrm>
            <a:off x="2218764" y="2974678"/>
            <a:ext cx="551329" cy="857497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266CB942-D960-0B4F-8291-6D254D7530D7}"/>
              </a:ext>
            </a:extLst>
          </p:cNvPr>
          <p:cNvSpPr/>
          <p:nvPr/>
        </p:nvSpPr>
        <p:spPr>
          <a:xfrm>
            <a:off x="464224" y="2956637"/>
            <a:ext cx="880482" cy="857497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3E8C512D-2892-E641-B6ED-5A6779BA874C}"/>
              </a:ext>
            </a:extLst>
          </p:cNvPr>
          <p:cNvSpPr/>
          <p:nvPr/>
        </p:nvSpPr>
        <p:spPr>
          <a:xfrm>
            <a:off x="6564419" y="2974678"/>
            <a:ext cx="766482" cy="85749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11F6D04E-20B1-2343-AABA-7C2996AE3F75}"/>
              </a:ext>
            </a:extLst>
          </p:cNvPr>
          <p:cNvSpPr/>
          <p:nvPr/>
        </p:nvSpPr>
        <p:spPr>
          <a:xfrm>
            <a:off x="4988179" y="2956637"/>
            <a:ext cx="766482" cy="85749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42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3.</a:t>
            </a:r>
            <a:r>
              <a:rPr kumimoji="1" lang="zh-CN" altLang="en-US" dirty="0"/>
              <a:t> </a:t>
            </a:r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6</a:t>
            </a:fld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A2696794-4BB3-E64B-8EEE-4C505F58A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Schema matching is enhanced by</a:t>
            </a:r>
            <a:r>
              <a:rPr lang="zh-CN" altLang="en-US" sz="2800" dirty="0"/>
              <a:t> </a:t>
            </a:r>
            <a:r>
              <a:rPr lang="en-US" altLang="zh-CN" sz="2800" dirty="0"/>
              <a:t>comparing the temporal features of temporal attribute pairs </a:t>
            </a:r>
          </a:p>
          <a:p>
            <a:pPr lvl="1"/>
            <a:r>
              <a:rPr lang="en-US" altLang="zh-CN" sz="2400" dirty="0"/>
              <a:t>(</a:t>
            </a:r>
            <a:r>
              <a:rPr kumimoji="1" lang="en-US" altLang="zh-CN" sz="2400" dirty="0"/>
              <a:t>order-time, order-price</a:t>
            </a:r>
            <a:r>
              <a:rPr lang="en-US" altLang="zh-CN" sz="2400" dirty="0"/>
              <a:t>) vs. (</a:t>
            </a:r>
            <a:r>
              <a:rPr kumimoji="1" lang="en-US" altLang="zh-CN" sz="2400" dirty="0"/>
              <a:t>sell-time, sell-price</a:t>
            </a:r>
            <a:r>
              <a:rPr lang="en-US" altLang="zh-CN" sz="2400" dirty="0"/>
              <a:t>)</a:t>
            </a:r>
          </a:p>
          <a:p>
            <a:pPr marL="914400" lvl="1" indent="-514350">
              <a:buFont typeface="+mj-lt"/>
              <a:buAutoNum type="arabicPeriod"/>
            </a:pPr>
            <a:endParaRPr lang="en-US" altLang="zh-CN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BE13D88-2B6C-5947-9414-C76E3D0D03A6}"/>
              </a:ext>
            </a:extLst>
          </p:cNvPr>
          <p:cNvSpPr txBox="1"/>
          <p:nvPr/>
        </p:nvSpPr>
        <p:spPr>
          <a:xfrm>
            <a:off x="7995387" y="6559124"/>
            <a:ext cx="10583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KDD</a:t>
            </a:r>
            <a:r>
              <a:rPr lang="zh-CN" altLang="en-US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A73E7CA-FBBA-4B4A-8517-1EDB72D62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2920827"/>
            <a:ext cx="4394200" cy="9652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1EFA853-C55F-0241-B736-BB5D0A636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890" y="2933527"/>
            <a:ext cx="4495800" cy="952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F3111E3-9A79-704C-AF7F-62D0E2BD5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673" y="4201610"/>
            <a:ext cx="7034333" cy="2268572"/>
          </a:xfrm>
          <a:prstGeom prst="rect">
            <a:avLst/>
          </a:prstGeom>
        </p:spPr>
      </p:pic>
      <p:sp>
        <p:nvSpPr>
          <p:cNvPr id="13" name="圆角矩形 12">
            <a:extLst>
              <a:ext uri="{FF2B5EF4-FFF2-40B4-BE49-F238E27FC236}">
                <a16:creationId xmlns:a16="http://schemas.microsoft.com/office/drawing/2014/main" id="{59B0AF37-A896-7242-A413-CFEC3E20656F}"/>
              </a:ext>
            </a:extLst>
          </p:cNvPr>
          <p:cNvSpPr/>
          <p:nvPr/>
        </p:nvSpPr>
        <p:spPr>
          <a:xfrm>
            <a:off x="1266673" y="4137285"/>
            <a:ext cx="3198933" cy="11842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9769E04B-F408-044E-873A-A14EA31DC568}"/>
              </a:ext>
            </a:extLst>
          </p:cNvPr>
          <p:cNvSpPr/>
          <p:nvPr/>
        </p:nvSpPr>
        <p:spPr>
          <a:xfrm>
            <a:off x="2343456" y="5667071"/>
            <a:ext cx="629587" cy="41972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7607D176-8788-8549-B4A5-A009D409E80C}"/>
              </a:ext>
            </a:extLst>
          </p:cNvPr>
          <p:cNvSpPr/>
          <p:nvPr/>
        </p:nvSpPr>
        <p:spPr>
          <a:xfrm>
            <a:off x="1266564" y="5280837"/>
            <a:ext cx="3198933" cy="11842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C6EC4441-94BE-7D47-912B-3411C025A39F}"/>
              </a:ext>
            </a:extLst>
          </p:cNvPr>
          <p:cNvSpPr/>
          <p:nvPr/>
        </p:nvSpPr>
        <p:spPr>
          <a:xfrm>
            <a:off x="6940447" y="5682061"/>
            <a:ext cx="707554" cy="41972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735E43DA-2E6D-4A40-A936-93C84D490D57}"/>
              </a:ext>
            </a:extLst>
          </p:cNvPr>
          <p:cNvSpPr/>
          <p:nvPr/>
        </p:nvSpPr>
        <p:spPr>
          <a:xfrm>
            <a:off x="5102073" y="5280837"/>
            <a:ext cx="3198933" cy="11842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6E55FC15-C67B-AB4D-BF33-F8785DE32025}"/>
              </a:ext>
            </a:extLst>
          </p:cNvPr>
          <p:cNvSpPr/>
          <p:nvPr/>
        </p:nvSpPr>
        <p:spPr>
          <a:xfrm>
            <a:off x="3550017" y="2974678"/>
            <a:ext cx="880482" cy="857497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17384A91-870C-2048-8742-800E8CFD9B6C}"/>
              </a:ext>
            </a:extLst>
          </p:cNvPr>
          <p:cNvSpPr/>
          <p:nvPr/>
        </p:nvSpPr>
        <p:spPr>
          <a:xfrm>
            <a:off x="1378620" y="2956637"/>
            <a:ext cx="880482" cy="857497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60809EA2-3904-954A-875D-0F75566B7C01}"/>
              </a:ext>
            </a:extLst>
          </p:cNvPr>
          <p:cNvSpPr/>
          <p:nvPr/>
        </p:nvSpPr>
        <p:spPr>
          <a:xfrm>
            <a:off x="8231847" y="2974678"/>
            <a:ext cx="766482" cy="85749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E66E9234-DC24-0C45-97D9-6A64B82580D4}"/>
              </a:ext>
            </a:extLst>
          </p:cNvPr>
          <p:cNvSpPr/>
          <p:nvPr/>
        </p:nvSpPr>
        <p:spPr>
          <a:xfrm>
            <a:off x="5821893" y="2956637"/>
            <a:ext cx="766482" cy="85749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811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4.</a:t>
            </a:r>
            <a:r>
              <a:rPr kumimoji="1" lang="zh-CN" altLang="en-US" dirty="0"/>
              <a:t> </a:t>
            </a:r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Proposal:</a:t>
            </a:r>
            <a:r>
              <a:rPr kumimoji="1" lang="zh-CN" altLang="en-US" dirty="0"/>
              <a:t> </a:t>
            </a:r>
            <a:r>
              <a:rPr kumimoji="1" lang="en-US" altLang="zh-CN" dirty="0"/>
              <a:t>TAM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7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3D1F8C-9279-754E-B8C4-5264AC243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6" y="2146299"/>
            <a:ext cx="9157305" cy="353010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770EE36-9224-EF48-89C3-EFFFFCC0E0E3}"/>
              </a:ext>
            </a:extLst>
          </p:cNvPr>
          <p:cNvSpPr txBox="1"/>
          <p:nvPr/>
        </p:nvSpPr>
        <p:spPr>
          <a:xfrm>
            <a:off x="7995387" y="6559124"/>
            <a:ext cx="10583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KDD</a:t>
            </a:r>
            <a:r>
              <a:rPr lang="zh-CN" altLang="en-US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B730C70-178D-164F-90E6-0108F1684C35}"/>
              </a:ext>
            </a:extLst>
          </p:cNvPr>
          <p:cNvSpPr txBox="1"/>
          <p:nvPr/>
        </p:nvSpPr>
        <p:spPr>
          <a:xfrm>
            <a:off x="2891117" y="1394781"/>
            <a:ext cx="336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/>
              <a:t>Overview</a:t>
            </a:r>
            <a:endParaRPr kumimoji="1" lang="zh-CN" altLang="en-US" sz="3200" b="1" dirty="0"/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ACFD7B9B-3503-AC45-8E15-33F4CC6407B0}"/>
              </a:ext>
            </a:extLst>
          </p:cNvPr>
          <p:cNvSpPr/>
          <p:nvPr/>
        </p:nvSpPr>
        <p:spPr>
          <a:xfrm>
            <a:off x="23907" y="2182030"/>
            <a:ext cx="1581609" cy="36611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088A3F41-D5E7-B74C-B13C-D9AC207A5F12}"/>
              </a:ext>
            </a:extLst>
          </p:cNvPr>
          <p:cNvSpPr/>
          <p:nvPr/>
        </p:nvSpPr>
        <p:spPr>
          <a:xfrm>
            <a:off x="1562987" y="2182030"/>
            <a:ext cx="1754371" cy="36611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6BDDD09D-A7AA-B146-BF42-B4F214528B37}"/>
              </a:ext>
            </a:extLst>
          </p:cNvPr>
          <p:cNvSpPr/>
          <p:nvPr/>
        </p:nvSpPr>
        <p:spPr>
          <a:xfrm>
            <a:off x="3242929" y="2182030"/>
            <a:ext cx="2870791" cy="36611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0E4C45C0-B9A8-7540-8ABB-C513E17532B5}"/>
              </a:ext>
            </a:extLst>
          </p:cNvPr>
          <p:cNvSpPr/>
          <p:nvPr/>
        </p:nvSpPr>
        <p:spPr>
          <a:xfrm>
            <a:off x="6156251" y="2182030"/>
            <a:ext cx="2916343" cy="36611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82C28E05-F421-924B-94F2-EED9DFC1AC20}"/>
              </a:ext>
            </a:extLst>
          </p:cNvPr>
          <p:cNvSpPr/>
          <p:nvPr/>
        </p:nvSpPr>
        <p:spPr>
          <a:xfrm>
            <a:off x="7883912" y="4538546"/>
            <a:ext cx="1169778" cy="6356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C0C44E72-D674-2F4E-A087-0EF1A4C102C1}"/>
              </a:ext>
            </a:extLst>
          </p:cNvPr>
          <p:cNvSpPr/>
          <p:nvPr/>
        </p:nvSpPr>
        <p:spPr>
          <a:xfrm>
            <a:off x="4271549" y="3646450"/>
            <a:ext cx="1169778" cy="4014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27523E83-F219-F245-B697-E9D5E2C3006B}"/>
              </a:ext>
            </a:extLst>
          </p:cNvPr>
          <p:cNvSpPr/>
          <p:nvPr/>
        </p:nvSpPr>
        <p:spPr>
          <a:xfrm>
            <a:off x="457004" y="3646450"/>
            <a:ext cx="1754370" cy="4014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926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4.</a:t>
            </a:r>
            <a:r>
              <a:rPr kumimoji="1" lang="zh-CN" altLang="en-US" dirty="0"/>
              <a:t> </a:t>
            </a:r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Proposal:</a:t>
            </a:r>
            <a:r>
              <a:rPr kumimoji="1" lang="zh-CN" altLang="en-US" dirty="0"/>
              <a:t> </a:t>
            </a:r>
            <a:r>
              <a:rPr kumimoji="1" lang="en-US" altLang="zh-CN" dirty="0"/>
              <a:t>TAM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8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3D1F8C-9279-754E-B8C4-5264AC243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6" y="2146299"/>
            <a:ext cx="9157305" cy="353010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770EE36-9224-EF48-89C3-EFFFFCC0E0E3}"/>
              </a:ext>
            </a:extLst>
          </p:cNvPr>
          <p:cNvSpPr txBox="1"/>
          <p:nvPr/>
        </p:nvSpPr>
        <p:spPr>
          <a:xfrm>
            <a:off x="7995387" y="6559124"/>
            <a:ext cx="10583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KDD</a:t>
            </a:r>
            <a:r>
              <a:rPr lang="zh-CN" altLang="en-US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B59FF01D-A1CD-AD4A-8FE3-0193C0ECD93E}"/>
              </a:ext>
            </a:extLst>
          </p:cNvPr>
          <p:cNvSpPr/>
          <p:nvPr/>
        </p:nvSpPr>
        <p:spPr>
          <a:xfrm>
            <a:off x="23907" y="2182030"/>
            <a:ext cx="1581609" cy="36611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8FD37FC-3306-A84A-A251-8E4BA15768CA}"/>
              </a:ext>
            </a:extLst>
          </p:cNvPr>
          <p:cNvSpPr txBox="1"/>
          <p:nvPr/>
        </p:nvSpPr>
        <p:spPr>
          <a:xfrm>
            <a:off x="-13306" y="1394781"/>
            <a:ext cx="9157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/>
              <a:t>Overview</a:t>
            </a:r>
            <a:r>
              <a:rPr kumimoji="1" lang="zh-CN" altLang="en-US" sz="3200" b="1" dirty="0"/>
              <a:t> </a:t>
            </a:r>
            <a:r>
              <a:rPr kumimoji="1" lang="en-US" altLang="zh-CN" sz="3200" b="1" dirty="0"/>
              <a:t>-</a:t>
            </a:r>
            <a:r>
              <a:rPr kumimoji="1" lang="zh-CN" altLang="en-US" sz="3200" b="1" dirty="0"/>
              <a:t> </a:t>
            </a:r>
            <a:r>
              <a:rPr kumimoji="1" lang="en" altLang="zh-CN" sz="3200" b="1" dirty="0"/>
              <a:t>Matching Temporal Attribute Pairs</a:t>
            </a:r>
            <a:endParaRPr kumimoji="1"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8391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CA28286-9324-1E4A-ACE5-55E5614FE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94" y="5904802"/>
            <a:ext cx="3381154" cy="95319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157057A-386F-B545-828A-4C6EE29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4.</a:t>
            </a:r>
            <a:r>
              <a:rPr kumimoji="1" lang="zh-CN" altLang="en-US" dirty="0"/>
              <a:t> </a:t>
            </a:r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Proposal:</a:t>
            </a:r>
            <a:r>
              <a:rPr kumimoji="1" lang="zh-CN" altLang="en-US" dirty="0"/>
              <a:t> </a:t>
            </a:r>
            <a:r>
              <a:rPr kumimoji="1" lang="en-US" altLang="zh-CN" dirty="0"/>
              <a:t>TAM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4A76-B7BD-DA41-BCC3-BA71A274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altLang="zh-CN" smtClean="0"/>
              <a:pPr/>
              <a:t>9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3D1F8C-9279-754E-B8C4-5264AC243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6" y="2146299"/>
            <a:ext cx="9157305" cy="353010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770EE36-9224-EF48-89C3-EFFFFCC0E0E3}"/>
              </a:ext>
            </a:extLst>
          </p:cNvPr>
          <p:cNvSpPr txBox="1"/>
          <p:nvPr/>
        </p:nvSpPr>
        <p:spPr>
          <a:xfrm>
            <a:off x="7995387" y="6559124"/>
            <a:ext cx="10583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KDD</a:t>
            </a:r>
            <a:r>
              <a:rPr lang="zh-CN" altLang="en-US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3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B59FF01D-A1CD-AD4A-8FE3-0193C0ECD93E}"/>
              </a:ext>
            </a:extLst>
          </p:cNvPr>
          <p:cNvSpPr/>
          <p:nvPr/>
        </p:nvSpPr>
        <p:spPr>
          <a:xfrm>
            <a:off x="1562987" y="2182030"/>
            <a:ext cx="1754371" cy="36611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E9C2440-387E-BC42-9D4C-F8E3EAFD830A}"/>
              </a:ext>
            </a:extLst>
          </p:cNvPr>
          <p:cNvSpPr txBox="1"/>
          <p:nvPr/>
        </p:nvSpPr>
        <p:spPr>
          <a:xfrm>
            <a:off x="-13306" y="1394781"/>
            <a:ext cx="9157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/>
              <a:t>Overview</a:t>
            </a:r>
            <a:r>
              <a:rPr kumimoji="1" lang="zh-CN" altLang="en-US" sz="3200" b="1" dirty="0"/>
              <a:t> </a:t>
            </a:r>
            <a:r>
              <a:rPr kumimoji="1" lang="en-US" altLang="zh-CN" sz="3200" b="1" dirty="0"/>
              <a:t>-</a:t>
            </a:r>
            <a:r>
              <a:rPr kumimoji="1" lang="zh-CN" altLang="en-US" sz="3200" b="1" dirty="0"/>
              <a:t> </a:t>
            </a:r>
            <a:r>
              <a:rPr kumimoji="1" lang="en" altLang="zh-CN" sz="3200" b="1" dirty="0"/>
              <a:t>Matching Temporal Attribute Pairs</a:t>
            </a:r>
            <a:endParaRPr kumimoji="1" lang="zh-CN" altLang="en-US" sz="3200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87D5643-D27C-BC4B-BA40-0A0C338B9A45}"/>
              </a:ext>
            </a:extLst>
          </p:cNvPr>
          <p:cNvSpPr/>
          <p:nvPr/>
        </p:nvSpPr>
        <p:spPr>
          <a:xfrm>
            <a:off x="1523526" y="5890053"/>
            <a:ext cx="2613500" cy="466501"/>
          </a:xfrm>
          <a:prstGeom prst="rect">
            <a:avLst/>
          </a:prstGeom>
          <a:noFill/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B5FA5E1-6BEF-8547-8B4B-B28FDE89A092}"/>
              </a:ext>
            </a:extLst>
          </p:cNvPr>
          <p:cNvSpPr/>
          <p:nvPr/>
        </p:nvSpPr>
        <p:spPr>
          <a:xfrm>
            <a:off x="1523525" y="6390759"/>
            <a:ext cx="2613501" cy="438188"/>
          </a:xfrm>
          <a:prstGeom prst="rect">
            <a:avLst/>
          </a:prstGeom>
          <a:noFill/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4EE6525-F0AC-8B41-BCE1-39E7B43959D9}"/>
              </a:ext>
            </a:extLst>
          </p:cNvPr>
          <p:cNvSpPr txBox="1"/>
          <p:nvPr/>
        </p:nvSpPr>
        <p:spPr>
          <a:xfrm>
            <a:off x="4602558" y="5890053"/>
            <a:ext cx="3985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Existing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schema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matching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approaches</a:t>
            </a:r>
            <a:endParaRPr kumimoji="1" lang="zh-CN" altLang="en-US" sz="1600" dirty="0"/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3FD4BE82-9827-4640-90FB-FB9FAE9C6BAF}"/>
              </a:ext>
            </a:extLst>
          </p:cNvPr>
          <p:cNvCxnSpPr>
            <a:cxnSpLocks/>
            <a:stCxn id="11" idx="1"/>
            <a:endCxn id="5" idx="3"/>
          </p:cNvCxnSpPr>
          <p:nvPr/>
        </p:nvCxnSpPr>
        <p:spPr>
          <a:xfrm flipH="1">
            <a:off x="4137026" y="6059330"/>
            <a:ext cx="465532" cy="639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CDDA41E2-A289-AD44-A667-AA016C70B5A0}"/>
              </a:ext>
            </a:extLst>
          </p:cNvPr>
          <p:cNvSpPr txBox="1"/>
          <p:nvPr/>
        </p:nvSpPr>
        <p:spPr>
          <a:xfrm>
            <a:off x="4689680" y="6356554"/>
            <a:ext cx="1289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Our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study</a:t>
            </a:r>
            <a:endParaRPr kumimoji="1" lang="zh-CN" altLang="en-US" sz="1600" dirty="0"/>
          </a:p>
        </p:txBody>
      </p: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48CDE586-DFAD-814E-AF84-062299DD596E}"/>
              </a:ext>
            </a:extLst>
          </p:cNvPr>
          <p:cNvCxnSpPr>
            <a:cxnSpLocks/>
            <a:stCxn id="16" idx="1"/>
            <a:endCxn id="10" idx="3"/>
          </p:cNvCxnSpPr>
          <p:nvPr/>
        </p:nvCxnSpPr>
        <p:spPr>
          <a:xfrm flipH="1">
            <a:off x="4137026" y="6525831"/>
            <a:ext cx="552654" cy="840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04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Boo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oo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80000">
              <a:schemeClr val="phClr">
                <a:tint val="7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7200000" scaled="1"/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180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>
              <a:rot lat="0" lon="0" rev="0"/>
            </a:camera>
            <a:lightRig rig="morning" dir="bl"/>
          </a:scene3d>
          <a:sp3d extrusionH="222250" contourW="25400" prstMaterial="matte">
            <a:bevelT w="38100" h="38100" prst="softRound"/>
            <a:bevelB/>
            <a:extrusionClr>
              <a:srgbClr val="FF0000"/>
            </a:extrusionClr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soft" dir="bl">
              <a:rot lat="0" lon="0" rev="0"/>
            </a:lightRig>
          </a:scene3d>
          <a:sp3d prstMaterial="plastic">
            <a:bevelT w="38100" h="381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80000">
              <a:schemeClr val="phClr">
                <a:tint val="9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180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9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144785</TotalTime>
  <Words>935</Words>
  <Application>Microsoft Macintosh PowerPoint</Application>
  <PresentationFormat>全屏显示(4:3)</PresentationFormat>
  <Paragraphs>213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Microsoft YaHei UI</vt:lpstr>
      <vt:lpstr>Arial</vt:lpstr>
      <vt:lpstr>Calibri</vt:lpstr>
      <vt:lpstr>Cambria</vt:lpstr>
      <vt:lpstr>Cambria Math</vt:lpstr>
      <vt:lpstr>Wingdings</vt:lpstr>
      <vt:lpstr>Wingdings 3</vt:lpstr>
      <vt:lpstr>Book</vt:lpstr>
      <vt:lpstr>Representing Temporal Attributes for Schema Matching</vt:lpstr>
      <vt:lpstr>1. Background: Temporal Data</vt:lpstr>
      <vt:lpstr>1. Background: Schema Matching</vt:lpstr>
      <vt:lpstr>2. Challenge</vt:lpstr>
      <vt:lpstr>3. Motivation</vt:lpstr>
      <vt:lpstr>3. Motivation</vt:lpstr>
      <vt:lpstr>4. Our Proposal: TAM</vt:lpstr>
      <vt:lpstr>4. Our Proposal: TAM</vt:lpstr>
      <vt:lpstr>4. Our Proposal: TAM</vt:lpstr>
      <vt:lpstr>4. Our Proposal: TAM</vt:lpstr>
      <vt:lpstr>4. Our Proposal: TAM</vt:lpstr>
      <vt:lpstr>5. Representing Temporal Attribute</vt:lpstr>
      <vt:lpstr>5. Representing Temporal Attribute</vt:lpstr>
      <vt:lpstr>5. Representing Temporal Attribute</vt:lpstr>
      <vt:lpstr>5. Representing Temporal Attribute</vt:lpstr>
      <vt:lpstr>5. Representing Temporal Attribute</vt:lpstr>
      <vt:lpstr>5. Representing Temporal Attribute</vt:lpstr>
      <vt:lpstr>6. Determining Matching Distance</vt:lpstr>
      <vt:lpstr>7. Experiments</vt:lpstr>
      <vt:lpstr>7. Experiments</vt:lpstr>
      <vt:lpstr>7. Experiments</vt:lpstr>
      <vt:lpstr>7. Experiments</vt:lpstr>
      <vt:lpstr>7. Experiments</vt:lpstr>
      <vt:lpstr>7. Experiments</vt:lpstr>
      <vt:lpstr>7. Experiments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Matching Heterogeneous Event Data</dc:title>
  <dc:creator>朱笑尘;Stoke</dc:creator>
  <cp:lastModifiedBy>Song Shaoxu</cp:lastModifiedBy>
  <cp:revision>5134</cp:revision>
  <cp:lastPrinted>2013-08-19T08:56:49Z</cp:lastPrinted>
  <dcterms:created xsi:type="dcterms:W3CDTF">2013-05-19T10:34:27Z</dcterms:created>
  <dcterms:modified xsi:type="dcterms:W3CDTF">2020-08-31T00:52:29Z</dcterms:modified>
</cp:coreProperties>
</file>