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13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22"/>
  </p:notesMasterIdLst>
  <p:sldIdLst>
    <p:sldId id="344" r:id="rId2"/>
    <p:sldId id="260" r:id="rId3"/>
    <p:sldId id="289" r:id="rId4"/>
    <p:sldId id="397" r:id="rId5"/>
    <p:sldId id="401" r:id="rId6"/>
    <p:sldId id="402" r:id="rId7"/>
    <p:sldId id="403" r:id="rId8"/>
    <p:sldId id="324" r:id="rId9"/>
    <p:sldId id="404" r:id="rId10"/>
    <p:sldId id="388" r:id="rId11"/>
    <p:sldId id="405" r:id="rId12"/>
    <p:sldId id="406" r:id="rId13"/>
    <p:sldId id="407" r:id="rId14"/>
    <p:sldId id="357" r:id="rId15"/>
    <p:sldId id="391" r:id="rId16"/>
    <p:sldId id="408" r:id="rId17"/>
    <p:sldId id="409" r:id="rId18"/>
    <p:sldId id="393" r:id="rId19"/>
    <p:sldId id="312" r:id="rId20"/>
    <p:sldId id="288" r:id="rId21"/>
  </p:sldIdLst>
  <p:sldSz cx="9144000" cy="6858000" type="screen4x3"/>
  <p:notesSz cx="6797675" cy="99250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B050"/>
    <a:srgbClr val="ED7D31"/>
    <a:srgbClr val="7C5BAE"/>
    <a:srgbClr val="3DCBC8"/>
    <a:srgbClr val="F8F8F8"/>
    <a:srgbClr val="FFC000"/>
    <a:srgbClr val="A5A5A5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5" autoAdjust="0"/>
    <p:restoredTop sz="82956" autoAdjust="0"/>
  </p:normalViewPr>
  <p:slideViewPr>
    <p:cSldViewPr snapToGrid="0">
      <p:cViewPr varScale="1">
        <p:scale>
          <a:sx n="107" d="100"/>
          <a:sy n="107" d="100"/>
        </p:scale>
        <p:origin x="1240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Stoke\Desktop\ICDE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Stoke\Desktop\ICDE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Stoke\Desktop\ICDE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Stoke\Desktop\ICDE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Stoke\Desktop\ICDE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'fig6'!$D$1</c:f>
              <c:strCache>
                <c:ptCount val="1"/>
                <c:pt idx="0">
                  <c:v>kNN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'fig6'!$B$2:$B$11</c:f>
              <c:numCache>
                <c:formatCode>General</c:formatCode>
                <c:ptCount val="10"/>
                <c:pt idx="0">
                  <c:v>150</c:v>
                </c:pt>
                <c:pt idx="1">
                  <c:v>300</c:v>
                </c:pt>
                <c:pt idx="2">
                  <c:v>450</c:v>
                </c:pt>
                <c:pt idx="3">
                  <c:v>600</c:v>
                </c:pt>
                <c:pt idx="4">
                  <c:v>750</c:v>
                </c:pt>
                <c:pt idx="5">
                  <c:v>900</c:v>
                </c:pt>
                <c:pt idx="6">
                  <c:v>1050</c:v>
                </c:pt>
                <c:pt idx="7">
                  <c:v>1200</c:v>
                </c:pt>
                <c:pt idx="8">
                  <c:v>1350</c:v>
                </c:pt>
                <c:pt idx="9">
                  <c:v>1500</c:v>
                </c:pt>
              </c:numCache>
            </c:numRef>
          </c:cat>
          <c:val>
            <c:numRef>
              <c:f>'fig6'!$D$2:$D$11</c:f>
              <c:numCache>
                <c:formatCode>General</c:formatCode>
                <c:ptCount val="10"/>
                <c:pt idx="0">
                  <c:v>32.595970425603198</c:v>
                </c:pt>
                <c:pt idx="1">
                  <c:v>29.633957538891099</c:v>
                </c:pt>
                <c:pt idx="2">
                  <c:v>28.068261834861399</c:v>
                </c:pt>
                <c:pt idx="3">
                  <c:v>26.579263867188999</c:v>
                </c:pt>
                <c:pt idx="4">
                  <c:v>25.2777348289532</c:v>
                </c:pt>
                <c:pt idx="5">
                  <c:v>24.676988088152399</c:v>
                </c:pt>
                <c:pt idx="6">
                  <c:v>24.368436848435699</c:v>
                </c:pt>
                <c:pt idx="7">
                  <c:v>23.832234845297901</c:v>
                </c:pt>
                <c:pt idx="8">
                  <c:v>23.384523182974299</c:v>
                </c:pt>
                <c:pt idx="9">
                  <c:v>22.6282791419783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C0-3E43-AB7F-B8826BE6E243}"/>
            </c:ext>
          </c:extLst>
        </c:ser>
        <c:ser>
          <c:idx val="2"/>
          <c:order val="2"/>
          <c:tx>
            <c:strRef>
              <c:f>'fig6'!$E$1</c:f>
              <c:strCache>
                <c:ptCount val="1"/>
                <c:pt idx="0">
                  <c:v>GLR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'fig6'!$B$2:$B$11</c:f>
              <c:numCache>
                <c:formatCode>General</c:formatCode>
                <c:ptCount val="10"/>
                <c:pt idx="0">
                  <c:v>150</c:v>
                </c:pt>
                <c:pt idx="1">
                  <c:v>300</c:v>
                </c:pt>
                <c:pt idx="2">
                  <c:v>450</c:v>
                </c:pt>
                <c:pt idx="3">
                  <c:v>600</c:v>
                </c:pt>
                <c:pt idx="4">
                  <c:v>750</c:v>
                </c:pt>
                <c:pt idx="5">
                  <c:v>900</c:v>
                </c:pt>
                <c:pt idx="6">
                  <c:v>1050</c:v>
                </c:pt>
                <c:pt idx="7">
                  <c:v>1200</c:v>
                </c:pt>
                <c:pt idx="8">
                  <c:v>1350</c:v>
                </c:pt>
                <c:pt idx="9">
                  <c:v>1500</c:v>
                </c:pt>
              </c:numCache>
            </c:numRef>
          </c:cat>
          <c:val>
            <c:numRef>
              <c:f>'fig6'!$E$2:$E$11</c:f>
              <c:numCache>
                <c:formatCode>General</c:formatCode>
                <c:ptCount val="10"/>
                <c:pt idx="0">
                  <c:v>31.019646082145101</c:v>
                </c:pt>
                <c:pt idx="1">
                  <c:v>30.5355042841718</c:v>
                </c:pt>
                <c:pt idx="2">
                  <c:v>30.6268856665314</c:v>
                </c:pt>
                <c:pt idx="3">
                  <c:v>30.6076797370314</c:v>
                </c:pt>
                <c:pt idx="4">
                  <c:v>30.535024857822901</c:v>
                </c:pt>
                <c:pt idx="5">
                  <c:v>30.419646240956499</c:v>
                </c:pt>
                <c:pt idx="6">
                  <c:v>30.382615327605901</c:v>
                </c:pt>
                <c:pt idx="7">
                  <c:v>30.341159455041002</c:v>
                </c:pt>
                <c:pt idx="8">
                  <c:v>30.300616269813599</c:v>
                </c:pt>
                <c:pt idx="9">
                  <c:v>30.284157302966399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C0-3E43-AB7F-B8826BE6E243}"/>
            </c:ext>
          </c:extLst>
        </c:ser>
        <c:ser>
          <c:idx val="3"/>
          <c:order val="3"/>
          <c:tx>
            <c:strRef>
              <c:f>'fig6'!$F$1</c:f>
              <c:strCache>
                <c:ptCount val="1"/>
                <c:pt idx="0">
                  <c:v>LOESS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'fig6'!$B$2:$B$11</c:f>
              <c:numCache>
                <c:formatCode>General</c:formatCode>
                <c:ptCount val="10"/>
                <c:pt idx="0">
                  <c:v>150</c:v>
                </c:pt>
                <c:pt idx="1">
                  <c:v>300</c:v>
                </c:pt>
                <c:pt idx="2">
                  <c:v>450</c:v>
                </c:pt>
                <c:pt idx="3">
                  <c:v>600</c:v>
                </c:pt>
                <c:pt idx="4">
                  <c:v>750</c:v>
                </c:pt>
                <c:pt idx="5">
                  <c:v>900</c:v>
                </c:pt>
                <c:pt idx="6">
                  <c:v>1050</c:v>
                </c:pt>
                <c:pt idx="7">
                  <c:v>1200</c:v>
                </c:pt>
                <c:pt idx="8">
                  <c:v>1350</c:v>
                </c:pt>
                <c:pt idx="9">
                  <c:v>1500</c:v>
                </c:pt>
              </c:numCache>
            </c:numRef>
          </c:cat>
          <c:val>
            <c:numRef>
              <c:f>'fig6'!$F$2:$F$11</c:f>
              <c:numCache>
                <c:formatCode>General</c:formatCode>
                <c:ptCount val="10"/>
                <c:pt idx="0">
                  <c:v>18.211844131192102</c:v>
                </c:pt>
                <c:pt idx="1">
                  <c:v>17.2010677941918</c:v>
                </c:pt>
                <c:pt idx="2">
                  <c:v>17.047348906971099</c:v>
                </c:pt>
                <c:pt idx="3">
                  <c:v>16.889349313081802</c:v>
                </c:pt>
                <c:pt idx="4">
                  <c:v>16.7701540422458</c:v>
                </c:pt>
                <c:pt idx="5">
                  <c:v>16.766763595308099</c:v>
                </c:pt>
                <c:pt idx="6">
                  <c:v>16.7480696589361</c:v>
                </c:pt>
                <c:pt idx="7">
                  <c:v>16.680530735478399</c:v>
                </c:pt>
                <c:pt idx="8">
                  <c:v>16.7535001058604</c:v>
                </c:pt>
                <c:pt idx="9">
                  <c:v>16.732183516224001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C0-3E43-AB7F-B8826BE6E243}"/>
            </c:ext>
          </c:extLst>
        </c:ser>
        <c:ser>
          <c:idx val="7"/>
          <c:order val="7"/>
          <c:tx>
            <c:strRef>
              <c:f>'fig6'!$J$1</c:f>
              <c:strCache>
                <c:ptCount val="1"/>
                <c:pt idx="0">
                  <c:v>ERACER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'fig6'!$B$2:$B$11</c:f>
              <c:numCache>
                <c:formatCode>General</c:formatCode>
                <c:ptCount val="10"/>
                <c:pt idx="0">
                  <c:v>150</c:v>
                </c:pt>
                <c:pt idx="1">
                  <c:v>300</c:v>
                </c:pt>
                <c:pt idx="2">
                  <c:v>450</c:v>
                </c:pt>
                <c:pt idx="3">
                  <c:v>600</c:v>
                </c:pt>
                <c:pt idx="4">
                  <c:v>750</c:v>
                </c:pt>
                <c:pt idx="5">
                  <c:v>900</c:v>
                </c:pt>
                <c:pt idx="6">
                  <c:v>1050</c:v>
                </c:pt>
                <c:pt idx="7">
                  <c:v>1200</c:v>
                </c:pt>
                <c:pt idx="8">
                  <c:v>1350</c:v>
                </c:pt>
                <c:pt idx="9">
                  <c:v>1500</c:v>
                </c:pt>
              </c:numCache>
            </c:numRef>
          </c:cat>
          <c:val>
            <c:numRef>
              <c:f>'fig6'!$J$2:$J$11</c:f>
              <c:numCache>
                <c:formatCode>General</c:formatCode>
                <c:ptCount val="10"/>
                <c:pt idx="0">
                  <c:v>26.438308729779699</c:v>
                </c:pt>
                <c:pt idx="1">
                  <c:v>24.4032747874049</c:v>
                </c:pt>
                <c:pt idx="2">
                  <c:v>23.5332351604584</c:v>
                </c:pt>
                <c:pt idx="3">
                  <c:v>22.532898399102901</c:v>
                </c:pt>
                <c:pt idx="4">
                  <c:v>21.7789871081747</c:v>
                </c:pt>
                <c:pt idx="5">
                  <c:v>21.466928754000801</c:v>
                </c:pt>
                <c:pt idx="6">
                  <c:v>21.395149527017701</c:v>
                </c:pt>
                <c:pt idx="7">
                  <c:v>21.093543289684799</c:v>
                </c:pt>
                <c:pt idx="8">
                  <c:v>20.856208492946902</c:v>
                </c:pt>
                <c:pt idx="9">
                  <c:v>20.349578518866601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C0-3E43-AB7F-B8826BE6E243}"/>
            </c:ext>
          </c:extLst>
        </c:ser>
        <c:ser>
          <c:idx val="9"/>
          <c:order val="9"/>
          <c:tx>
            <c:strRef>
              <c:f>'fig6'!$L$1</c:f>
              <c:strCache>
                <c:ptCount val="1"/>
                <c:pt idx="0">
                  <c:v>IIM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'fig6'!$B$2:$B$11</c:f>
              <c:numCache>
                <c:formatCode>General</c:formatCode>
                <c:ptCount val="10"/>
                <c:pt idx="0">
                  <c:v>150</c:v>
                </c:pt>
                <c:pt idx="1">
                  <c:v>300</c:v>
                </c:pt>
                <c:pt idx="2">
                  <c:v>450</c:v>
                </c:pt>
                <c:pt idx="3">
                  <c:v>600</c:v>
                </c:pt>
                <c:pt idx="4">
                  <c:v>750</c:v>
                </c:pt>
                <c:pt idx="5">
                  <c:v>900</c:v>
                </c:pt>
                <c:pt idx="6">
                  <c:v>1050</c:v>
                </c:pt>
                <c:pt idx="7">
                  <c:v>1200</c:v>
                </c:pt>
                <c:pt idx="8">
                  <c:v>1350</c:v>
                </c:pt>
                <c:pt idx="9">
                  <c:v>1500</c:v>
                </c:pt>
              </c:numCache>
            </c:numRef>
          </c:cat>
          <c:val>
            <c:numRef>
              <c:f>'fig6'!$L$2:$L$11</c:f>
              <c:numCache>
                <c:formatCode>General</c:formatCode>
                <c:ptCount val="10"/>
                <c:pt idx="0">
                  <c:v>18.3169574515051</c:v>
                </c:pt>
                <c:pt idx="1">
                  <c:v>14.526238824201</c:v>
                </c:pt>
                <c:pt idx="2">
                  <c:v>12.2275782628048</c:v>
                </c:pt>
                <c:pt idx="3">
                  <c:v>11.774494583958401</c:v>
                </c:pt>
                <c:pt idx="4">
                  <c:v>10.7950527487715</c:v>
                </c:pt>
                <c:pt idx="5">
                  <c:v>10.049099739877899</c:v>
                </c:pt>
                <c:pt idx="6">
                  <c:v>10.540245520718001</c:v>
                </c:pt>
                <c:pt idx="7">
                  <c:v>9.5433285305651001</c:v>
                </c:pt>
                <c:pt idx="8">
                  <c:v>9.0134665115820098</c:v>
                </c:pt>
                <c:pt idx="9">
                  <c:v>8.0792231489061201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BC0-3E43-AB7F-B8826BE6E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28692976"/>
        <c:axId val="-3286908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'fig6'!$C$1</c15:sqref>
                        </c15:formulaRef>
                      </c:ext>
                    </c:extLst>
                    <c:strCache>
                      <c:ptCount val="1"/>
                      <c:pt idx="0">
                        <c:v>Dirty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'fig6'!$B$2:$B$11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150</c:v>
                      </c:pt>
                      <c:pt idx="1">
                        <c:v>300</c:v>
                      </c:pt>
                      <c:pt idx="2">
                        <c:v>450</c:v>
                      </c:pt>
                      <c:pt idx="3">
                        <c:v>600</c:v>
                      </c:pt>
                      <c:pt idx="4">
                        <c:v>750</c:v>
                      </c:pt>
                      <c:pt idx="5">
                        <c:v>900</c:v>
                      </c:pt>
                      <c:pt idx="6">
                        <c:v>1050</c:v>
                      </c:pt>
                      <c:pt idx="7">
                        <c:v>1200</c:v>
                      </c:pt>
                      <c:pt idx="8">
                        <c:v>1350</c:v>
                      </c:pt>
                      <c:pt idx="9">
                        <c:v>1500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'fig6'!$C$2:$C$11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89.897629875783096</c:v>
                      </c:pt>
                      <c:pt idx="1">
                        <c:v>89.897629875783096</c:v>
                      </c:pt>
                      <c:pt idx="2">
                        <c:v>89.897629875783096</c:v>
                      </c:pt>
                      <c:pt idx="3">
                        <c:v>89.897629875783096</c:v>
                      </c:pt>
                      <c:pt idx="4">
                        <c:v>89.897629875783096</c:v>
                      </c:pt>
                      <c:pt idx="5">
                        <c:v>89.897629875783096</c:v>
                      </c:pt>
                      <c:pt idx="6">
                        <c:v>89.897629875783096</c:v>
                      </c:pt>
                      <c:pt idx="7">
                        <c:v>89.897629875783096</c:v>
                      </c:pt>
                      <c:pt idx="8">
                        <c:v>89.897629875783096</c:v>
                      </c:pt>
                      <c:pt idx="9">
                        <c:v>89.897629875783096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3BC0-3E43-AB7F-B8826BE6E243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'fig6'!$G$1</c15:sqref>
                        </c15:formulaRef>
                      </c:ext>
                    </c:extLst>
                    <c:strCache>
                      <c:ptCount val="1"/>
                      <c:pt idx="0">
                        <c:v>IIP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150</c:v>
                      </c:pt>
                      <c:pt idx="1">
                        <c:v>300</c:v>
                      </c:pt>
                      <c:pt idx="2">
                        <c:v>450</c:v>
                      </c:pt>
                      <c:pt idx="3">
                        <c:v>600</c:v>
                      </c:pt>
                      <c:pt idx="4">
                        <c:v>750</c:v>
                      </c:pt>
                      <c:pt idx="5">
                        <c:v>900</c:v>
                      </c:pt>
                      <c:pt idx="6">
                        <c:v>1050</c:v>
                      </c:pt>
                      <c:pt idx="7">
                        <c:v>1200</c:v>
                      </c:pt>
                      <c:pt idx="8">
                        <c:v>1350</c:v>
                      </c:pt>
                      <c:pt idx="9">
                        <c:v>1500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'fig6'!$G$2:$G$11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19.9040328168537</c:v>
                      </c:pt>
                      <c:pt idx="1">
                        <c:v>16.471775936266901</c:v>
                      </c:pt>
                      <c:pt idx="2">
                        <c:v>14.1402810572762</c:v>
                      </c:pt>
                      <c:pt idx="3">
                        <c:v>13.538198230167399</c:v>
                      </c:pt>
                      <c:pt idx="4">
                        <c:v>12.535388232735199</c:v>
                      </c:pt>
                      <c:pt idx="5">
                        <c:v>11.9947413173845</c:v>
                      </c:pt>
                      <c:pt idx="6">
                        <c:v>11.881377638646899</c:v>
                      </c:pt>
                      <c:pt idx="7">
                        <c:v>11.295705418469</c:v>
                      </c:pt>
                      <c:pt idx="8">
                        <c:v>10.5125592140944</c:v>
                      </c:pt>
                      <c:pt idx="9">
                        <c:v>9.6189605960172404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3BC0-3E43-AB7F-B8826BE6E243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'fig6'!$H$1</c15:sqref>
                        </c15:formulaRef>
                      </c:ext>
                    </c:extLst>
                    <c:strCache>
                      <c:ptCount val="1"/>
                      <c:pt idx="0">
                        <c:v>IFC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150</c:v>
                      </c:pt>
                      <c:pt idx="1">
                        <c:v>300</c:v>
                      </c:pt>
                      <c:pt idx="2">
                        <c:v>450</c:v>
                      </c:pt>
                      <c:pt idx="3">
                        <c:v>600</c:v>
                      </c:pt>
                      <c:pt idx="4">
                        <c:v>750</c:v>
                      </c:pt>
                      <c:pt idx="5">
                        <c:v>900</c:v>
                      </c:pt>
                      <c:pt idx="6">
                        <c:v>1050</c:v>
                      </c:pt>
                      <c:pt idx="7">
                        <c:v>1200</c:v>
                      </c:pt>
                      <c:pt idx="8">
                        <c:v>1350</c:v>
                      </c:pt>
                      <c:pt idx="9">
                        <c:v>1500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'fig6'!$H$2:$H$11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54.658178897353601</c:v>
                      </c:pt>
                      <c:pt idx="1">
                        <c:v>51.624053652578098</c:v>
                      </c:pt>
                      <c:pt idx="2">
                        <c:v>52.979697092833</c:v>
                      </c:pt>
                      <c:pt idx="3">
                        <c:v>51.915238964372101</c:v>
                      </c:pt>
                      <c:pt idx="4">
                        <c:v>52.797087952085697</c:v>
                      </c:pt>
                      <c:pt idx="5">
                        <c:v>50.243327166024997</c:v>
                      </c:pt>
                      <c:pt idx="6">
                        <c:v>52.3501444632454</c:v>
                      </c:pt>
                      <c:pt idx="7">
                        <c:v>51.9003610636221</c:v>
                      </c:pt>
                      <c:pt idx="8">
                        <c:v>54.470455926685403</c:v>
                      </c:pt>
                      <c:pt idx="9">
                        <c:v>50.720204892682403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3BC0-3E43-AB7F-B8826BE6E243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'fig6'!$I$1</c15:sqref>
                        </c15:formulaRef>
                      </c:ext>
                    </c:extLst>
                    <c:strCache>
                      <c:ptCount val="1"/>
                      <c:pt idx="0">
                        <c:v>GMM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150</c:v>
                      </c:pt>
                      <c:pt idx="1">
                        <c:v>300</c:v>
                      </c:pt>
                      <c:pt idx="2">
                        <c:v>450</c:v>
                      </c:pt>
                      <c:pt idx="3">
                        <c:v>600</c:v>
                      </c:pt>
                      <c:pt idx="4">
                        <c:v>750</c:v>
                      </c:pt>
                      <c:pt idx="5">
                        <c:v>900</c:v>
                      </c:pt>
                      <c:pt idx="6">
                        <c:v>1050</c:v>
                      </c:pt>
                      <c:pt idx="7">
                        <c:v>1200</c:v>
                      </c:pt>
                      <c:pt idx="8">
                        <c:v>1350</c:v>
                      </c:pt>
                      <c:pt idx="9">
                        <c:v>1500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'fig6'!$I$2:$I$11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56.310962561714398</c:v>
                      </c:pt>
                      <c:pt idx="1">
                        <c:v>65.342340669769001</c:v>
                      </c:pt>
                      <c:pt idx="2">
                        <c:v>62.324013157612598</c:v>
                      </c:pt>
                      <c:pt idx="3">
                        <c:v>61.863651413792901</c:v>
                      </c:pt>
                      <c:pt idx="4">
                        <c:v>59.683370791053697</c:v>
                      </c:pt>
                      <c:pt idx="5">
                        <c:v>57.8463128216641</c:v>
                      </c:pt>
                      <c:pt idx="6">
                        <c:v>58.454980378832197</c:v>
                      </c:pt>
                      <c:pt idx="7">
                        <c:v>57.688624028663597</c:v>
                      </c:pt>
                      <c:pt idx="8">
                        <c:v>57.629347314459203</c:v>
                      </c:pt>
                      <c:pt idx="9">
                        <c:v>59.036171415399899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3BC0-3E43-AB7F-B8826BE6E243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'fig6'!$K$1</c15:sqref>
                        </c15:formulaRef>
                      </c:ext>
                    </c:extLst>
                    <c:strCache>
                      <c:ptCount val="1"/>
                      <c:pt idx="0">
                        <c:v>ILLS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150</c:v>
                      </c:pt>
                      <c:pt idx="1">
                        <c:v>300</c:v>
                      </c:pt>
                      <c:pt idx="2">
                        <c:v>450</c:v>
                      </c:pt>
                      <c:pt idx="3">
                        <c:v>600</c:v>
                      </c:pt>
                      <c:pt idx="4">
                        <c:v>750</c:v>
                      </c:pt>
                      <c:pt idx="5">
                        <c:v>900</c:v>
                      </c:pt>
                      <c:pt idx="6">
                        <c:v>1050</c:v>
                      </c:pt>
                      <c:pt idx="7">
                        <c:v>1200</c:v>
                      </c:pt>
                      <c:pt idx="8">
                        <c:v>1350</c:v>
                      </c:pt>
                      <c:pt idx="9">
                        <c:v>1500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'fig6'!$K$2:$K$11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110.59461703260099</c:v>
                      </c:pt>
                      <c:pt idx="1">
                        <c:v>47.4863501576096</c:v>
                      </c:pt>
                      <c:pt idx="2">
                        <c:v>43.2738680498477</c:v>
                      </c:pt>
                      <c:pt idx="3">
                        <c:v>30.415163135077002</c:v>
                      </c:pt>
                      <c:pt idx="4">
                        <c:v>27.9453789407149</c:v>
                      </c:pt>
                      <c:pt idx="5">
                        <c:v>17.703299326194099</c:v>
                      </c:pt>
                      <c:pt idx="6">
                        <c:v>14.3520279497997</c:v>
                      </c:pt>
                      <c:pt idx="7">
                        <c:v>23.64607475527</c:v>
                      </c:pt>
                      <c:pt idx="8">
                        <c:v>19.828084203669899</c:v>
                      </c:pt>
                      <c:pt idx="9">
                        <c:v>16.049762136462899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3BC0-3E43-AB7F-B8826BE6E243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'fig6'!$M$1</c15:sqref>
                        </c15:formulaRef>
                      </c:ext>
                    </c:extLst>
                    <c:strCache>
                      <c:ptCount val="1"/>
                      <c:pt idx="0">
                        <c:v>KNNE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'fig6'!$B$2:$B$11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150</c:v>
                      </c:pt>
                      <c:pt idx="1">
                        <c:v>300</c:v>
                      </c:pt>
                      <c:pt idx="2">
                        <c:v>450</c:v>
                      </c:pt>
                      <c:pt idx="3">
                        <c:v>600</c:v>
                      </c:pt>
                      <c:pt idx="4">
                        <c:v>750</c:v>
                      </c:pt>
                      <c:pt idx="5">
                        <c:v>900</c:v>
                      </c:pt>
                      <c:pt idx="6">
                        <c:v>1050</c:v>
                      </c:pt>
                      <c:pt idx="7">
                        <c:v>1200</c:v>
                      </c:pt>
                      <c:pt idx="8">
                        <c:v>1350</c:v>
                      </c:pt>
                      <c:pt idx="9">
                        <c:v>1500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'fig6'!$M$2:$M$11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30.517705300552301</c:v>
                      </c:pt>
                      <c:pt idx="1">
                        <c:v>27.104507093066701</c:v>
                      </c:pt>
                      <c:pt idx="2">
                        <c:v>25.167356010597999</c:v>
                      </c:pt>
                      <c:pt idx="3">
                        <c:v>23.741697860173399</c:v>
                      </c:pt>
                      <c:pt idx="4">
                        <c:v>22.671546043244401</c:v>
                      </c:pt>
                      <c:pt idx="5">
                        <c:v>21.8715145069892</c:v>
                      </c:pt>
                      <c:pt idx="6">
                        <c:v>21.246147375895099</c:v>
                      </c:pt>
                      <c:pt idx="7">
                        <c:v>20.7267717082646</c:v>
                      </c:pt>
                      <c:pt idx="8">
                        <c:v>20.287523909674</c:v>
                      </c:pt>
                      <c:pt idx="9">
                        <c:v>20.115124708851098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3BC0-3E43-AB7F-B8826BE6E243}"/>
                  </c:ext>
                </c:extLst>
              </c15:ser>
            </c15:filteredLineSeries>
          </c:ext>
        </c:extLst>
      </c:lineChart>
      <c:catAx>
        <c:axId val="-328692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# complete tuples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328690800"/>
        <c:crosses val="autoZero"/>
        <c:auto val="1"/>
        <c:lblAlgn val="ctr"/>
        <c:lblOffset val="100"/>
        <c:noMultiLvlLbl val="0"/>
      </c:catAx>
      <c:valAx>
        <c:axId val="-32869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Imputation RMS error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32869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'fig4'!$C$1</c:f>
              <c:strCache>
                <c:ptCount val="1"/>
                <c:pt idx="0">
                  <c:v>kNN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'fig4'!$A$2:$A$5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'fig4'!$C$2:$C$5</c:f>
              <c:numCache>
                <c:formatCode>General</c:formatCode>
                <c:ptCount val="4"/>
                <c:pt idx="0">
                  <c:v>25.294796634270401</c:v>
                </c:pt>
                <c:pt idx="1">
                  <c:v>24.237683839397</c:v>
                </c:pt>
                <c:pt idx="2">
                  <c:v>26.640643763886199</c:v>
                </c:pt>
                <c:pt idx="3">
                  <c:v>22.6282791419783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67-B440-8C52-FDF0B1FCBE75}"/>
            </c:ext>
          </c:extLst>
        </c:ser>
        <c:ser>
          <c:idx val="2"/>
          <c:order val="2"/>
          <c:tx>
            <c:strRef>
              <c:f>'fig4'!$D$1</c:f>
              <c:strCache>
                <c:ptCount val="1"/>
                <c:pt idx="0">
                  <c:v>GLR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'fig4'!$A$2:$A$5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'fig4'!$D$2:$D$5</c:f>
              <c:numCache>
                <c:formatCode>General</c:formatCode>
                <c:ptCount val="4"/>
                <c:pt idx="0">
                  <c:v>37.739263716229701</c:v>
                </c:pt>
                <c:pt idx="1">
                  <c:v>37.673244103432197</c:v>
                </c:pt>
                <c:pt idx="2">
                  <c:v>37.458693122524103</c:v>
                </c:pt>
                <c:pt idx="3">
                  <c:v>30.284157302966399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67-B440-8C52-FDF0B1FCBE75}"/>
            </c:ext>
          </c:extLst>
        </c:ser>
        <c:ser>
          <c:idx val="3"/>
          <c:order val="3"/>
          <c:tx>
            <c:strRef>
              <c:f>'fig4'!$E$1</c:f>
              <c:strCache>
                <c:ptCount val="1"/>
                <c:pt idx="0">
                  <c:v>LOESS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'fig4'!$A$2:$A$5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'fig4'!$E$2:$E$5</c:f>
              <c:numCache>
                <c:formatCode>General</c:formatCode>
                <c:ptCount val="4"/>
                <c:pt idx="0">
                  <c:v>27.971599026446</c:v>
                </c:pt>
                <c:pt idx="1">
                  <c:v>25.615925287182101</c:v>
                </c:pt>
                <c:pt idx="2">
                  <c:v>25.688030608563299</c:v>
                </c:pt>
                <c:pt idx="3">
                  <c:v>16.732183516224001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67-B440-8C52-FDF0B1FCBE75}"/>
            </c:ext>
          </c:extLst>
        </c:ser>
        <c:ser>
          <c:idx val="7"/>
          <c:order val="7"/>
          <c:tx>
            <c:strRef>
              <c:f>'fig4'!$I$1</c:f>
              <c:strCache>
                <c:ptCount val="1"/>
                <c:pt idx="0">
                  <c:v>ERACER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'fig4'!$A$2:$A$5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'fig4'!$I$2:$I$5</c:f>
              <c:numCache>
                <c:formatCode>General</c:formatCode>
                <c:ptCount val="4"/>
                <c:pt idx="0">
                  <c:v>25.322059423141301</c:v>
                </c:pt>
                <c:pt idx="1">
                  <c:v>24.149128371955399</c:v>
                </c:pt>
                <c:pt idx="2">
                  <c:v>25.678742751555099</c:v>
                </c:pt>
                <c:pt idx="3">
                  <c:v>19.8403042798782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467-B440-8C52-FDF0B1FCBE75}"/>
            </c:ext>
          </c:extLst>
        </c:ser>
        <c:ser>
          <c:idx val="9"/>
          <c:order val="9"/>
          <c:tx>
            <c:strRef>
              <c:f>'fig4'!$K$1</c:f>
              <c:strCache>
                <c:ptCount val="1"/>
                <c:pt idx="0">
                  <c:v>IIM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'fig4'!$A$2:$A$5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'fig4'!$K$2:$K$5</c:f>
              <c:numCache>
                <c:formatCode>General</c:formatCode>
                <c:ptCount val="4"/>
                <c:pt idx="0">
                  <c:v>25.4787719603342</c:v>
                </c:pt>
                <c:pt idx="1">
                  <c:v>19.174455292529501</c:v>
                </c:pt>
                <c:pt idx="2">
                  <c:v>18.565301702094299</c:v>
                </c:pt>
                <c:pt idx="3">
                  <c:v>8.0792231489061201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467-B440-8C52-FDF0B1FCB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3529488"/>
        <c:axId val="-1835371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'fig4'!$B$1</c15:sqref>
                        </c15:formulaRef>
                      </c:ext>
                    </c:extLst>
                    <c:strCache>
                      <c:ptCount val="1"/>
                      <c:pt idx="0">
                        <c:v>Dirty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'fig4'!$A$2:$A$5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'fig4'!$B$2:$B$5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89.897629875783096</c:v>
                      </c:pt>
                      <c:pt idx="1">
                        <c:v>89.897629875783096</c:v>
                      </c:pt>
                      <c:pt idx="2">
                        <c:v>89.897629875783096</c:v>
                      </c:pt>
                      <c:pt idx="3">
                        <c:v>89.897629875783096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2467-B440-8C52-FDF0B1FCBE75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'fig4'!$F$1</c15:sqref>
                        </c15:formulaRef>
                      </c:ext>
                    </c:extLst>
                    <c:strCache>
                      <c:ptCount val="1"/>
                      <c:pt idx="0">
                        <c:v>IIP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'fig4'!$F$2:$F$5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26.382000616331599</c:v>
                      </c:pt>
                      <c:pt idx="1">
                        <c:v>20.679638616158702</c:v>
                      </c:pt>
                      <c:pt idx="2">
                        <c:v>20.762527877814801</c:v>
                      </c:pt>
                      <c:pt idx="3">
                        <c:v>9.6189605960172404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2467-B440-8C52-FDF0B1FCBE75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'fig4'!$G$1</c15:sqref>
                        </c15:formulaRef>
                      </c:ext>
                    </c:extLst>
                    <c:strCache>
                      <c:ptCount val="1"/>
                      <c:pt idx="0">
                        <c:v>IFC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'fig4'!$G$2:$G$5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56.589610435514402</c:v>
                      </c:pt>
                      <c:pt idx="1">
                        <c:v>48.475300612393802</c:v>
                      </c:pt>
                      <c:pt idx="2">
                        <c:v>48.954078666653402</c:v>
                      </c:pt>
                      <c:pt idx="3">
                        <c:v>48.409419545502303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2467-B440-8C52-FDF0B1FCBE75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'fig4'!$H$1</c15:sqref>
                        </c15:formulaRef>
                      </c:ext>
                    </c:extLst>
                    <c:strCache>
                      <c:ptCount val="1"/>
                      <c:pt idx="0">
                        <c:v>GMM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'fig4'!$H$2:$H$5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76.782483728154602</c:v>
                      </c:pt>
                      <c:pt idx="1">
                        <c:v>64.470666916724099</c:v>
                      </c:pt>
                      <c:pt idx="2">
                        <c:v>65.4282312964055</c:v>
                      </c:pt>
                      <c:pt idx="3">
                        <c:v>59.036171415399899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2467-B440-8C52-FDF0B1FCBE75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'fig4'!$J$1</c15:sqref>
                        </c15:formulaRef>
                      </c:ext>
                    </c:extLst>
                    <c:strCache>
                      <c:ptCount val="1"/>
                      <c:pt idx="0">
                        <c:v>ILLS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'fig4'!$J$2:$J$5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27.736949709633301</c:v>
                      </c:pt>
                      <c:pt idx="1">
                        <c:v>26.472428581866101</c:v>
                      </c:pt>
                      <c:pt idx="2">
                        <c:v>26.1054515859574</c:v>
                      </c:pt>
                      <c:pt idx="3">
                        <c:v>16.0497621363752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2467-B440-8C52-FDF0B1FCBE75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'fig4'!$L$1</c15:sqref>
                        </c15:formulaRef>
                      </c:ext>
                    </c:extLst>
                    <c:strCache>
                      <c:ptCount val="1"/>
                      <c:pt idx="0">
                        <c:v>KNNE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3</c:v>
                      </c:pt>
                      <c:pt idx="2">
                        <c:v>4</c:v>
                      </c:pt>
                      <c:pt idx="3">
                        <c:v>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'fig4'!$L$2:$L$5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26.313368117559602</c:v>
                      </c:pt>
                      <c:pt idx="1">
                        <c:v>25.269429083765701</c:v>
                      </c:pt>
                      <c:pt idx="2">
                        <c:v>26.866828317943298</c:v>
                      </c:pt>
                      <c:pt idx="3">
                        <c:v>22.840199552852098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2467-B440-8C52-FDF0B1FCBE75}"/>
                  </c:ext>
                </c:extLst>
              </c15:ser>
            </c15:filteredLineSeries>
          </c:ext>
        </c:extLst>
      </c:lineChart>
      <c:catAx>
        <c:axId val="-183529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#</a:t>
                </a:r>
                <a:r>
                  <a:rPr lang="en-US" altLang="zh-CN" sz="1100" b="1" baseline="0">
                    <a:solidFill>
                      <a:sysClr val="windowText" lastClr="000000"/>
                    </a:solidFill>
                  </a:rPr>
                  <a:t> complete attributes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37104"/>
        <c:crosses val="autoZero"/>
        <c:auto val="1"/>
        <c:lblAlgn val="ctr"/>
        <c:lblOffset val="100"/>
        <c:noMultiLvlLbl val="0"/>
      </c:catAx>
      <c:valAx>
        <c:axId val="-183537104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Imputation RMS error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2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CN">
                <a:solidFill>
                  <a:sysClr val="windowText" lastClr="000000"/>
                </a:solidFill>
              </a:rPr>
              <a:t>ASF</a:t>
            </a:r>
            <a:endParaRPr lang="zh-CN" altLang="en-US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title>
    <c:autoTitleDeleted val="0"/>
    <c:plotArea>
      <c:layout/>
      <c:lineChart>
        <c:grouping val="standard"/>
        <c:varyColors val="0"/>
        <c:ser>
          <c:idx val="2"/>
          <c:order val="1"/>
          <c:tx>
            <c:strRef>
              <c:f>'fig9'!$C$1</c:f>
              <c:strCache>
                <c:ptCount val="1"/>
                <c:pt idx="0">
                  <c:v>kNN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'fig9'!$A$2:$A$9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50</c:v>
                </c:pt>
                <c:pt idx="7">
                  <c:v>100</c:v>
                </c:pt>
              </c:numCache>
            </c:numRef>
          </c:cat>
          <c:val>
            <c:numRef>
              <c:f>'fig9'!$C$2:$C$9</c:f>
              <c:numCache>
                <c:formatCode>General</c:formatCode>
                <c:ptCount val="8"/>
                <c:pt idx="0">
                  <c:v>27.3570159496741</c:v>
                </c:pt>
                <c:pt idx="1">
                  <c:v>22.769323465575201</c:v>
                </c:pt>
                <c:pt idx="2">
                  <c:v>21.436217204101499</c:v>
                </c:pt>
                <c:pt idx="3">
                  <c:v>21.191498576682299</c:v>
                </c:pt>
                <c:pt idx="4">
                  <c:v>22.6282791419783</c:v>
                </c:pt>
                <c:pt idx="5">
                  <c:v>24.441052021439202</c:v>
                </c:pt>
                <c:pt idx="6">
                  <c:v>27.890146582356198</c:v>
                </c:pt>
                <c:pt idx="7">
                  <c:v>29.873076164709499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47-2742-BF00-281D40D74FDD}"/>
            </c:ext>
          </c:extLst>
        </c:ser>
        <c:ser>
          <c:idx val="10"/>
          <c:order val="9"/>
          <c:tx>
            <c:strRef>
              <c:f>'fig9'!$K$1</c:f>
              <c:strCache>
                <c:ptCount val="1"/>
                <c:pt idx="0">
                  <c:v>IIM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'fig9'!$A$2:$A$9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50</c:v>
                </c:pt>
                <c:pt idx="7">
                  <c:v>100</c:v>
                </c:pt>
              </c:numCache>
            </c:numRef>
          </c:cat>
          <c:val>
            <c:numRef>
              <c:f>'fig9'!$K$2:$K$9</c:f>
              <c:numCache>
                <c:formatCode>General</c:formatCode>
                <c:ptCount val="8"/>
                <c:pt idx="0">
                  <c:v>24.173005002088601</c:v>
                </c:pt>
                <c:pt idx="1">
                  <c:v>17.098565957077501</c:v>
                </c:pt>
                <c:pt idx="2">
                  <c:v>14.033948429527401</c:v>
                </c:pt>
                <c:pt idx="3">
                  <c:v>11.045827349325601</c:v>
                </c:pt>
                <c:pt idx="4">
                  <c:v>8.0792231489061201</c:v>
                </c:pt>
                <c:pt idx="5">
                  <c:v>8.6625366402702593</c:v>
                </c:pt>
                <c:pt idx="6">
                  <c:v>11.552809639601101</c:v>
                </c:pt>
                <c:pt idx="7">
                  <c:v>13.734674579157099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47-2742-BF00-281D40D74FDD}"/>
            </c:ext>
          </c:extLst>
        </c:ser>
        <c:ser>
          <c:idx val="11"/>
          <c:order val="10"/>
          <c:tx>
            <c:strRef>
              <c:f>'fig9'!$L$1</c:f>
              <c:strCache>
                <c:ptCount val="1"/>
                <c:pt idx="0">
                  <c:v>KNNE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'fig9'!$A$2:$A$9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50</c:v>
                </c:pt>
                <c:pt idx="7">
                  <c:v>100</c:v>
                </c:pt>
              </c:numCache>
            </c:numRef>
          </c:cat>
          <c:val>
            <c:numRef>
              <c:f>'fig9'!$L$2:$L$9</c:f>
              <c:numCache>
                <c:formatCode>General</c:formatCode>
                <c:ptCount val="8"/>
                <c:pt idx="0">
                  <c:v>23.138123743881899</c:v>
                </c:pt>
                <c:pt idx="1">
                  <c:v>19.636384419269</c:v>
                </c:pt>
                <c:pt idx="2">
                  <c:v>19.453772089018599</c:v>
                </c:pt>
                <c:pt idx="3">
                  <c:v>19.582193784322499</c:v>
                </c:pt>
                <c:pt idx="4">
                  <c:v>20.115124708851098</c:v>
                </c:pt>
                <c:pt idx="5">
                  <c:v>22.408532551947701</c:v>
                </c:pt>
                <c:pt idx="6">
                  <c:v>26.472031000481199</c:v>
                </c:pt>
                <c:pt idx="7">
                  <c:v>28.921057387827101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47-2742-BF00-281D40D74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3531664"/>
        <c:axId val="-18354363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'fig9'!$B$1</c15:sqref>
                        </c15:formulaRef>
                      </c:ext>
                    </c:extLst>
                    <c:strCache>
                      <c:ptCount val="1"/>
                      <c:pt idx="0">
                        <c:v>Dirty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'fig9'!$B$2:$B$9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89.897629875783096</c:v>
                      </c:pt>
                      <c:pt idx="1">
                        <c:v>89.897629875783096</c:v>
                      </c:pt>
                      <c:pt idx="2">
                        <c:v>89.897629875783096</c:v>
                      </c:pt>
                      <c:pt idx="3">
                        <c:v>89.897629875783096</c:v>
                      </c:pt>
                      <c:pt idx="4">
                        <c:v>89.897629875783096</c:v>
                      </c:pt>
                      <c:pt idx="5">
                        <c:v>89.897629875783096</c:v>
                      </c:pt>
                      <c:pt idx="6">
                        <c:v>89.897629875783096</c:v>
                      </c:pt>
                      <c:pt idx="7">
                        <c:v>89.897629875783096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3A47-2742-BF00-281D40D74FDD}"/>
                  </c:ext>
                </c:extLst>
              </c15:ser>
            </c15:filteredLineSeries>
            <c15:filteredLin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'fig9'!$D$1</c15:sqref>
                        </c15:formulaRef>
                      </c:ext>
                    </c:extLst>
                    <c:strCache>
                      <c:ptCount val="1"/>
                      <c:pt idx="0">
                        <c:v>GLR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'fig9'!$D$2:$D$9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30.284157302966399</c:v>
                      </c:pt>
                      <c:pt idx="1">
                        <c:v>30.284157302966399</c:v>
                      </c:pt>
                      <c:pt idx="2">
                        <c:v>30.284157302966399</c:v>
                      </c:pt>
                      <c:pt idx="3">
                        <c:v>30.284157302966399</c:v>
                      </c:pt>
                      <c:pt idx="4">
                        <c:v>30.284157302966399</c:v>
                      </c:pt>
                      <c:pt idx="5">
                        <c:v>30.284157302966399</c:v>
                      </c:pt>
                      <c:pt idx="6">
                        <c:v>30.284157302966399</c:v>
                      </c:pt>
                      <c:pt idx="7">
                        <c:v>30.284157302966399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3A47-2742-BF00-281D40D74FDD}"/>
                  </c:ext>
                </c:extLst>
              </c15:ser>
            </c15:filteredLineSeries>
            <c15:filteredLin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'fig9'!$E$1</c15:sqref>
                        </c15:formulaRef>
                      </c:ext>
                    </c:extLst>
                    <c:strCache>
                      <c:ptCount val="1"/>
                      <c:pt idx="0">
                        <c:v>LOESS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'fig9'!$E$2:$E$9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16.732183516224001</c:v>
                      </c:pt>
                      <c:pt idx="1">
                        <c:v>16.732183516224001</c:v>
                      </c:pt>
                      <c:pt idx="2">
                        <c:v>16.732183516224001</c:v>
                      </c:pt>
                      <c:pt idx="3">
                        <c:v>16.732183516224001</c:v>
                      </c:pt>
                      <c:pt idx="4">
                        <c:v>16.732183516224001</c:v>
                      </c:pt>
                      <c:pt idx="5">
                        <c:v>16.732183516224001</c:v>
                      </c:pt>
                      <c:pt idx="6">
                        <c:v>16.732183516224001</c:v>
                      </c:pt>
                      <c:pt idx="7">
                        <c:v>16.732183516224001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3A47-2742-BF00-281D40D74FDD}"/>
                  </c:ext>
                </c:extLst>
              </c15:ser>
            </c15:filteredLineSeries>
            <c15:filteredLin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'fig9'!$F$1</c15:sqref>
                        </c15:formulaRef>
                      </c:ext>
                    </c:extLst>
                    <c:strCache>
                      <c:ptCount val="1"/>
                      <c:pt idx="0">
                        <c:v>IIP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'fig9'!$F$2:$F$9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19.286265268171899</c:v>
                      </c:pt>
                      <c:pt idx="1">
                        <c:v>14.2102892783653</c:v>
                      </c:pt>
                      <c:pt idx="2">
                        <c:v>8.8387488644143009</c:v>
                      </c:pt>
                      <c:pt idx="3">
                        <c:v>9.0478051631598309</c:v>
                      </c:pt>
                      <c:pt idx="4">
                        <c:v>9.6189605960172404</c:v>
                      </c:pt>
                      <c:pt idx="5">
                        <c:v>11.790873362651</c:v>
                      </c:pt>
                      <c:pt idx="6">
                        <c:v>12.888615843024899</c:v>
                      </c:pt>
                      <c:pt idx="7">
                        <c:v>16.4765903296475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3A47-2742-BF00-281D40D74FDD}"/>
                  </c:ext>
                </c:extLst>
              </c15:ser>
            </c15:filteredLineSeries>
            <c15:filteredLine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'fig9'!$G$1</c15:sqref>
                        </c15:formulaRef>
                      </c:ext>
                    </c:extLst>
                    <c:strCache>
                      <c:ptCount val="1"/>
                      <c:pt idx="0">
                        <c:v>IFC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'fig9'!$G$2:$G$9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48.8461244483711</c:v>
                      </c:pt>
                      <c:pt idx="1">
                        <c:v>48.8461244483711</c:v>
                      </c:pt>
                      <c:pt idx="2">
                        <c:v>48.8461244483711</c:v>
                      </c:pt>
                      <c:pt idx="3">
                        <c:v>48.8461244483711</c:v>
                      </c:pt>
                      <c:pt idx="4">
                        <c:v>48.8461244483711</c:v>
                      </c:pt>
                      <c:pt idx="5">
                        <c:v>48.8461244483711</c:v>
                      </c:pt>
                      <c:pt idx="6">
                        <c:v>48.8461244483711</c:v>
                      </c:pt>
                      <c:pt idx="7">
                        <c:v>48.8461244483711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3A47-2742-BF00-281D40D74FDD}"/>
                  </c:ext>
                </c:extLst>
              </c15:ser>
            </c15:filteredLineSeries>
            <c15:filteredLineSeries>
              <c15:ser>
                <c:idx val="7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'fig9'!$H$1</c15:sqref>
                        </c15:formulaRef>
                      </c:ext>
                    </c:extLst>
                    <c:strCache>
                      <c:ptCount val="1"/>
                      <c:pt idx="0">
                        <c:v>GMM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'fig9'!$H$2:$H$9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59.036171415399899</c:v>
                      </c:pt>
                      <c:pt idx="1">
                        <c:v>59.036171415399899</c:v>
                      </c:pt>
                      <c:pt idx="2">
                        <c:v>59.036171415399899</c:v>
                      </c:pt>
                      <c:pt idx="3">
                        <c:v>59.036171415399899</c:v>
                      </c:pt>
                      <c:pt idx="4">
                        <c:v>59.036171415399899</c:v>
                      </c:pt>
                      <c:pt idx="5">
                        <c:v>59.036171415399899</c:v>
                      </c:pt>
                      <c:pt idx="6">
                        <c:v>59.036171415399899</c:v>
                      </c:pt>
                      <c:pt idx="7">
                        <c:v>59.036171415399899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3A47-2742-BF00-281D40D74FDD}"/>
                  </c:ext>
                </c:extLst>
              </c15:ser>
            </c15:filteredLineSeries>
            <c15:filteredLineSeries>
              <c15:ser>
                <c:idx val="8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'fig9'!$I$1</c15:sqref>
                        </c15:formulaRef>
                      </c:ext>
                    </c:extLst>
                    <c:strCache>
                      <c:ptCount val="1"/>
                      <c:pt idx="0">
                        <c:v>ERACER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'fig9'!$I$2:$I$9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20.349578518866601</c:v>
                      </c:pt>
                      <c:pt idx="1">
                        <c:v>20.349578518866601</c:v>
                      </c:pt>
                      <c:pt idx="2">
                        <c:v>20.349578518866601</c:v>
                      </c:pt>
                      <c:pt idx="3">
                        <c:v>20.349578518866601</c:v>
                      </c:pt>
                      <c:pt idx="4">
                        <c:v>20.349578518866601</c:v>
                      </c:pt>
                      <c:pt idx="5">
                        <c:v>20.349578518866601</c:v>
                      </c:pt>
                      <c:pt idx="6">
                        <c:v>20.349578518866601</c:v>
                      </c:pt>
                      <c:pt idx="7">
                        <c:v>20.349578518866601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3A47-2742-BF00-281D40D74FDD}"/>
                  </c:ext>
                </c:extLst>
              </c15:ser>
            </c15:filteredLineSeries>
            <c15:filteredLineSeries>
              <c15:ser>
                <c:idx val="9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'fig9'!$J$1</c15:sqref>
                        </c15:formulaRef>
                      </c:ext>
                    </c:extLst>
                    <c:strCache>
                      <c:ptCount val="1"/>
                      <c:pt idx="0">
                        <c:v>ILLS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'fig9'!$J$2:$J$9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16.049762136462899</c:v>
                      </c:pt>
                      <c:pt idx="1">
                        <c:v>16.049762136462899</c:v>
                      </c:pt>
                      <c:pt idx="2">
                        <c:v>16.049762136462899</c:v>
                      </c:pt>
                      <c:pt idx="3">
                        <c:v>16.049762136462899</c:v>
                      </c:pt>
                      <c:pt idx="4">
                        <c:v>16.049762136462899</c:v>
                      </c:pt>
                      <c:pt idx="5">
                        <c:v>16.049762136462899</c:v>
                      </c:pt>
                      <c:pt idx="6">
                        <c:v>16.049762136462899</c:v>
                      </c:pt>
                      <c:pt idx="7">
                        <c:v>16.049762136462899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3A47-2742-BF00-281D40D74FDD}"/>
                  </c:ext>
                </c:extLst>
              </c15:ser>
            </c15:filteredLineSeries>
          </c:ext>
        </c:extLst>
      </c:lineChart>
      <c:catAx>
        <c:axId val="-183531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#</a:t>
                </a:r>
                <a:r>
                  <a:rPr lang="en-US" altLang="zh-CN" sz="1100" b="1" baseline="0">
                    <a:solidFill>
                      <a:sysClr val="windowText" lastClr="000000"/>
                    </a:solidFill>
                  </a:rPr>
                  <a:t> imputation neighbors k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43632"/>
        <c:crosses val="autoZero"/>
        <c:auto val="1"/>
        <c:lblAlgn val="ctr"/>
        <c:lblOffset val="100"/>
        <c:noMultiLvlLbl val="0"/>
      </c:catAx>
      <c:valAx>
        <c:axId val="-183543632"/>
        <c:scaling>
          <c:orientation val="minMax"/>
          <c:max val="30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Imputation RMS error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3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CN">
                <a:solidFill>
                  <a:sysClr val="windowText" lastClr="000000"/>
                </a:solidFill>
              </a:rPr>
              <a:t>CA</a:t>
            </a:r>
            <a:endParaRPr lang="zh-CN" altLang="en-US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title>
    <c:autoTitleDeleted val="0"/>
    <c:plotArea>
      <c:layout/>
      <c:lineChart>
        <c:grouping val="standard"/>
        <c:varyColors val="0"/>
        <c:ser>
          <c:idx val="2"/>
          <c:order val="1"/>
          <c:tx>
            <c:strRef>
              <c:f>'fig10'!$C$1</c:f>
              <c:strCache>
                <c:ptCount val="1"/>
                <c:pt idx="0">
                  <c:v>kNN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'fig10'!$A$2:$A$9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50</c:v>
                </c:pt>
                <c:pt idx="7">
                  <c:v>100</c:v>
                </c:pt>
              </c:numCache>
            </c:numRef>
          </c:cat>
          <c:val>
            <c:numRef>
              <c:f>'fig10'!$C$2:$C$9</c:f>
              <c:numCache>
                <c:formatCode>General</c:formatCode>
                <c:ptCount val="8"/>
                <c:pt idx="0">
                  <c:v>2.6763864356966298</c:v>
                </c:pt>
                <c:pt idx="1">
                  <c:v>2.29876126699358</c:v>
                </c:pt>
                <c:pt idx="2">
                  <c:v>2.19205783772659</c:v>
                </c:pt>
                <c:pt idx="3">
                  <c:v>2.0902957000876898</c:v>
                </c:pt>
                <c:pt idx="4">
                  <c:v>2.01616269852956</c:v>
                </c:pt>
                <c:pt idx="5">
                  <c:v>1.9825871120930301</c:v>
                </c:pt>
                <c:pt idx="6">
                  <c:v>1.9692639222091</c:v>
                </c:pt>
                <c:pt idx="7">
                  <c:v>1.96775459824002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E1-6A45-89E3-9A93F6D4C0FF}"/>
            </c:ext>
          </c:extLst>
        </c:ser>
        <c:ser>
          <c:idx val="10"/>
          <c:order val="9"/>
          <c:tx>
            <c:strRef>
              <c:f>'fig10'!$K$1</c:f>
              <c:strCache>
                <c:ptCount val="1"/>
                <c:pt idx="0">
                  <c:v>IIM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'fig10'!$A$2:$A$9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50</c:v>
                </c:pt>
                <c:pt idx="7">
                  <c:v>100</c:v>
                </c:pt>
              </c:numCache>
            </c:numRef>
          </c:cat>
          <c:val>
            <c:numRef>
              <c:f>'fig10'!$K$2:$K$9</c:f>
              <c:numCache>
                <c:formatCode>General</c:formatCode>
                <c:ptCount val="8"/>
                <c:pt idx="0">
                  <c:v>1.26381821882528</c:v>
                </c:pt>
                <c:pt idx="1">
                  <c:v>0.717269450723237</c:v>
                </c:pt>
                <c:pt idx="2">
                  <c:v>0.55341558586123296</c:v>
                </c:pt>
                <c:pt idx="3">
                  <c:v>0.48599898522067603</c:v>
                </c:pt>
                <c:pt idx="4">
                  <c:v>0.48656101458027601</c:v>
                </c:pt>
                <c:pt idx="5">
                  <c:v>0.48584368459313698</c:v>
                </c:pt>
                <c:pt idx="6">
                  <c:v>0.48627332697269599</c:v>
                </c:pt>
                <c:pt idx="7">
                  <c:v>0.48758560416734098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E1-6A45-89E3-9A93F6D4C0FF}"/>
            </c:ext>
          </c:extLst>
        </c:ser>
        <c:ser>
          <c:idx val="11"/>
          <c:order val="10"/>
          <c:tx>
            <c:strRef>
              <c:f>'fig10'!$L$1</c:f>
              <c:strCache>
                <c:ptCount val="1"/>
                <c:pt idx="0">
                  <c:v>KNNE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'fig10'!$A$2:$A$9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50</c:v>
                </c:pt>
                <c:pt idx="7">
                  <c:v>100</c:v>
                </c:pt>
              </c:numCache>
            </c:numRef>
          </c:cat>
          <c:val>
            <c:numRef>
              <c:f>'fig10'!$L$2:$L$9</c:f>
              <c:numCache>
                <c:formatCode>General</c:formatCode>
                <c:ptCount val="8"/>
                <c:pt idx="0">
                  <c:v>1.7839856581748801</c:v>
                </c:pt>
                <c:pt idx="1">
                  <c:v>1.7748747385403401</c:v>
                </c:pt>
                <c:pt idx="2">
                  <c:v>1.79255460943137</c:v>
                </c:pt>
                <c:pt idx="3">
                  <c:v>1.8206328534184499</c:v>
                </c:pt>
                <c:pt idx="4">
                  <c:v>1.8549206425133</c:v>
                </c:pt>
                <c:pt idx="5">
                  <c:v>1.88863682538315</c:v>
                </c:pt>
                <c:pt idx="6">
                  <c:v>1.9213210235263301</c:v>
                </c:pt>
                <c:pt idx="7">
                  <c:v>1.9436299228966201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E1-6A45-89E3-9A93F6D4C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3543088"/>
        <c:axId val="-183533840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'fig10'!$B$1</c15:sqref>
                        </c15:formulaRef>
                      </c:ext>
                    </c:extLst>
                    <c:strCache>
                      <c:ptCount val="1"/>
                      <c:pt idx="0">
                        <c:v>Dirty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'fig10'!$B$2:$B$9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119.575297889531</c:v>
                      </c:pt>
                      <c:pt idx="1">
                        <c:v>119.575297889531</c:v>
                      </c:pt>
                      <c:pt idx="2">
                        <c:v>119.575297889531</c:v>
                      </c:pt>
                      <c:pt idx="3">
                        <c:v>119.575297889531</c:v>
                      </c:pt>
                      <c:pt idx="4">
                        <c:v>119.575297889531</c:v>
                      </c:pt>
                      <c:pt idx="5">
                        <c:v>119.575297889531</c:v>
                      </c:pt>
                      <c:pt idx="6">
                        <c:v>119.575297889531</c:v>
                      </c:pt>
                      <c:pt idx="7">
                        <c:v>119.575297889531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C6E1-6A45-89E3-9A93F6D4C0FF}"/>
                  </c:ext>
                </c:extLst>
              </c15:ser>
            </c15:filteredLineSeries>
            <c15:filteredLin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'fig10'!$D$1</c15:sqref>
                        </c15:formulaRef>
                      </c:ext>
                    </c:extLst>
                    <c:strCache>
                      <c:ptCount val="1"/>
                      <c:pt idx="0">
                        <c:v>GLR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'fig10'!$D$2:$D$9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0.60490371654835795</c:v>
                      </c:pt>
                      <c:pt idx="1">
                        <c:v>0.60490371654835795</c:v>
                      </c:pt>
                      <c:pt idx="2">
                        <c:v>0.60490371654835795</c:v>
                      </c:pt>
                      <c:pt idx="3">
                        <c:v>0.60490371654835795</c:v>
                      </c:pt>
                      <c:pt idx="4">
                        <c:v>0.60490371654835795</c:v>
                      </c:pt>
                      <c:pt idx="5">
                        <c:v>0.60490371654835795</c:v>
                      </c:pt>
                      <c:pt idx="6">
                        <c:v>0.60490371654835795</c:v>
                      </c:pt>
                      <c:pt idx="7">
                        <c:v>0.60490371654835795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C6E1-6A45-89E3-9A93F6D4C0FF}"/>
                  </c:ext>
                </c:extLst>
              </c15:ser>
            </c15:filteredLineSeries>
            <c15:filteredLin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'fig10'!$E$1</c15:sqref>
                        </c15:formulaRef>
                      </c:ext>
                    </c:extLst>
                    <c:strCache>
                      <c:ptCount val="1"/>
                      <c:pt idx="0">
                        <c:v>LOESS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'fig10'!$E$2:$E$9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0.53730277608917998</c:v>
                      </c:pt>
                      <c:pt idx="1">
                        <c:v>0.53730277608917998</c:v>
                      </c:pt>
                      <c:pt idx="2">
                        <c:v>0.53730277608917998</c:v>
                      </c:pt>
                      <c:pt idx="3">
                        <c:v>0.53730277608917998</c:v>
                      </c:pt>
                      <c:pt idx="4">
                        <c:v>0.53730277608917998</c:v>
                      </c:pt>
                      <c:pt idx="5">
                        <c:v>0.53730277608917998</c:v>
                      </c:pt>
                      <c:pt idx="6">
                        <c:v>0.53730277608917998</c:v>
                      </c:pt>
                      <c:pt idx="7">
                        <c:v>0.53730277608917998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C6E1-6A45-89E3-9A93F6D4C0FF}"/>
                  </c:ext>
                </c:extLst>
              </c15:ser>
            </c15:filteredLineSeries>
            <c15:filteredLin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'fig10'!$F$1</c15:sqref>
                        </c15:formulaRef>
                      </c:ext>
                    </c:extLst>
                    <c:strCache>
                      <c:ptCount val="1"/>
                      <c:pt idx="0">
                        <c:v>IIP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'fig10'!$F$2:$F$9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0.49548878480379299</c:v>
                      </c:pt>
                      <c:pt idx="1">
                        <c:v>0.49265723995952099</c:v>
                      </c:pt>
                      <c:pt idx="2">
                        <c:v>0.49481480934120903</c:v>
                      </c:pt>
                      <c:pt idx="3">
                        <c:v>0.49422190416155998</c:v>
                      </c:pt>
                      <c:pt idx="4">
                        <c:v>0.49462265411</c:v>
                      </c:pt>
                      <c:pt idx="5">
                        <c:v>0.49158863680848702</c:v>
                      </c:pt>
                      <c:pt idx="6">
                        <c:v>0.49302959775629202</c:v>
                      </c:pt>
                      <c:pt idx="7">
                        <c:v>0.49582553173960803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C6E1-6A45-89E3-9A93F6D4C0FF}"/>
                  </c:ext>
                </c:extLst>
              </c15:ser>
            </c15:filteredLineSeries>
            <c15:filteredLine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'fig10'!$G$1</c15:sqref>
                        </c15:formulaRef>
                      </c:ext>
                    </c:extLst>
                    <c:strCache>
                      <c:ptCount val="1"/>
                      <c:pt idx="0">
                        <c:v>IFC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'fig10'!$G$2:$G$9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2.0326323895983598</c:v>
                      </c:pt>
                      <c:pt idx="1">
                        <c:v>2.0326323895983598</c:v>
                      </c:pt>
                      <c:pt idx="2">
                        <c:v>2.0326323895983598</c:v>
                      </c:pt>
                      <c:pt idx="3">
                        <c:v>2.0326323895983598</c:v>
                      </c:pt>
                      <c:pt idx="4">
                        <c:v>2.0326323895983598</c:v>
                      </c:pt>
                      <c:pt idx="5">
                        <c:v>2.0326323895983598</c:v>
                      </c:pt>
                      <c:pt idx="6">
                        <c:v>2.0326323895983598</c:v>
                      </c:pt>
                      <c:pt idx="7">
                        <c:v>2.0326323895983598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C6E1-6A45-89E3-9A93F6D4C0FF}"/>
                  </c:ext>
                </c:extLst>
              </c15:ser>
            </c15:filteredLineSeries>
            <c15:filteredLineSeries>
              <c15:ser>
                <c:idx val="7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'fig10'!$H$1</c15:sqref>
                        </c15:formulaRef>
                      </c:ext>
                    </c:extLst>
                    <c:strCache>
                      <c:ptCount val="1"/>
                      <c:pt idx="0">
                        <c:v>GMM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'fig10'!$H$2:$H$9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2.1201028551584198</c:v>
                      </c:pt>
                      <c:pt idx="1">
                        <c:v>2.1201028551584198</c:v>
                      </c:pt>
                      <c:pt idx="2">
                        <c:v>2.1201028551584198</c:v>
                      </c:pt>
                      <c:pt idx="3">
                        <c:v>2.1201028551584198</c:v>
                      </c:pt>
                      <c:pt idx="4">
                        <c:v>2.1201028551584198</c:v>
                      </c:pt>
                      <c:pt idx="5">
                        <c:v>2.1201028551584198</c:v>
                      </c:pt>
                      <c:pt idx="6">
                        <c:v>2.1201028551584198</c:v>
                      </c:pt>
                      <c:pt idx="7">
                        <c:v>2.1201028551584198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C6E1-6A45-89E3-9A93F6D4C0FF}"/>
                  </c:ext>
                </c:extLst>
              </c15:ser>
            </c15:filteredLineSeries>
            <c15:filteredLineSeries>
              <c15:ser>
                <c:idx val="8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'fig10'!$I$1</c15:sqref>
                        </c15:formulaRef>
                      </c:ext>
                    </c:extLst>
                    <c:strCache>
                      <c:ptCount val="1"/>
                      <c:pt idx="0">
                        <c:v>ERACER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'fig10'!$I$2:$I$9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0.59878200280960203</c:v>
                      </c:pt>
                      <c:pt idx="1">
                        <c:v>0.59878200280960203</c:v>
                      </c:pt>
                      <c:pt idx="2">
                        <c:v>0.59878200280960203</c:v>
                      </c:pt>
                      <c:pt idx="3">
                        <c:v>0.59878200280960203</c:v>
                      </c:pt>
                      <c:pt idx="4">
                        <c:v>0.59878200280960203</c:v>
                      </c:pt>
                      <c:pt idx="5">
                        <c:v>0.59878200280960203</c:v>
                      </c:pt>
                      <c:pt idx="6">
                        <c:v>0.59878200280960203</c:v>
                      </c:pt>
                      <c:pt idx="7">
                        <c:v>0.59878200280960203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C6E1-6A45-89E3-9A93F6D4C0FF}"/>
                  </c:ext>
                </c:extLst>
              </c15:ser>
            </c15:filteredLineSeries>
            <c15:filteredLineSeries>
              <c15:ser>
                <c:idx val="9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'fig10'!$J$1</c15:sqref>
                        </c15:formulaRef>
                      </c:ext>
                    </c:extLst>
                    <c:strCache>
                      <c:ptCount val="1"/>
                      <c:pt idx="0">
                        <c:v>ILLS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5</c:v>
                      </c:pt>
                      <c:pt idx="4">
                        <c:v>10</c:v>
                      </c:pt>
                      <c:pt idx="5">
                        <c:v>20</c:v>
                      </c:pt>
                      <c:pt idx="6">
                        <c:v>50</c:v>
                      </c:pt>
                      <c:pt idx="7">
                        <c:v>100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'fig10'!$J$2:$J$9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12.7562548704647</c:v>
                      </c:pt>
                      <c:pt idx="1">
                        <c:v>12.7562548704647</c:v>
                      </c:pt>
                      <c:pt idx="2">
                        <c:v>12.7562548704647</c:v>
                      </c:pt>
                      <c:pt idx="3">
                        <c:v>12.7562548704647</c:v>
                      </c:pt>
                      <c:pt idx="4">
                        <c:v>12.7562548704647</c:v>
                      </c:pt>
                      <c:pt idx="5">
                        <c:v>12.7562548704647</c:v>
                      </c:pt>
                      <c:pt idx="6">
                        <c:v>12.7562548704647</c:v>
                      </c:pt>
                      <c:pt idx="7">
                        <c:v>12.7562548704647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C6E1-6A45-89E3-9A93F6D4C0FF}"/>
                  </c:ext>
                </c:extLst>
              </c15:ser>
            </c15:filteredLineSeries>
          </c:ext>
        </c:extLst>
      </c:lineChart>
      <c:catAx>
        <c:axId val="-183543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# imputation neighbors k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33840"/>
        <c:crosses val="autoZero"/>
        <c:auto val="1"/>
        <c:lblAlgn val="ctr"/>
        <c:lblOffset val="100"/>
        <c:noMultiLvlLbl val="0"/>
      </c:catAx>
      <c:valAx>
        <c:axId val="-18353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Imputation RMS error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4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'fig11'!$B$2</c:f>
              <c:strCache>
                <c:ptCount val="1"/>
                <c:pt idx="0">
                  <c:v>Fixed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'fig11'!$A$3:$A$12</c:f>
              <c:numCache>
                <c:formatCode>General</c:formatCode>
                <c:ptCount val="10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300</c:v>
                </c:pt>
                <c:pt idx="7">
                  <c:v>500</c:v>
                </c:pt>
                <c:pt idx="8">
                  <c:v>700</c:v>
                </c:pt>
                <c:pt idx="9">
                  <c:v>1000</c:v>
                </c:pt>
              </c:numCache>
            </c:numRef>
          </c:cat>
          <c:val>
            <c:numRef>
              <c:f>'fig11'!$B$3:$B$12</c:f>
              <c:numCache>
                <c:formatCode>General</c:formatCode>
                <c:ptCount val="10"/>
                <c:pt idx="0">
                  <c:v>23.140058881726102</c:v>
                </c:pt>
                <c:pt idx="1">
                  <c:v>9.5639972142718399</c:v>
                </c:pt>
                <c:pt idx="2">
                  <c:v>9.4135233270352892</c:v>
                </c:pt>
                <c:pt idx="3">
                  <c:v>10.6113226024288</c:v>
                </c:pt>
                <c:pt idx="4">
                  <c:v>13.3650537955555</c:v>
                </c:pt>
                <c:pt idx="5">
                  <c:v>15.3097486858072</c:v>
                </c:pt>
                <c:pt idx="6">
                  <c:v>17.210314599956298</c:v>
                </c:pt>
                <c:pt idx="7">
                  <c:v>19.646091069450101</c:v>
                </c:pt>
                <c:pt idx="8">
                  <c:v>21.446759806871299</c:v>
                </c:pt>
                <c:pt idx="9">
                  <c:v>26.377183640944502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33-1145-82BF-9498D73816BD}"/>
            </c:ext>
          </c:extLst>
        </c:ser>
        <c:ser>
          <c:idx val="2"/>
          <c:order val="1"/>
          <c:tx>
            <c:strRef>
              <c:f>'fig11'!$C$2</c:f>
              <c:strCache>
                <c:ptCount val="1"/>
                <c:pt idx="0">
                  <c:v>Adaptive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'fig11'!$A$3:$A$12</c:f>
              <c:numCache>
                <c:formatCode>General</c:formatCode>
                <c:ptCount val="10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300</c:v>
                </c:pt>
                <c:pt idx="7">
                  <c:v>500</c:v>
                </c:pt>
                <c:pt idx="8">
                  <c:v>700</c:v>
                </c:pt>
                <c:pt idx="9">
                  <c:v>1000</c:v>
                </c:pt>
              </c:numCache>
            </c:numRef>
          </c:cat>
          <c:val>
            <c:numRef>
              <c:f>'fig11'!$C$3:$C$12</c:f>
              <c:numCache>
                <c:formatCode>General</c:formatCode>
                <c:ptCount val="10"/>
                <c:pt idx="0">
                  <c:v>8.0792231489061201</c:v>
                </c:pt>
                <c:pt idx="1">
                  <c:v>8.0792231489061201</c:v>
                </c:pt>
                <c:pt idx="2">
                  <c:v>8.0792231489061201</c:v>
                </c:pt>
                <c:pt idx="3">
                  <c:v>8.0792231489061201</c:v>
                </c:pt>
                <c:pt idx="4">
                  <c:v>8.0792231489061201</c:v>
                </c:pt>
                <c:pt idx="5">
                  <c:v>8.0792231489061201</c:v>
                </c:pt>
                <c:pt idx="6">
                  <c:v>8.0792231489061201</c:v>
                </c:pt>
                <c:pt idx="7">
                  <c:v>8.0792231489061201</c:v>
                </c:pt>
                <c:pt idx="8">
                  <c:v>8.0792231489061201</c:v>
                </c:pt>
                <c:pt idx="9">
                  <c:v>8.0792231489061201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33-1145-82BF-9498D73816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3542544"/>
        <c:axId val="-183541456"/>
      </c:lineChart>
      <c:catAx>
        <c:axId val="-183542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# learning neighbors l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41456"/>
        <c:crosses val="autoZero"/>
        <c:auto val="1"/>
        <c:lblAlgn val="ctr"/>
        <c:lblOffset val="100"/>
        <c:noMultiLvlLbl val="0"/>
      </c:catAx>
      <c:valAx>
        <c:axId val="-183541456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100" b="1">
                    <a:solidFill>
                      <a:sysClr val="windowText" lastClr="000000"/>
                    </a:solidFill>
                  </a:rPr>
                  <a:t>Imputation</a:t>
                </a:r>
                <a:r>
                  <a:rPr lang="en-US" altLang="zh-CN" sz="1100" b="1" baseline="0">
                    <a:solidFill>
                      <a:sysClr val="windowText" lastClr="000000"/>
                    </a:solidFill>
                  </a:rPr>
                  <a:t> RMS error</a:t>
                </a:r>
                <a:endParaRPr lang="zh-CN" altLang="en-US" sz="11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CN"/>
          </a:p>
        </c:txPr>
        <c:crossAx val="-18354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36935-0DC7-4038-8482-91A0E6AC6339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E89AA-BC06-49F7-923C-165470426E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2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327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385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Arbitrarily selecting one </a:t>
            </a:r>
            <a:r>
              <a:rPr lang="en-CA" b="0" dirty="0"/>
              <a:t>may lead to the wrong imputation</a:t>
            </a:r>
          </a:p>
          <a:p>
            <a:r>
              <a:rPr lang="en-US" altLang="zh-CN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Fig.3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294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Arbitrarily selecting one </a:t>
            </a:r>
            <a:r>
              <a:rPr lang="en-CA" b="0" dirty="0"/>
              <a:t>may lead to the wrong imputation</a:t>
            </a:r>
          </a:p>
          <a:p>
            <a:r>
              <a:rPr lang="en-US" altLang="zh-CN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Fig.3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751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tuple will have a specific number of learning neighbors \ell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Parameters can be computed incrementally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measures how well the model of t_2 will help its affected neighbors to get the closer imputation candidate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801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313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061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3906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25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50676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89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1984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altLang="zh-CN" smtClean="0">
                <a:solidFill>
                  <a:srgbClr val="000000"/>
                </a:solidFill>
                <a:latin typeface="Arial"/>
                <a:ea typeface="幼圆" panose="02010509060101010101" pitchFamily="49" charset="-122"/>
              </a:rPr>
              <a:pPr/>
              <a:t>20</a:t>
            </a:fld>
            <a:endParaRPr altLang="en-US">
              <a:solidFill>
                <a:srgbClr val="000000"/>
              </a:solidFill>
              <a:latin typeface="Arial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855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350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 a check-in dataset of two dimension in Figure 1 for simplicity. 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Tuples t1 − t8 (denoted by gray dots) represent 8 observations in the streets outside a building. 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another tuple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tx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tx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[A1] = 5 observed but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tx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[A2] missing during transmission (the truth of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tx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[A2] is denoted by the black dot)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87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0036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785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IFC</a:t>
            </a:r>
            <a:r>
              <a:rPr lang="en-US" altLang="zh-CN" b="0" baseline="0" dirty="0"/>
              <a:t> considers fuzzy k-means</a:t>
            </a:r>
          </a:p>
          <a:p>
            <a:r>
              <a:rPr lang="en-US" altLang="zh-CN" b="0" baseline="0" dirty="0"/>
              <a:t>GMM uses Gaussian mixture model</a:t>
            </a:r>
          </a:p>
          <a:p>
            <a:r>
              <a:rPr lang="en-US" altLang="zh-CN" b="0" baseline="0" dirty="0"/>
              <a:t>SVD finds a set of mutually orthogonal expression patterns (eigenvectors)</a:t>
            </a:r>
          </a:p>
          <a:p>
            <a:endParaRPr lang="en-US" altLang="zh-CN" b="0" baseline="0" dirty="0"/>
          </a:p>
          <a:p>
            <a:r>
              <a:rPr lang="en-CA" altLang="zh-CN" b="0" dirty="0"/>
              <a:t>Variations</a:t>
            </a:r>
          </a:p>
          <a:p>
            <a:r>
              <a:rPr lang="en-CA" altLang="zh-CN" b="0" dirty="0"/>
              <a:t>How to find neighbors: k neighbors, clustering etc.</a:t>
            </a:r>
          </a:p>
          <a:p>
            <a:r>
              <a:rPr lang="en-CA" altLang="zh-CN" b="0" dirty="0"/>
              <a:t>How to aggregate: mean, weight</a:t>
            </a:r>
          </a:p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0772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1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9AA-BC06-49F7-923C-165470426EC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91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矩形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D047FC62-43E0-4DBF-A83B-F2AB4CFBE66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0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BE36-7CD8-4A82-859D-5E43484C71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15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C72F-BB6D-4C56-8530-994187F87EE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590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166483"/>
            <a:ext cx="8229600" cy="5359435"/>
          </a:xfrm>
        </p:spPr>
        <p:txBody>
          <a:bodyPr/>
          <a:lstStyle>
            <a:lvl1pPr>
              <a:defRPr sz="2000" b="1">
                <a:latin typeface="+mn-lt"/>
              </a:defRPr>
            </a:lvl1pPr>
            <a:lvl2pPr>
              <a:defRPr sz="1800"/>
            </a:lvl2pPr>
            <a:lvl3pPr>
              <a:defRPr sz="1600">
                <a:latin typeface="+mn-lt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dirty="0"/>
              <a:t>单击此处编辑母版文本样式</a:t>
            </a:r>
          </a:p>
          <a:p>
            <a:pPr lvl="1" eaLnBrk="1" latinLnBrk="0" hangingPunct="1"/>
            <a:r>
              <a:rPr lang="zh-CN" altLang="en-US" dirty="0"/>
              <a:t>第二级</a:t>
            </a:r>
          </a:p>
          <a:p>
            <a:pPr lvl="2" eaLnBrk="1" latinLnBrk="0" hangingPunct="1"/>
            <a:r>
              <a:rPr lang="zh-CN" altLang="en-US" dirty="0"/>
              <a:t>第三级</a:t>
            </a:r>
          </a:p>
          <a:p>
            <a:pPr lvl="3" eaLnBrk="1" latinLnBrk="0" hangingPunct="1"/>
            <a:r>
              <a:rPr lang="zh-CN" altLang="en-US" dirty="0"/>
              <a:t>第四级</a:t>
            </a:r>
          </a:p>
          <a:p>
            <a:pPr lvl="4" eaLnBrk="1" latinLnBrk="0" hangingPunct="1"/>
            <a:r>
              <a:rPr lang="zh-CN" altLang="en-US" dirty="0"/>
              <a:t>第五级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CE6D7-44FB-45A8-893D-4BFD49E223C5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880731"/>
            <a:ext cx="810000" cy="285752"/>
          </a:xfrm>
        </p:spPr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623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矩形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矩形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565EFF36-6EB1-49CE-9420-86AAAB737268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11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A7D8-9945-464C-8AD0-FB33CBA3A475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58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2241-5382-408B-801E-F11AD9F5DFF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83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矩形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矩形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232A-ED28-4717-B0B6-3BD7547515E8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121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矩形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477C-E184-4126-976A-A2274A24664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4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dirty="0"/>
              <a:t>单击此处编辑母版文本样式</a:t>
            </a:r>
          </a:p>
          <a:p>
            <a:pPr lvl="1" eaLnBrk="1" latinLnBrk="0" hangingPunct="1"/>
            <a:r>
              <a:rPr lang="zh-CN" altLang="en-US" dirty="0"/>
              <a:t>第二级</a:t>
            </a:r>
          </a:p>
          <a:p>
            <a:pPr lvl="2" eaLnBrk="1" latinLnBrk="0" hangingPunct="1"/>
            <a:r>
              <a:rPr lang="zh-CN" altLang="en-US" dirty="0"/>
              <a:t>第三级</a:t>
            </a:r>
          </a:p>
          <a:p>
            <a:pPr lvl="3" eaLnBrk="1" latinLnBrk="0" hangingPunct="1"/>
            <a:r>
              <a:rPr lang="zh-CN" altLang="en-US" dirty="0"/>
              <a:t>第四级</a:t>
            </a:r>
          </a:p>
          <a:p>
            <a:pPr lvl="4" eaLnBrk="1" latinLnBrk="0" hangingPunct="1"/>
            <a:r>
              <a:rPr lang="zh-CN" altLang="en-US" dirty="0"/>
              <a:t>第五级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254-DB2E-4040-90A9-6F05676E0643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488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DD69-5E3B-492D-A338-7D5950A18DA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7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0" y="882636"/>
            <a:ext cx="9144000" cy="285752"/>
            <a:chOff x="0" y="1428736"/>
            <a:chExt cx="9144000" cy="285752"/>
          </a:xfrm>
        </p:grpSpPr>
        <p:sp>
          <p:nvSpPr>
            <p:cNvPr id="7" name="矩形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矩形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2994" y="1200125"/>
            <a:ext cx="8229600" cy="5355322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dirty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/>
              <a:t>第二级</a:t>
            </a:r>
          </a:p>
          <a:p>
            <a:pPr lvl="2" eaLnBrk="1" latinLnBrk="0" hangingPunct="1"/>
            <a:r>
              <a:rPr kumimoji="0" lang="zh-CN" altLang="en-US" dirty="0"/>
              <a:t>第三级</a:t>
            </a:r>
          </a:p>
          <a:p>
            <a:pPr lvl="3" eaLnBrk="1" latinLnBrk="0" hangingPunct="1"/>
            <a:r>
              <a:rPr kumimoji="0" lang="zh-CN" altLang="en-US" dirty="0"/>
              <a:t>第四级</a:t>
            </a:r>
          </a:p>
          <a:p>
            <a:pPr lvl="4" eaLnBrk="1" latinLnBrk="0" hangingPunct="1"/>
            <a:r>
              <a:rPr kumimoji="0" lang="zh-CN" altLang="en-US" dirty="0"/>
              <a:t>第五级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B77A1-A777-49A6-8DE1-EC372A42C25C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3/18/20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8826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F4C9F40-B079-4B71-A627-7266DFEA7F03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42994" y="29053"/>
            <a:ext cx="8229600" cy="821847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238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80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0.png"/><Relationship Id="rId12" Type="http://schemas.openxmlformats.org/officeDocument/2006/relationships/image" Target="../media/image1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10.png"/><Relationship Id="rId11" Type="http://schemas.openxmlformats.org/officeDocument/2006/relationships/image" Target="../media/image160.png"/><Relationship Id="rId5" Type="http://schemas.openxmlformats.org/officeDocument/2006/relationships/image" Target="../media/image100.png"/><Relationship Id="rId10" Type="http://schemas.openxmlformats.org/officeDocument/2006/relationships/image" Target="../media/image150.png"/><Relationship Id="rId4" Type="http://schemas.openxmlformats.org/officeDocument/2006/relationships/image" Target="../media/image3.png"/><Relationship Id="rId9" Type="http://schemas.openxmlformats.org/officeDocument/2006/relationships/image" Target="../media/image140.png"/><Relationship Id="rId14" Type="http://schemas.openxmlformats.org/officeDocument/2006/relationships/image" Target="../media/image19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28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29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0.png"/><Relationship Id="rId5" Type="http://schemas.openxmlformats.org/officeDocument/2006/relationships/image" Target="../media/image23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png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8.png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png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10" Type="http://schemas.openxmlformats.org/officeDocument/2006/relationships/image" Target="../media/image16.png"/><Relationship Id="rId4" Type="http://schemas.openxmlformats.org/officeDocument/2006/relationships/image" Target="../media/image70.png"/><Relationship Id="rId9" Type="http://schemas.openxmlformats.org/officeDocument/2006/relationships/image" Target="../media/image21.png"/><Relationship Id="rId1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2.png"/><Relationship Id="rId18" Type="http://schemas.openxmlformats.org/officeDocument/2006/relationships/image" Target="../media/image14.png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6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1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20" Type="http://schemas.openxmlformats.org/officeDocument/2006/relationships/image" Target="../media/image21.png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24" Type="http://schemas.openxmlformats.org/officeDocument/2006/relationships/image" Target="../media/image19.png"/><Relationship Id="rId5" Type="http://schemas.openxmlformats.org/officeDocument/2006/relationships/image" Target="../media/image90.png"/><Relationship Id="rId15" Type="http://schemas.openxmlformats.org/officeDocument/2006/relationships/image" Target="../media/image24.png"/><Relationship Id="rId23" Type="http://schemas.openxmlformats.org/officeDocument/2006/relationships/image" Target="../media/image18.png"/><Relationship Id="rId10" Type="http://schemas.openxmlformats.org/officeDocument/2006/relationships/image" Target="../media/image11.png"/><Relationship Id="rId19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23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0080" y="942623"/>
            <a:ext cx="7920000" cy="1697086"/>
          </a:xfrm>
        </p:spPr>
        <p:txBody>
          <a:bodyPr>
            <a:normAutofit/>
          </a:bodyPr>
          <a:lstStyle/>
          <a:p>
            <a:r>
              <a:rPr lang="en-US" altLang="zh-CN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Learning Individual Models for Imputation</a:t>
            </a:r>
            <a:endParaRPr lang="zh-CN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0058" y="3502624"/>
            <a:ext cx="8445921" cy="2127997"/>
          </a:xfrm>
        </p:spPr>
        <p:txBody>
          <a:bodyPr>
            <a:noAutofit/>
          </a:bodyPr>
          <a:lstStyle/>
          <a:p>
            <a:endParaRPr lang="en-US" altLang="zh-CN" sz="525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en-US" altLang="zh-CN" sz="1800" dirty="0" err="1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Aoqian</a:t>
            </a:r>
            <a:r>
              <a:rPr lang="en-US" altLang="zh-CN" sz="1800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Zhang</a:t>
            </a:r>
            <a:r>
              <a:rPr lang="en-US" altLang="zh-CN" sz="1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, </a:t>
            </a:r>
            <a:r>
              <a:rPr lang="en-US" altLang="zh-CN" sz="1800" dirty="0" err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Shaoxu</a:t>
            </a:r>
            <a:r>
              <a:rPr lang="en-US" altLang="zh-CN" sz="1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Song, Yu Sun, </a:t>
            </a:r>
            <a:r>
              <a:rPr lang="en-US" altLang="zh-CN" sz="1800" dirty="0" err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Jianmin</a:t>
            </a:r>
            <a:r>
              <a:rPr lang="en-US" altLang="zh-CN" sz="1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Wang</a:t>
            </a:r>
            <a:endParaRPr lang="en-US" altLang="zh-CN" sz="1800" baseline="30000" dirty="0">
              <a:solidFill>
                <a:schemeClr val="bg2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altLang="zh-CN" sz="1800" baseline="30000" dirty="0">
              <a:solidFill>
                <a:schemeClr val="bg2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2000" baseline="30000" dirty="0">
              <a:solidFill>
                <a:srgbClr val="FFC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en-US" altLang="zh-CN" sz="20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Tsinghua University, China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r>
              <a:rPr lang="en-US" dirty="0">
                <a:solidFill>
                  <a:prstClr val="black"/>
                </a:solidFill>
              </a:rPr>
              <a:t>/20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90853" y="6557918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0000"/>
                    </a14:imgEffect>
                    <a14:imgEffect>
                      <a14:colorTemperature colorTemp="4177"/>
                    </a14:imgEffect>
                    <a14:imgEffect>
                      <a14:saturation sat="170000"/>
                    </a14:imgEffect>
                    <a14:imgEffect>
                      <a14:brightnessContrast bright="20000" contrast="-5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86200" y="548640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40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748"/>
    </mc:Choice>
    <mc:Fallback>
      <p:transition advTm="7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>
            <a:normAutofit/>
          </a:bodyPr>
          <a:lstStyle/>
          <a:p>
            <a:r>
              <a:rPr lang="en-US" altLang="zh-CN" dirty="0"/>
              <a:t>Learning phase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10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Learning neighbors</a:t>
                </a:r>
                <a:r>
                  <a:rPr lang="en-US" altLang="zh-CN" dirty="0">
                    <a:latin typeface="Cambria Math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𝑵𝑵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ℱ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ℓ</m:t>
                        </m:r>
                      </m:e>
                    </m:d>
                  </m:oMath>
                </a14:m>
                <a:endParaRPr lang="en-US" altLang="zh-CN" b="0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altLang="zh-CN" dirty="0">
                    <a:latin typeface="Cambria Math" panose="02040503050406030204" pitchFamily="18" charset="0"/>
                  </a:rPr>
                  <a:t>Use the complete attributes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en-US" altLang="zh-CN" dirty="0">
                    <a:latin typeface="Cambria Math" panose="02040503050406030204" pitchFamily="18" charset="0"/>
                  </a:rPr>
                  <a:t> to find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altLang="zh-CN" dirty="0">
                    <a:latin typeface="Cambria Math" panose="02040503050406030204" pitchFamily="18" charset="0"/>
                  </a:rPr>
                  <a:t> neighbors for each tuple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/>
                  <a:t>Parameter: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𝑳𝑹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ℱ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b="0" dirty="0"/>
              </a:p>
              <a:p>
                <a:pPr lvl="1"/>
                <a:r>
                  <a:rPr lang="en-US" altLang="zh-CN" dirty="0"/>
                  <a:t>Use ridge regression: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altLang="zh-CN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  <m:r>
                              <a:rPr lang="en-US" altLang="zh-CN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b="1" i="1">
                                <a:latin typeface="Cambria Math" panose="02040503050406030204" pitchFamily="18" charset="0"/>
                              </a:rPr>
                              <m:t>𝜶</m:t>
                            </m:r>
                            <m:r>
                              <a:rPr lang="en-US" altLang="zh-CN" b="1" i="1"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b="1" i="1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US" altLang="zh-CN" dirty="0"/>
                  <a:t> is values on complete attributes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en-US" altLang="zh-CN" dirty="0"/>
                  <a:t> of neighbors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altLang="zh-CN" dirty="0"/>
                  <a:t> is values on target attribute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CN" dirty="0"/>
                  <a:t> of neighbors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/>
                  <a:t>Learning complexity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+ℓ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ℓ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altLang="zh-CN" b="0" dirty="0"/>
              </a:p>
              <a:p>
                <a:pPr lvl="1"/>
                <a:endParaRPr lang="en-US" altLang="zh-CN" dirty="0"/>
              </a:p>
              <a:p>
                <a:r>
                  <a:rPr lang="en-US" altLang="zh-CN" sz="1800" i="1" dirty="0"/>
                  <a:t>Example</a:t>
                </a:r>
              </a:p>
              <a:p>
                <a:pPr lvl="1"/>
                <a:r>
                  <a:rPr lang="en-US" altLang="zh-CN" sz="1600" dirty="0"/>
                  <a:t>Let 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ℓ=4</m:t>
                    </m:r>
                  </m:oMath>
                </a14:m>
                <a:endParaRPr lang="en-US" altLang="zh-CN" sz="1600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𝑁𝑁</m:t>
                    </m:r>
                    <m:d>
                      <m:d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 4</m:t>
                        </m:r>
                      </m:e>
                    </m:d>
                  </m:oMath>
                </a14:m>
                <a:endParaRPr lang="en-US" altLang="zh-CN" sz="1600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sz="1600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5.56, −0.87</m:t>
                            </m:r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sz="160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600" dirty="0"/>
              </a:p>
            </p:txBody>
          </p:sp>
        </mc:Choice>
        <mc:Fallback xmlns="">
          <p:sp>
            <p:nvSpPr>
              <p:cNvPr id="26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5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接箭头连接符 6"/>
          <p:cNvCxnSpPr/>
          <p:nvPr/>
        </p:nvCxnSpPr>
        <p:spPr>
          <a:xfrm>
            <a:off x="4743507" y="6577809"/>
            <a:ext cx="424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4754265" y="3660348"/>
            <a:ext cx="0" cy="2917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4681394" y="4398376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椭圆 11"/>
          <p:cNvSpPr/>
          <p:nvPr/>
        </p:nvSpPr>
        <p:spPr>
          <a:xfrm>
            <a:off x="4985263" y="482244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3" name="椭圆 12"/>
          <p:cNvSpPr/>
          <p:nvPr/>
        </p:nvSpPr>
        <p:spPr>
          <a:xfrm>
            <a:off x="5341751" y="515061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椭圆 13"/>
          <p:cNvSpPr/>
          <p:nvPr/>
        </p:nvSpPr>
        <p:spPr>
          <a:xfrm>
            <a:off x="5701492" y="5403890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5" name="椭圆 14"/>
          <p:cNvSpPr/>
          <p:nvPr/>
        </p:nvSpPr>
        <p:spPr>
          <a:xfrm>
            <a:off x="7109647" y="542726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椭圆 15"/>
          <p:cNvSpPr/>
          <p:nvPr/>
        </p:nvSpPr>
        <p:spPr>
          <a:xfrm>
            <a:off x="7413454" y="5058197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椭圆 16"/>
          <p:cNvSpPr/>
          <p:nvPr/>
        </p:nvSpPr>
        <p:spPr>
          <a:xfrm>
            <a:off x="6473494" y="5931933"/>
            <a:ext cx="144361" cy="144361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椭圆 17"/>
          <p:cNvSpPr/>
          <p:nvPr/>
        </p:nvSpPr>
        <p:spPr>
          <a:xfrm>
            <a:off x="7918439" y="4530083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矩形 18"/>
          <p:cNvSpPr/>
          <p:nvPr/>
        </p:nvSpPr>
        <p:spPr>
          <a:xfrm rot="2520000">
            <a:off x="5216749" y="3751427"/>
            <a:ext cx="2259457" cy="15917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0" name="文本框 19"/>
          <p:cNvSpPr txBox="1"/>
          <p:nvPr/>
        </p:nvSpPr>
        <p:spPr>
          <a:xfrm rot="18720000">
            <a:off x="5327127" y="353618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95734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33576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68878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04815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409116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758961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127856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49039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845007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8175795" y="65794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570934" y="658100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A1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59797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473881" y="609679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4473881" y="573850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473881" y="536434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4473881" y="502511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4473881" y="4654129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 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473881" y="428314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473881" y="396740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1" name="椭圆 40"/>
          <p:cNvSpPr/>
          <p:nvPr/>
        </p:nvSpPr>
        <p:spPr>
          <a:xfrm>
            <a:off x="7635452" y="479704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2" name="文本框 41"/>
          <p:cNvSpPr txBox="1"/>
          <p:nvPr/>
        </p:nvSpPr>
        <p:spPr>
          <a:xfrm>
            <a:off x="4762703" y="435750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t1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028868" y="465412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t2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5402769" y="4968398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t3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5785331" y="528327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t4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7173067" y="545113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t5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7513388" y="502883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t6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7816432" y="482244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t7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047911" y="454544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t8</a:t>
            </a:r>
          </a:p>
        </p:txBody>
      </p:sp>
      <p:sp>
        <p:nvSpPr>
          <p:cNvPr id="50" name="椭圆 49"/>
          <p:cNvSpPr/>
          <p:nvPr/>
        </p:nvSpPr>
        <p:spPr>
          <a:xfrm>
            <a:off x="4535059" y="4252829"/>
            <a:ext cx="1440025" cy="1440025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椭圆 50"/>
          <p:cNvSpPr/>
          <p:nvPr/>
        </p:nvSpPr>
        <p:spPr>
          <a:xfrm>
            <a:off x="6917113" y="4363910"/>
            <a:ext cx="1322408" cy="132240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直接连接符 51"/>
          <p:cNvCxnSpPr/>
          <p:nvPr/>
        </p:nvCxnSpPr>
        <p:spPr>
          <a:xfrm>
            <a:off x="6549769" y="3743166"/>
            <a:ext cx="0" cy="281489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6339139" y="3967402"/>
            <a:ext cx="2170723" cy="2587095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5436090" y="5752265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truth</a:t>
            </a:r>
            <a:endParaRPr lang="en-US" sz="1600" dirty="0"/>
          </a:p>
        </p:txBody>
      </p:sp>
      <p:cxnSp>
        <p:nvCxnSpPr>
          <p:cNvPr id="56" name="直接箭头连接符 55"/>
          <p:cNvCxnSpPr>
            <a:stCxn id="55" idx="3"/>
          </p:cNvCxnSpPr>
          <p:nvPr/>
        </p:nvCxnSpPr>
        <p:spPr>
          <a:xfrm>
            <a:off x="6071200" y="5921542"/>
            <a:ext cx="319901" cy="359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本框 56"/>
              <p:cNvSpPr txBox="1"/>
              <p:nvPr/>
            </p:nvSpPr>
            <p:spPr>
              <a:xfrm>
                <a:off x="6566748" y="5924329"/>
                <a:ext cx="7900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7" name="文本框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748" y="5924329"/>
                <a:ext cx="790023" cy="338554"/>
              </a:xfrm>
              <a:prstGeom prst="rect">
                <a:avLst/>
              </a:prstGeom>
              <a:blipFill rotWithShape="0">
                <a:blip r:embed="rId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本框 57"/>
          <p:cNvSpPr txBox="1"/>
          <p:nvPr/>
        </p:nvSpPr>
        <p:spPr>
          <a:xfrm>
            <a:off x="5434266" y="6028296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IIM</a:t>
            </a:r>
            <a:endParaRPr lang="en-US" sz="1600" dirty="0"/>
          </a:p>
        </p:txBody>
      </p:sp>
      <p:cxnSp>
        <p:nvCxnSpPr>
          <p:cNvPr id="60" name="直接连接符 59"/>
          <p:cNvCxnSpPr/>
          <p:nvPr/>
        </p:nvCxnSpPr>
        <p:spPr>
          <a:xfrm>
            <a:off x="4428595" y="4133582"/>
            <a:ext cx="2343375" cy="22830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12829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63506"/>
    </mc:Choice>
    <mc:Fallback>
      <p:transition advTm="6350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>
            <a:normAutofit/>
          </a:bodyPr>
          <a:lstStyle/>
          <a:p>
            <a:r>
              <a:rPr lang="en-US" altLang="zh-CN" dirty="0"/>
              <a:t>Imputation phase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11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Imputation neighbors</a:t>
                </a:r>
                <a:r>
                  <a:rPr lang="en-US" altLang="zh-CN" dirty="0">
                    <a:latin typeface="Cambria Math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𝑵𝑵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ℱ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altLang="zh-CN" b="0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altLang="zh-CN" dirty="0">
                    <a:latin typeface="Cambria Math" panose="02040503050406030204" pitchFamily="18" charset="0"/>
                  </a:rPr>
                  <a:t>Use the complete attributes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en-US" altLang="zh-CN" dirty="0">
                    <a:latin typeface="Cambria Math" panose="02040503050406030204" pitchFamily="18" charset="0"/>
                  </a:rPr>
                  <a:t> to find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dirty="0">
                    <a:latin typeface="Cambria Math" panose="02040503050406030204" pitchFamily="18" charset="0"/>
                  </a:rPr>
                  <a:t> neighbors for missing tuple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/>
                  <a:t>Imputation candidates: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𝐶𝑎𝑛𝑑𝑖𝑑𝑎𝑡𝑒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ℱ</m:t>
                                </m:r>
                              </m:e>
                            </m:d>
                          </m:sub>
                        </m:sSub>
                      </m:e>
                    </m:d>
                  </m:oMath>
                </a14:m>
                <a:endParaRPr lang="en-US" altLang="zh-CN" b="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1, 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ℱ</m:t>
                                </m:r>
                              </m:e>
                            </m:d>
                          </m:sub>
                        </m:sSub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/>
                  <a:t> omit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dirty="0"/>
                  <a:t> when generating candidates</a:t>
                </a:r>
              </a:p>
              <a:p>
                <a:r>
                  <a:rPr lang="en-US" altLang="zh-CN" dirty="0"/>
                  <a:t>Aggregate individual candidates </a:t>
                </a:r>
              </a:p>
              <a:p>
                <a:pPr lvl="1"/>
                <a:r>
                  <a:rPr lang="en-CA" altLang="zh-CN" dirty="0"/>
                  <a:t>Candidate values close with each other are more likely to be the imputation and assign higher weights</a:t>
                </a:r>
                <a:endParaRPr lang="en-US" altLang="zh-CN" dirty="0"/>
              </a:p>
              <a:p>
                <a:r>
                  <a:rPr lang="en-US" altLang="zh-CN" dirty="0"/>
                  <a:t>Imputation complexity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26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5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976421" y="6588712"/>
            <a:ext cx="424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3987179" y="4387065"/>
            <a:ext cx="0" cy="2201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等腰三角形 10"/>
          <p:cNvSpPr/>
          <p:nvPr/>
        </p:nvSpPr>
        <p:spPr>
          <a:xfrm>
            <a:off x="5823064" y="5332287"/>
            <a:ext cx="494590" cy="42636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6058785" y="6244861"/>
                <a:ext cx="841320" cy="344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  <m:sup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785" y="6244861"/>
                <a:ext cx="841320" cy="344453"/>
              </a:xfrm>
              <a:prstGeom prst="rect">
                <a:avLst/>
              </a:prstGeom>
              <a:blipFill rotWithShape="0">
                <a:blip r:embed="rId6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5705708" y="6557919"/>
                <a:ext cx="7061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ℱ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708" y="6557919"/>
                <a:ext cx="706155" cy="338554"/>
              </a:xfrm>
              <a:prstGeom prst="rect">
                <a:avLst/>
              </a:prstGeom>
              <a:blipFill rotWithShape="0">
                <a:blip r:embed="rId7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接连接符 13"/>
          <p:cNvCxnSpPr/>
          <p:nvPr/>
        </p:nvCxnSpPr>
        <p:spPr>
          <a:xfrm>
            <a:off x="6070359" y="4387065"/>
            <a:ext cx="0" cy="218189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等腰三角形 15"/>
          <p:cNvSpPr/>
          <p:nvPr/>
        </p:nvSpPr>
        <p:spPr>
          <a:xfrm>
            <a:off x="5961853" y="6182510"/>
            <a:ext cx="217012" cy="187079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等腰三角形 16"/>
          <p:cNvSpPr/>
          <p:nvPr/>
        </p:nvSpPr>
        <p:spPr>
          <a:xfrm>
            <a:off x="5950279" y="5912017"/>
            <a:ext cx="217012" cy="18707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等腰三角形 17"/>
          <p:cNvSpPr/>
          <p:nvPr/>
        </p:nvSpPr>
        <p:spPr>
          <a:xfrm>
            <a:off x="5964708" y="4542596"/>
            <a:ext cx="217012" cy="187079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3976421" y="5478012"/>
            <a:ext cx="3552880" cy="9765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564651" y="5912017"/>
            <a:ext cx="1577472" cy="57416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4870869" y="4520616"/>
            <a:ext cx="2459702" cy="23797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/>
              <p:cNvSpPr txBox="1"/>
              <p:nvPr/>
            </p:nvSpPr>
            <p:spPr>
              <a:xfrm>
                <a:off x="5098900" y="5915097"/>
                <a:ext cx="842923" cy="344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  <m:sup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900" y="5915097"/>
                <a:ext cx="842923" cy="344453"/>
              </a:xfrm>
              <a:prstGeom prst="rect">
                <a:avLst/>
              </a:prstGeom>
              <a:blipFill rotWithShape="0">
                <a:blip r:embed="rId8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本框 32"/>
              <p:cNvSpPr txBox="1"/>
              <p:nvPr/>
            </p:nvSpPr>
            <p:spPr>
              <a:xfrm>
                <a:off x="6120439" y="4609109"/>
                <a:ext cx="842923" cy="344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  <m:sup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bSup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439" y="4609109"/>
                <a:ext cx="842923" cy="344453"/>
              </a:xfrm>
              <a:prstGeom prst="rect">
                <a:avLst/>
              </a:prstGeom>
              <a:blipFill rotWithShape="0"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本框 33"/>
              <p:cNvSpPr txBox="1"/>
              <p:nvPr/>
            </p:nvSpPr>
            <p:spPr>
              <a:xfrm>
                <a:off x="6143138" y="5153134"/>
                <a:ext cx="28257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  <m:sup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1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600" b="1" dirty="0"/>
                  <a:t> </a:t>
                </a:r>
                <a:r>
                  <a:rPr lang="en-US" sz="1600" dirty="0"/>
                  <a:t>aggregated imputation</a:t>
                </a:r>
              </a:p>
            </p:txBody>
          </p:sp>
        </mc:Choice>
        <mc:Fallback xmlns=""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138" y="5153134"/>
                <a:ext cx="2825710" cy="338554"/>
              </a:xfrm>
              <a:prstGeom prst="rect">
                <a:avLst/>
              </a:prstGeom>
              <a:blipFill rotWithShape="0">
                <a:blip r:embed="rId10"/>
                <a:stretch>
                  <a:fillRect t="-7143" b="-19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本框 34"/>
              <p:cNvSpPr txBox="1"/>
              <p:nvPr/>
            </p:nvSpPr>
            <p:spPr>
              <a:xfrm>
                <a:off x="3533874" y="4420032"/>
                <a:ext cx="5137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5" name="文本框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874" y="4420032"/>
                <a:ext cx="513795" cy="33855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文本框 35"/>
              <p:cNvSpPr txBox="1"/>
              <p:nvPr/>
            </p:nvSpPr>
            <p:spPr>
              <a:xfrm>
                <a:off x="6830797" y="5589379"/>
                <a:ext cx="4432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6" name="文本框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797" y="5589379"/>
                <a:ext cx="443262" cy="338554"/>
              </a:xfrm>
              <a:prstGeom prst="rect">
                <a:avLst/>
              </a:prstGeom>
              <a:blipFill rotWithShape="0">
                <a:blip r:embed="rId12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本框 36"/>
              <p:cNvSpPr txBox="1"/>
              <p:nvPr/>
            </p:nvSpPr>
            <p:spPr>
              <a:xfrm>
                <a:off x="4194226" y="5235873"/>
                <a:ext cx="4432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7" name="文本框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226" y="5235873"/>
                <a:ext cx="443263" cy="338554"/>
              </a:xfrm>
              <a:prstGeom prst="rect">
                <a:avLst/>
              </a:prstGeom>
              <a:blipFill rotWithShape="0">
                <a:blip r:embed="rId13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/>
              <p:cNvSpPr txBox="1"/>
              <p:nvPr/>
            </p:nvSpPr>
            <p:spPr>
              <a:xfrm>
                <a:off x="5379802" y="4325567"/>
                <a:ext cx="4432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8" name="文本框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802" y="4325567"/>
                <a:ext cx="443263" cy="338554"/>
              </a:xfrm>
              <a:prstGeom prst="rect">
                <a:avLst/>
              </a:prstGeom>
              <a:blipFill rotWithShape="0">
                <a:blip r:embed="rId14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69245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63506"/>
    </mc:Choice>
    <mc:Fallback>
      <p:transition advTm="6350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>
            <a:normAutofit/>
          </a:bodyPr>
          <a:lstStyle/>
          <a:p>
            <a:r>
              <a:rPr lang="en-US" altLang="zh-CN" dirty="0"/>
              <a:t>Subsuming Existing Methods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12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Subsuming </a:t>
                </a:r>
                <a:r>
                  <a:rPr lang="en-US" altLang="zh-CN" dirty="0" err="1"/>
                  <a:t>kNN</a:t>
                </a:r>
                <a:endParaRPr lang="en-US" altLang="zh-CN" b="0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altLang="zh-CN" dirty="0">
                    <a:latin typeface="Cambria Math" panose="02040503050406030204" pitchFamily="18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ℓ=1</m:t>
                    </m:r>
                  </m:oMath>
                </a14:m>
                <a:r>
                  <a:rPr lang="en-US" altLang="zh-CN" dirty="0"/>
                  <a:t>, </a:t>
                </a:r>
                <a:r>
                  <a:rPr lang="en-US" altLang="zh-CN" b="1" dirty="0"/>
                  <a:t>IIM</a:t>
                </a:r>
                <a:r>
                  <a:rPr lang="en-US" altLang="zh-CN" dirty="0"/>
                  <a:t> is equivalent to </a:t>
                </a:r>
                <a:r>
                  <a:rPr lang="en-US" altLang="zh-CN" b="1" dirty="0" err="1"/>
                  <a:t>kNN</a:t>
                </a:r>
                <a:endParaRPr lang="en-US" altLang="zh-CN" b="1" dirty="0"/>
              </a:p>
              <a:p>
                <a:pPr lvl="1"/>
                <a:r>
                  <a:rPr lang="en-US" altLang="zh-CN" dirty="0"/>
                  <a:t>For Single Neighbor </a:t>
                </a:r>
                <a14:m>
                  <m:oMath xmlns:m="http://schemas.openxmlformats.org/officeDocument/2006/math">
                    <m:r>
                      <a:rPr lang="en-US" altLang="zh-CN" b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>
                        <a:latin typeface="Cambria Math" panose="02040503050406030204" pitchFamily="18" charset="0"/>
                      </a:rPr>
                      <m:t>ℓ=1)</m:t>
                    </m:r>
                  </m:oMath>
                </a14:m>
                <a:endParaRPr lang="en-US" altLang="zh-CN" b="0" dirty="0"/>
              </a:p>
              <a:p>
                <a:pPr lvl="2"/>
                <a:r>
                  <a:rPr lang="en-US" altLang="zh-CN" dirty="0"/>
                  <a:t>Lead to overfitting when learning individual regression model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=…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b="1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=1/|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Subsuming GLR</a:t>
                </a:r>
              </a:p>
              <a:p>
                <a:pPr lvl="1"/>
                <a:r>
                  <a:rPr lang="en-US" altLang="zh-CN" dirty="0"/>
                  <a:t>When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ℓ=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altLang="zh-CN" dirty="0"/>
                  <a:t>, </a:t>
                </a:r>
                <a:r>
                  <a:rPr lang="en-US" altLang="zh-CN" b="1" dirty="0"/>
                  <a:t>IIM</a:t>
                </a:r>
                <a:r>
                  <a:rPr lang="en-US" altLang="zh-CN" dirty="0"/>
                  <a:t> is equivalent to </a:t>
                </a:r>
                <a:r>
                  <a:rPr lang="en-US" altLang="zh-CN" b="1" dirty="0"/>
                  <a:t>GLR</a:t>
                </a:r>
              </a:p>
              <a:p>
                <a:pPr lvl="1"/>
                <a:r>
                  <a:rPr lang="en-US" altLang="zh-CN" dirty="0"/>
                  <a:t>All the learned neighbors are same with global regression, i.e., use all the complete data</a:t>
                </a:r>
              </a:p>
            </p:txBody>
          </p:sp>
        </mc:Choice>
        <mc:Fallback xmlns="">
          <p:sp>
            <p:nvSpPr>
              <p:cNvPr id="26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5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5049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63506"/>
    </mc:Choice>
    <mc:Fallback>
      <p:transition advTm="6350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>
            <a:normAutofit/>
          </a:bodyPr>
          <a:lstStyle/>
          <a:p>
            <a:r>
              <a:rPr lang="en-US" altLang="zh-CN" dirty="0"/>
              <a:t>Adaptive Learning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13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zh-CN" dirty="0"/>
                  <a:t>How to determine the number of learning neighbors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Use complete tuples as validation sets</a:t>
                </a:r>
              </a:p>
              <a:p>
                <a:pPr lvl="1"/>
                <a:r>
                  <a:rPr lang="en-US" altLang="zh-CN" dirty="0"/>
                  <a:t>Compute the summation of the cost for each </a:t>
                </a:r>
                <a14:m>
                  <m:oMath xmlns:m="http://schemas.openxmlformats.org/officeDocument/2006/math">
                    <m:r>
                      <a:rPr lang="en-US" altLang="zh-CN" b="0" i="1">
                        <a:latin typeface="Cambria Math" panose="02040503050406030204" pitchFamily="18" charset="0"/>
                      </a:rPr>
                      <m:t>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CN" dirty="0"/>
                  <a:t> and find the optimal one (with the minimum cost)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𝑐𝑜𝑠𝑡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1, 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ℱ</m:t>
                                    </m:r>
                                  </m:e>
                                </m:d>
                              </m:e>
                            </m:d>
                            <m:sSubSup>
                              <m:sSubSupPr>
                                <m:ctrlPr>
                                  <a:rPr lang="en-US" altLang="zh-CN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𝝓</m:t>
                                </m:r>
                              </m:e>
                              <m:sub>
                                <m:r>
                                  <a:rPr lang="en-US" altLang="zh-CN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  <m:sup>
                                <m:d>
                                  <m:dPr>
                                    <m:ctrlPr>
                                      <a:rPr lang="en-US" altLang="zh-CN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</m:d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altLang="zh-C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altLang="zh-CN" b="0" i="1" dirty="0"/>
              </a:p>
              <a:p>
                <a:r>
                  <a:rPr lang="en-US" altLang="zh-CN" dirty="0"/>
                  <a:t>Incremental Computation: </a:t>
                </a:r>
                <a:r>
                  <a:rPr lang="en-US" altLang="zh-CN" b="0" dirty="0"/>
                  <a:t>parameters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𝝓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>
                        <m:d>
                          <m:d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  <m:r>
                              <a:rPr lang="en-US" altLang="zh-CN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altLang="zh-CN" b="0" dirty="0"/>
                  <a:t>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𝝓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>
                        <m:d>
                          <m:d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d>
                      </m:sup>
                    </m:sSubSup>
                  </m:oMath>
                </a14:m>
                <a:endParaRPr lang="en-US" altLang="zh-CN" b="0" dirty="0"/>
              </a:p>
              <a:p>
                <a:pPr lvl="1"/>
                <a:r>
                  <a:rPr lang="en-US" altLang="zh-CN" dirty="0">
                    <a:latin typeface="Cambria Math" panose="02040503050406030204" pitchFamily="18" charset="0"/>
                  </a:rPr>
                  <a:t>From linear to constants: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ℓ+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sz="1800" i="1" dirty="0"/>
                  <a:t>Example</a:t>
                </a:r>
              </a:p>
              <a:p>
                <a:pPr lvl="1"/>
                <a:r>
                  <a:rPr lang="en-US" altLang="zh-CN" sz="1600" dirty="0"/>
                  <a:t>For all 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ℓ∈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=8</m:t>
                        </m:r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(ℓ)</m:t>
                        </m:r>
                      </m:sup>
                    </m:s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(ℓ)</m:t>
                        </m:r>
                      </m:sup>
                    </m:sSub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(ℓ)</m:t>
                        </m:r>
                      </m:sup>
                    </m:sSub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(ℓ)</m:t>
                        </m:r>
                      </m:sup>
                    </m:sSub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CN" sz="1600" dirty="0"/>
                  <a:t> are learned, 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altLang="zh-CN" sz="16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600" dirty="0"/>
                  <a:t> is the validation tuple(</a:t>
                </a:r>
                <a14:m>
                  <m:oMath xmlns:m="http://schemas.openxmlformats.org/officeDocument/2006/math">
                    <m:r>
                      <a:rPr lang="en-US" altLang="zh-CN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altLang="zh-CN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zh-CN" sz="1600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1600" dirty="0"/>
                  <a:t>, for each tuple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sz="1600" dirty="0"/>
                  <a:t> say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=2)</m:t>
                    </m:r>
                  </m:oMath>
                </a14:m>
                <a:r>
                  <a:rPr lang="en-US" altLang="zh-CN" sz="1600" i="1" dirty="0"/>
                  <a:t>, </a:t>
                </a:r>
                <a:r>
                  <a:rPr lang="en-US" altLang="zh-CN" sz="1600" dirty="0"/>
                  <a:t>record difference(imputation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ℓ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altLang="zh-CN" sz="1600" dirty="0"/>
                  <a:t>, truth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1600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sSubSup>
                              <m:sSubSup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=2.1</m:t>
                    </m:r>
                  </m:oMath>
                </a14:m>
                <a:endParaRPr lang="en-US" altLang="zh-CN" sz="16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altLang="zh-CN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altLang="zh-CN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CN" sz="1600" dirty="0"/>
                  <a:t>, sum all </a:t>
                </a:r>
                <a14:m>
                  <m:oMath xmlns:m="http://schemas.openxmlformats.org/officeDocument/2006/math">
                    <m:r>
                      <a:rPr lang="en-US" altLang="zh-CN" sz="160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altLang="zh-CN" sz="1600" i="1" dirty="0" smtClean="0">
                        <a:latin typeface="Cambria Math" panose="02040503050406030204" pitchFamily="18" charset="0"/>
                      </a:rPr>
                      <m:t>[2]</m:t>
                    </m:r>
                  </m:oMath>
                </a14:m>
                <a:r>
                  <a:rPr lang="en-US" altLang="zh-CN" sz="1600" dirty="0"/>
                  <a:t> and finally find the optimal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 …</m:t>
                        </m:r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𝒄𝒐𝒔𝒕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 …,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3.73, …,</m:t>
                        </m:r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600" b="1" i="1" smtClean="0">
                            <a:latin typeface="Cambria Math" panose="02040503050406030204" pitchFamily="18" charset="0"/>
                          </a:rPr>
                          <m:t>𝟎𝟗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,…3.65</m:t>
                        </m:r>
                      </m:e>
                    </m:d>
                  </m:oMath>
                </a14:m>
                <a:endParaRPr lang="en-US" altLang="zh-CN" sz="1600" b="0" dirty="0"/>
              </a:p>
              <a:p>
                <a:pPr lvl="1"/>
                <a:r>
                  <a:rPr lang="en-US" altLang="zh-CN" sz="1600" dirty="0"/>
                  <a:t>For tuple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600" dirty="0"/>
                  <a:t>, the optimal </a:t>
                </a:r>
                <a14:m>
                  <m:oMath xmlns:m="http://schemas.openxmlformats.org/officeDocument/2006/math">
                    <m:r>
                      <a:rPr lang="en-US" altLang="zh-CN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ℓ</m:t>
                    </m:r>
                    <m:r>
                      <a:rPr lang="en-US" altLang="zh-CN" sz="1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altLang="zh-CN" sz="16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</m:oMath>
                </a14:m>
                <a:endParaRPr lang="en-US" altLang="zh-CN" sz="1600" dirty="0"/>
              </a:p>
            </p:txBody>
          </p:sp>
        </mc:Choice>
        <mc:Fallback xmlns="">
          <p:sp>
            <p:nvSpPr>
              <p:cNvPr id="26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5"/>
                <a:stretch>
                  <a:fillRect t="-1267" r="-1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645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63506"/>
    </mc:Choice>
    <mc:Fallback>
      <p:transition advTm="6350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Experiment Setting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14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b="1" dirty="0"/>
                  <a:t>Real datasets</a:t>
                </a:r>
              </a:p>
              <a:p>
                <a:pPr lvl="1"/>
                <a:r>
                  <a:rPr lang="en-US" altLang="zh-CN" dirty="0"/>
                  <a:t>9 datasets</a:t>
                </a:r>
              </a:p>
              <a:p>
                <a:pPr lvl="1"/>
                <a:r>
                  <a:rPr lang="en-US" altLang="zh-CN" dirty="0"/>
                  <a:t>UCI and KEEL</a:t>
                </a:r>
              </a:p>
              <a:p>
                <a:endParaRPr lang="en-US" altLang="zh-CN" b="1" dirty="0"/>
              </a:p>
              <a:p>
                <a:endParaRPr lang="en-US" altLang="zh-CN" dirty="0"/>
              </a:p>
              <a:p>
                <a:pPr marL="0" indent="0">
                  <a:buNone/>
                </a:pPr>
                <a:endParaRPr lang="en-US" altLang="zh-CN" b="1" dirty="0"/>
              </a:p>
              <a:p>
                <a:r>
                  <a:rPr lang="en-US" altLang="zh-CN" b="1" dirty="0"/>
                  <a:t>Errors</a:t>
                </a:r>
              </a:p>
              <a:p>
                <a:pPr lvl="1"/>
                <a:r>
                  <a:rPr lang="en-US" altLang="zh-CN" dirty="0"/>
                  <a:t>Injected missing in all datasets</a:t>
                </a:r>
                <a:endParaRPr lang="en-US" altLang="zh-CN" b="1" dirty="0"/>
              </a:p>
              <a:p>
                <a:r>
                  <a:rPr lang="en-US" altLang="zh-CN" b="1" dirty="0"/>
                  <a:t>Criteria</a:t>
                </a:r>
              </a:p>
              <a:p>
                <a:pPr lvl="1"/>
                <a:r>
                  <a:rPr lang="en-US" altLang="zh-CN" dirty="0"/>
                  <a:t>RMS error</a:t>
                </a:r>
              </a:p>
              <a:p>
                <a:pPr lvl="1"/>
                <a:r>
                  <a:rPr lang="en-US" altLang="zh-CN" dirty="0"/>
                  <a:t>Coefficient of determination,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sub>
                          <m:sup/>
                          <m:e>
                            <m:sSup>
                              <m:s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CN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bSup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CN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sub>
                          <m:sup/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altLang="zh-CN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altLang="zh-CN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CN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CN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𝑚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en-US" altLang="zh-CN" dirty="0"/>
              </a:p>
              <a:p>
                <a:pPr lvl="2"/>
                <a:r>
                  <a:rPr lang="en-US" altLang="zh-CN" dirty="0"/>
                  <a:t>Sparsity issue,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/>
                  <a:t>, is computed by </a:t>
                </a:r>
                <a:r>
                  <a:rPr lang="en-US" altLang="zh-CN" dirty="0" err="1"/>
                  <a:t>kNN</a:t>
                </a:r>
                <a:endParaRPr lang="en-US" altLang="zh-CN" dirty="0"/>
              </a:p>
              <a:p>
                <a:pPr lvl="2"/>
                <a:r>
                  <a:rPr lang="en-US" altLang="zh-CN" dirty="0"/>
                  <a:t>Heterogeneity issue,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CN" dirty="0"/>
                  <a:t>, is computed by GLR</a:t>
                </a:r>
              </a:p>
            </p:txBody>
          </p:sp>
        </mc:Choice>
        <mc:Fallback xmlns="">
          <p:sp>
            <p:nvSpPr>
              <p:cNvPr id="26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5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9511154"/>
                  </p:ext>
                </p:extLst>
              </p:nvPr>
            </p:nvGraphicFramePr>
            <p:xfrm>
              <a:off x="4182620" y="1166483"/>
              <a:ext cx="4592670" cy="271272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8314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314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314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9839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47931"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Dataset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1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0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  <m:r>
                                  <a:rPr lang="en-US" sz="1000" b="1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1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000" b="1" i="1" smtClean="0">
                                    <a:latin typeface="Cambria Math" panose="02040503050406030204" pitchFamily="18" charset="0"/>
                                  </a:rPr>
                                  <m:t>ℛ</m:t>
                                </m:r>
                                <m:r>
                                  <a:rPr lang="en-US" sz="1000" b="1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Property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ASF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1.5k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No clear global regression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CCS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CCPP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10k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SN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100k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PHASE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10k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A clear</a:t>
                          </a:r>
                          <a:r>
                            <a:rPr lang="en-US" sz="1200" baseline="0" dirty="0"/>
                            <a:t> global regression</a:t>
                          </a: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20k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Sparse with high dimension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DA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7k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MAM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real</a:t>
                          </a:r>
                          <a:r>
                            <a:rPr lang="en-US" sz="1200" baseline="0" dirty="0"/>
                            <a:t> missing, no truth</a:t>
                          </a: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64955"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HEP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200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real missing, no truth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9511154"/>
                  </p:ext>
                </p:extLst>
              </p:nvPr>
            </p:nvGraphicFramePr>
            <p:xfrm>
              <a:off x="4182620" y="1166483"/>
              <a:ext cx="4592670" cy="271272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831425"/>
                    <a:gridCol w="831425"/>
                    <a:gridCol w="831425"/>
                    <a:gridCol w="2098395"/>
                  </a:tblGrid>
                  <a:tr h="243840"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Dataset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99270" t="-2500" r="-351825" b="-10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00735" t="-2500" r="-254412" b="-10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Property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ASF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1.5k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No clear global regression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CCS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CCPP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5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SN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100k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PHASE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10k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4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A clear</a:t>
                          </a:r>
                          <a:r>
                            <a:rPr lang="en-US" sz="1200" baseline="0" dirty="0" smtClean="0"/>
                            <a:t> global regression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CA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20k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9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Sparse with high dimension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DA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7k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6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MAM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1k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5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real</a:t>
                          </a:r>
                          <a:r>
                            <a:rPr lang="en-US" sz="1200" baseline="0" dirty="0" smtClean="0"/>
                            <a:t> missing, no truth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HEP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200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19</a:t>
                          </a:r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 smtClean="0"/>
                            <a:t>real missing, no truth</a:t>
                          </a:r>
                          <a:endParaRPr lang="en-US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18461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63506"/>
    </mc:Choice>
    <mc:Fallback>
      <p:transition advTm="6350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on datasets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15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b="1" dirty="0"/>
              <a:t>IIM shows better results </a:t>
            </a:r>
            <a:r>
              <a:rPr lang="en-US" altLang="zh-CN" dirty="0"/>
              <a:t>on various datasets suffering different issues of sparsity and heterogeneity</a:t>
            </a:r>
            <a:endParaRPr lang="en-US" altLang="zh-CN" b="1" dirty="0"/>
          </a:p>
        </p:txBody>
      </p:sp>
      <p:sp>
        <p:nvSpPr>
          <p:cNvPr id="19" name="文本框 18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1822808"/>
                  </p:ext>
                </p:extLst>
              </p:nvPr>
            </p:nvGraphicFramePr>
            <p:xfrm>
              <a:off x="237464" y="2429505"/>
              <a:ext cx="8537826" cy="296672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77616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776166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Dataset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  <m:sup>
                                    <m: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b>
                                  <m:sup>
                                    <m:r>
                                      <a:rPr lang="en-US" sz="1600" i="1" u="none" strike="noStrike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IIM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 err="1">
                              <a:effectLst/>
                            </a:rPr>
                            <a:t>kNN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kNNE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GLR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LOESS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BLR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ERACER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PMM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ASF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0.85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0.73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8.08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22.63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20.12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30.28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16.73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42.78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20.35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36.43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CA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0.03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0.49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2.02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1.85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0.6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0.54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0.88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0.77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CCPP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3.75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3.98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4.13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4.58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4.25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6.55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3.97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6.19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CCS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0.56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10.45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12.84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11.13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13.64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12.76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20.51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11.25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18.85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DA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15.52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16.99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17.75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16.68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15.88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23.69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16.18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23.47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PHASE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effectLst/>
                            </a:rPr>
                            <a:t>0.91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3.31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3.51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3.42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4.73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4.64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SN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effectLst/>
                            </a:rPr>
                            <a:t>0.79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0.05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0.11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0.27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0.2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0.13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0.28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1822808"/>
                  </p:ext>
                </p:extLst>
              </p:nvPr>
            </p:nvGraphicFramePr>
            <p:xfrm>
              <a:off x="237464" y="2429505"/>
              <a:ext cx="8537826" cy="296672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776166"/>
                    <a:gridCol w="776166"/>
                    <a:gridCol w="776166"/>
                    <a:gridCol w="776166"/>
                    <a:gridCol w="776166"/>
                    <a:gridCol w="776166"/>
                    <a:gridCol w="776166"/>
                    <a:gridCol w="776166"/>
                    <a:gridCol w="776166"/>
                    <a:gridCol w="776166"/>
                    <a:gridCol w="776166"/>
                  </a:tblGrid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Dataset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blipFill rotWithShape="0">
                          <a:blip r:embed="rId4"/>
                          <a:stretch>
                            <a:fillRect l="-99219" t="-1639" r="-896875" b="-7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blipFill rotWithShape="0">
                          <a:blip r:embed="rId4"/>
                          <a:stretch>
                            <a:fillRect l="-200787" t="-1639" r="-803937" b="-7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IIM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 err="1">
                              <a:effectLst/>
                            </a:rPr>
                            <a:t>kNN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kNNE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GLR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LOESS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BLR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ERACER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PMM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ASF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0.85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0.73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8.08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22.63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20.12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30.28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16.73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42.78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20.35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36.43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CA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0.03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0.49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2.02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1.85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0.6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0.54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0.88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0.77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CCPP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3.75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3.98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4.13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4.58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4.25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6.55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3.97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6.19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CCS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0.56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10.45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12.84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11.13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13.64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12.76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20.51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11.25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18.85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DA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0.68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15.52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16.99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17.75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16.68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15.88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23.69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16.18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23.47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PHASE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0.9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effectLst/>
                            </a:rPr>
                            <a:t>0.91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3.31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3.51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3.42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4.73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3.32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4.64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SN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effectLst/>
                            </a:rPr>
                            <a:t>0.79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0.05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0.11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0.12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0.27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0.2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>
                              <a:effectLst/>
                            </a:rPr>
                            <a:t>0.4</a:t>
                          </a:r>
                          <a:endParaRPr lang="en-US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0.13</a:t>
                          </a:r>
                          <a:endParaRPr lang="en-US" sz="16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>
                              <a:effectLst/>
                            </a:rPr>
                            <a:t>0.28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7172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9822"/>
    </mc:Choice>
    <mc:Fallback>
      <p:transition advTm="2982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Varying complete case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16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b="1" dirty="0"/>
              <a:t>The more the complete attributes/tuples, the better the results are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59893"/>
              </p:ext>
            </p:extLst>
          </p:nvPr>
        </p:nvGraphicFramePr>
        <p:xfrm>
          <a:off x="4572000" y="26680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图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934441"/>
              </p:ext>
            </p:extLst>
          </p:nvPr>
        </p:nvGraphicFramePr>
        <p:xfrm>
          <a:off x="0" y="26680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14473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9822"/>
    </mc:Choice>
    <mc:Fallback>
      <p:transition advTm="29822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Varying number of neighbors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17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dirty="0"/>
              <a:t>Number of imputation neighbors </a:t>
            </a:r>
            <a:r>
              <a:rPr lang="en-US" altLang="zh-CN" i="1" dirty="0">
                <a:solidFill>
                  <a:srgbClr val="FF0000"/>
                </a:solidFill>
              </a:rPr>
              <a:t>k</a:t>
            </a:r>
            <a:endParaRPr lang="en-US" altLang="zh-CN" sz="2200" b="1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19" name="文本框 18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719230"/>
              </p:ext>
            </p:extLst>
          </p:nvPr>
        </p:nvGraphicFramePr>
        <p:xfrm>
          <a:off x="0" y="24373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图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135883"/>
              </p:ext>
            </p:extLst>
          </p:nvPr>
        </p:nvGraphicFramePr>
        <p:xfrm>
          <a:off x="4572000" y="24373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5010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9822"/>
    </mc:Choice>
    <mc:Fallback>
      <p:transition advTm="29822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Varying number of neighbors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18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Number of learning neighbors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endParaRPr lang="en-US" altLang="zh-CN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4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137673"/>
              </p:ext>
            </p:extLst>
          </p:nvPr>
        </p:nvGraphicFramePr>
        <p:xfrm>
          <a:off x="1973174" y="2184077"/>
          <a:ext cx="5238750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61316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9822"/>
    </mc:Choice>
    <mc:Fallback>
      <p:transition advTm="29822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460091"/>
                <a:ext cx="7785465" cy="4969738"/>
              </a:xfrm>
            </p:spPr>
            <p:txBody>
              <a:bodyPr>
                <a:noAutofit/>
              </a:bodyPr>
              <a:lstStyle/>
              <a:p>
                <a:r>
                  <a:rPr lang="en-US" altLang="zh-CN" dirty="0"/>
                  <a:t>IIM can cope with the challenges of sparsity and heterogeneity</a:t>
                </a:r>
              </a:p>
              <a:p>
                <a:pPr lvl="1"/>
                <a:r>
                  <a:rPr lang="en-US" altLang="zh-CN" sz="1800" dirty="0"/>
                  <a:t>Theoretically prove that some existing approaches are indeed special cases of IIM under extreme settings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(ℓ=1, ℓ=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dirty="0"/>
              </a:p>
              <a:p>
                <a:pPr lvl="1"/>
                <a:r>
                  <a:rPr lang="en-US" altLang="zh-CN" dirty="0"/>
                  <a:t>Share individual learned models instead of</a:t>
                </a:r>
              </a:p>
              <a:p>
                <a:pPr lvl="2"/>
                <a:r>
                  <a:rPr lang="en-US" altLang="zh-CN" sz="1600" dirty="0"/>
                  <a:t>Values</a:t>
                </a:r>
              </a:p>
              <a:p>
                <a:pPr lvl="2"/>
                <a:r>
                  <a:rPr lang="en-US" altLang="zh-CN" dirty="0"/>
                  <a:t>Global/Local models</a:t>
                </a:r>
                <a:endParaRPr lang="en-US" altLang="zh-CN" sz="1600" dirty="0"/>
              </a:p>
              <a:p>
                <a:endParaRPr lang="en-US" altLang="zh-CN" sz="2000" dirty="0"/>
              </a:p>
              <a:p>
                <a:r>
                  <a:rPr lang="en-US" altLang="zh-CN" sz="2000" dirty="0"/>
                  <a:t>The number of learning neighbors can be adaptively selected</a:t>
                </a:r>
              </a:p>
              <a:p>
                <a:pPr lvl="1"/>
                <a:r>
                  <a:rPr lang="en-US" altLang="zh-CN" sz="1800" dirty="0"/>
                  <a:t>Avoid over-fitting and under-fitting</a:t>
                </a:r>
              </a:p>
              <a:p>
                <a:pPr lvl="1"/>
                <a:r>
                  <a:rPr lang="en-US" altLang="zh-CN" dirty="0"/>
                  <a:t>The number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altLang="zh-CN" sz="1800" dirty="0"/>
                  <a:t> of learning neighbors could be different for learning the individual models of different tuples</a:t>
                </a:r>
              </a:p>
              <a:p>
                <a:pPr lvl="1"/>
                <a:r>
                  <a:rPr lang="en-US" altLang="zh-CN" dirty="0"/>
                  <a:t>Incremental computation can be implemented to reduce time complexity from linear to constant</a:t>
                </a:r>
                <a:endParaRPr lang="en-US" altLang="zh-CN" sz="1800" dirty="0"/>
              </a:p>
              <a:p>
                <a:endParaRPr lang="en-US" altLang="zh-CN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460091"/>
                <a:ext cx="7785465" cy="4969738"/>
              </a:xfrm>
              <a:blipFill rotWithShape="0">
                <a:blip r:embed="rId4"/>
                <a:stretch>
                  <a:fillRect t="-736" r="-1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19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460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29600"/>
    </mc:Choice>
    <mc:Fallback>
      <p:transition advTm="296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Microsoft YaHei UI" panose="020B0503020204020204" pitchFamily="34" charset="-122"/>
              </a:rPr>
              <a:t>Outline</a:t>
            </a:r>
            <a:endParaRPr lang="zh-CN" b="1" dirty="0">
              <a:ea typeface="Microsoft YaHei UI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401431"/>
            <a:ext cx="7785465" cy="5147533"/>
          </a:xfrm>
        </p:spPr>
        <p:txBody>
          <a:bodyPr>
            <a:noAutofit/>
          </a:bodyPr>
          <a:lstStyle/>
          <a:p>
            <a:r>
              <a:rPr lang="en-US" altLang="zh-CN" sz="2800" dirty="0">
                <a:ea typeface="Microsoft YaHei UI" panose="020B0503020204020204" pitchFamily="34" charset="-122"/>
              </a:rPr>
              <a:t>Motivation</a:t>
            </a:r>
          </a:p>
          <a:p>
            <a:r>
              <a:rPr lang="en-US" altLang="zh-CN" sz="2800" dirty="0">
                <a:ea typeface="Microsoft YaHei UI" panose="020B0503020204020204" pitchFamily="34" charset="-122"/>
              </a:rPr>
              <a:t>Existing methods</a:t>
            </a:r>
          </a:p>
          <a:p>
            <a:r>
              <a:rPr lang="en-US" altLang="zh-CN" sz="2800" dirty="0">
                <a:ea typeface="Microsoft YaHei UI" panose="020B0503020204020204" pitchFamily="34" charset="-122"/>
              </a:rPr>
              <a:t>Solution</a:t>
            </a:r>
          </a:p>
          <a:p>
            <a:r>
              <a:rPr lang="en-US" altLang="zh-CN" sz="2800" dirty="0">
                <a:ea typeface="Microsoft YaHei UI" panose="020B0503020204020204" pitchFamily="34" charset="-122"/>
              </a:rPr>
              <a:t>Experiments</a:t>
            </a:r>
          </a:p>
          <a:p>
            <a:r>
              <a:rPr lang="en-US" altLang="zh-CN" sz="2800" dirty="0">
                <a:ea typeface="Microsoft YaHei UI" panose="020B0503020204020204" pitchFamily="34" charset="-122"/>
              </a:rPr>
              <a:t>Conclusion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2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</p:spTree>
    <p:extLst>
      <p:ext uri="{BB962C8B-B14F-4D97-AF65-F5344CB8AC3E}">
        <p14:creationId xmlns:p14="http://schemas.microsoft.com/office/powerpoint/2010/main" val="433495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729"/>
    </mc:Choice>
    <mc:Fallback>
      <p:transition advTm="3729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6996" y="1391429"/>
            <a:ext cx="6686549" cy="1101600"/>
          </a:xfrm>
        </p:spPr>
        <p:txBody>
          <a:bodyPr/>
          <a:lstStyle/>
          <a:p>
            <a:r>
              <a:rPr lang="en-US" altLang="zh-CN" cap="none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Q &amp; A</a:t>
            </a:r>
            <a:endParaRPr lang="zh-CN" cap="none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45497" y="1942229"/>
            <a:ext cx="6686549" cy="645300"/>
          </a:xfrm>
        </p:spPr>
        <p:txBody>
          <a:bodyPr>
            <a:normAutofit/>
          </a:bodyPr>
          <a:lstStyle/>
          <a:p>
            <a:r>
              <a:rPr lang="en-US" altLang="zh-CN" sz="21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Thanks</a:t>
            </a:r>
            <a:r>
              <a:rPr lang="zh-CN" altLang="en-US" sz="21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！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r>
              <a:rPr lang="en-US" dirty="0"/>
              <a:t>/20</a:t>
            </a:r>
          </a:p>
        </p:txBody>
      </p:sp>
      <p:pic>
        <p:nvPicPr>
          <p:cNvPr id="1026" name="Picture 2" descr="http://www.bostoncondoblog.com/wp-content/uploads/2010/01/redfigure-raised-h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95" y="3214686"/>
            <a:ext cx="5474642" cy="364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</p:spTree>
    <p:extLst>
      <p:ext uri="{BB962C8B-B14F-4D97-AF65-F5344CB8AC3E}">
        <p14:creationId xmlns:p14="http://schemas.microsoft.com/office/powerpoint/2010/main" val="268859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4374"/>
    </mc:Choice>
    <mc:Fallback>
      <p:transition advTm="1437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Missing Numerical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Missing values over numerical data</a:t>
            </a:r>
          </a:p>
          <a:p>
            <a:pPr lvl="1"/>
            <a:r>
              <a:rPr lang="en-US" altLang="zh-CN" sz="1800" dirty="0"/>
              <a:t>Failures of sensor reading devices</a:t>
            </a:r>
          </a:p>
          <a:p>
            <a:pPr lvl="1"/>
            <a:r>
              <a:rPr lang="en-US" altLang="zh-CN" sz="1800" dirty="0"/>
              <a:t>Poorly handling overflow during calculation</a:t>
            </a:r>
          </a:p>
          <a:p>
            <a:pPr lvl="1"/>
            <a:r>
              <a:rPr lang="en-US" altLang="zh-CN" sz="1800" dirty="0"/>
              <a:t>Mismatching in integrating heterogeneous sources</a:t>
            </a:r>
          </a:p>
          <a:p>
            <a:endParaRPr lang="en-US" altLang="zh-CN" sz="2000" b="1" dirty="0"/>
          </a:p>
          <a:p>
            <a:r>
              <a:rPr lang="en-US" altLang="zh-CN" sz="2000" b="1" dirty="0"/>
              <a:t>How to handle the missing data</a:t>
            </a:r>
          </a:p>
          <a:p>
            <a:pPr lvl="1"/>
            <a:r>
              <a:rPr lang="en-US" altLang="zh-CN" sz="1800" dirty="0"/>
              <a:t>Simply discarding the incomplete tuples with missing values makes the data even more incomplete</a:t>
            </a:r>
          </a:p>
          <a:p>
            <a:pPr lvl="1"/>
            <a:r>
              <a:rPr lang="en-US" altLang="zh-CN" sz="1800" dirty="0"/>
              <a:t>Loss of information</a:t>
            </a:r>
          </a:p>
          <a:p>
            <a:pPr lvl="1"/>
            <a:r>
              <a:rPr lang="en-US" altLang="zh-CN" sz="1800" b="1" dirty="0"/>
              <a:t>Impute</a:t>
            </a:r>
            <a:r>
              <a:rPr lang="en-US" altLang="zh-CN" sz="1800" dirty="0"/>
              <a:t> the missing data can be useful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3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056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56337"/>
    </mc:Choice>
    <mc:Fallback>
      <p:transition advTm="5633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Issue 1: Sparsity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Categorical data often has a limited domain, while numerical</a:t>
            </a:r>
          </a:p>
          <a:p>
            <a:r>
              <a:rPr lang="en-US" altLang="zh-CN" sz="2000" b="1" dirty="0">
                <a:solidFill>
                  <a:srgbClr val="FF0000"/>
                </a:solidFill>
              </a:rPr>
              <a:t>Sparsity</a:t>
            </a:r>
            <a:r>
              <a:rPr lang="en-US" altLang="zh-CN" sz="2000" b="1" dirty="0"/>
              <a:t> problem</a:t>
            </a:r>
          </a:p>
          <a:p>
            <a:pPr lvl="1"/>
            <a:r>
              <a:rPr lang="en-US" altLang="zh-CN" sz="1800" dirty="0"/>
              <a:t>Imputation via finding the </a:t>
            </a:r>
            <a:r>
              <a:rPr lang="en-US" altLang="zh-CN" sz="1800" b="1" dirty="0"/>
              <a:t>closest complete tuple </a:t>
            </a:r>
            <a:r>
              <a:rPr lang="en-US" altLang="zh-CN" sz="1800" dirty="0"/>
              <a:t>relies on the assumption: there exist </a:t>
            </a:r>
            <a:r>
              <a:rPr lang="en-US" altLang="zh-CN" sz="1800" b="1" dirty="0"/>
              <a:t>neighbors sharing the same/similar </a:t>
            </a:r>
            <a:r>
              <a:rPr lang="en-US" altLang="zh-CN" sz="1800" dirty="0"/>
              <a:t>values</a:t>
            </a:r>
          </a:p>
          <a:p>
            <a:pPr lvl="1"/>
            <a:r>
              <a:rPr lang="en-US" altLang="zh-CN" sz="1800" dirty="0"/>
              <a:t>Such assumption is often </a:t>
            </a:r>
            <a:r>
              <a:rPr lang="en-US" altLang="zh-CN" sz="1800" b="1" dirty="0">
                <a:solidFill>
                  <a:srgbClr val="FF0000"/>
                </a:solidFill>
              </a:rPr>
              <a:t>NOT</a:t>
            </a:r>
            <a:r>
              <a:rPr lang="en-US" altLang="zh-CN" sz="1800" dirty="0"/>
              <a:t> the case </a:t>
            </a:r>
          </a:p>
          <a:p>
            <a:pPr lvl="1"/>
            <a:endParaRPr lang="en-US" altLang="zh-CN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4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cxnSp>
        <p:nvCxnSpPr>
          <p:cNvPr id="6" name="直接箭头连接符 5"/>
          <p:cNvCxnSpPr/>
          <p:nvPr/>
        </p:nvCxnSpPr>
        <p:spPr>
          <a:xfrm>
            <a:off x="2753802" y="6301040"/>
            <a:ext cx="424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2764560" y="3383579"/>
            <a:ext cx="0" cy="2917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2691689" y="4121607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椭圆 16"/>
          <p:cNvSpPr/>
          <p:nvPr/>
        </p:nvSpPr>
        <p:spPr>
          <a:xfrm>
            <a:off x="2995558" y="4545675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椭圆 17"/>
          <p:cNvSpPr/>
          <p:nvPr/>
        </p:nvSpPr>
        <p:spPr>
          <a:xfrm>
            <a:off x="3352046" y="4873842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椭圆 18"/>
          <p:cNvSpPr/>
          <p:nvPr/>
        </p:nvSpPr>
        <p:spPr>
          <a:xfrm>
            <a:off x="3711787" y="512712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椭圆 19"/>
          <p:cNvSpPr/>
          <p:nvPr/>
        </p:nvSpPr>
        <p:spPr>
          <a:xfrm>
            <a:off x="5119942" y="5150492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1" name="椭圆 20"/>
          <p:cNvSpPr/>
          <p:nvPr/>
        </p:nvSpPr>
        <p:spPr>
          <a:xfrm>
            <a:off x="5423749" y="4781428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椭圆 21"/>
          <p:cNvSpPr/>
          <p:nvPr/>
        </p:nvSpPr>
        <p:spPr>
          <a:xfrm>
            <a:off x="4483789" y="5655164"/>
            <a:ext cx="144361" cy="144361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椭圆 22"/>
          <p:cNvSpPr/>
          <p:nvPr/>
        </p:nvSpPr>
        <p:spPr>
          <a:xfrm>
            <a:off x="5928734" y="425331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矩形 11"/>
          <p:cNvSpPr/>
          <p:nvPr/>
        </p:nvSpPr>
        <p:spPr>
          <a:xfrm rot="2520000">
            <a:off x="3227044" y="3474658"/>
            <a:ext cx="2259457" cy="15917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文本框 23"/>
          <p:cNvSpPr txBox="1"/>
          <p:nvPr/>
        </p:nvSpPr>
        <p:spPr>
          <a:xfrm rot="18720000">
            <a:off x="3337422" y="3259411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96764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34606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69908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05845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419411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769256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5138151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50069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5855302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186090" y="63026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581229" y="630423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A1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260827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2484176" y="582002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484176" y="546174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484176" y="508758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484176" y="474834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2484176" y="4377360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 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2484176" y="400637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484176" y="369063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2436086" y="3379936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A2</a:t>
            </a:r>
          </a:p>
        </p:txBody>
      </p:sp>
      <p:sp>
        <p:nvSpPr>
          <p:cNvPr id="73" name="椭圆 72"/>
          <p:cNvSpPr/>
          <p:nvPr/>
        </p:nvSpPr>
        <p:spPr>
          <a:xfrm>
            <a:off x="5645747" y="4520275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4" name="文本框 73"/>
          <p:cNvSpPr txBox="1"/>
          <p:nvPr/>
        </p:nvSpPr>
        <p:spPr>
          <a:xfrm>
            <a:off x="2772998" y="408073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t1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3039163" y="437736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t2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3413064" y="469162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t3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3795626" y="500650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t4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5183362" y="517437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t5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5523683" y="475206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t6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5826727" y="454567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t7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6058206" y="426867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t8</a:t>
            </a:r>
          </a:p>
        </p:txBody>
      </p:sp>
      <p:cxnSp>
        <p:nvCxnSpPr>
          <p:cNvPr id="88" name="直接箭头连接符 87"/>
          <p:cNvCxnSpPr/>
          <p:nvPr/>
        </p:nvCxnSpPr>
        <p:spPr>
          <a:xfrm>
            <a:off x="3840053" y="6818717"/>
            <a:ext cx="17280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本框 89"/>
              <p:cNvSpPr txBox="1"/>
              <p:nvPr/>
            </p:nvSpPr>
            <p:spPr>
              <a:xfrm>
                <a:off x="3914018" y="6449385"/>
                <a:ext cx="15361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文本框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018" y="6449385"/>
                <a:ext cx="153619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矩形 90"/>
          <p:cNvSpPr/>
          <p:nvPr/>
        </p:nvSpPr>
        <p:spPr>
          <a:xfrm>
            <a:off x="4459745" y="4902135"/>
            <a:ext cx="208739" cy="2087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直接箭头连接符 92"/>
          <p:cNvCxnSpPr/>
          <p:nvPr/>
        </p:nvCxnSpPr>
        <p:spPr>
          <a:xfrm flipH="1">
            <a:off x="4668484" y="4515859"/>
            <a:ext cx="289310" cy="3683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文本框 93"/>
          <p:cNvSpPr txBox="1"/>
          <p:nvPr/>
        </p:nvSpPr>
        <p:spPr>
          <a:xfrm>
            <a:off x="4569589" y="4192117"/>
            <a:ext cx="1063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kNN</a:t>
            </a:r>
            <a:r>
              <a:rPr lang="en-US" sz="1600" dirty="0"/>
              <a:t>(k=3)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文本框 94"/>
              <p:cNvSpPr txBox="1"/>
              <p:nvPr/>
            </p:nvSpPr>
            <p:spPr>
              <a:xfrm>
                <a:off x="4577043" y="5647560"/>
                <a:ext cx="7900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95" name="文本框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43" y="5647560"/>
                <a:ext cx="790023" cy="338554"/>
              </a:xfrm>
              <a:prstGeom prst="rect">
                <a:avLst/>
              </a:prstGeom>
              <a:blipFill rotWithShape="0"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直接连接符 96"/>
          <p:cNvCxnSpPr/>
          <p:nvPr/>
        </p:nvCxnSpPr>
        <p:spPr>
          <a:xfrm>
            <a:off x="4560064" y="3466397"/>
            <a:ext cx="0" cy="281489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文本框 97"/>
          <p:cNvSpPr txBox="1"/>
          <p:nvPr/>
        </p:nvSpPr>
        <p:spPr>
          <a:xfrm>
            <a:off x="3446385" y="5475496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truth</a:t>
            </a:r>
            <a:endParaRPr lang="en-US" sz="1600" dirty="0"/>
          </a:p>
        </p:txBody>
      </p:sp>
      <p:cxnSp>
        <p:nvCxnSpPr>
          <p:cNvPr id="99" name="直接箭头连接符 98"/>
          <p:cNvCxnSpPr>
            <a:stCxn id="98" idx="3"/>
          </p:cNvCxnSpPr>
          <p:nvPr/>
        </p:nvCxnSpPr>
        <p:spPr>
          <a:xfrm>
            <a:off x="4081495" y="5644773"/>
            <a:ext cx="319901" cy="359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1481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56337"/>
    </mc:Choice>
    <mc:Fallback>
      <p:transition advTm="5633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Issue 2: Heterogeneity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Heterogeneity </a:t>
            </a:r>
            <a:r>
              <a:rPr lang="en-US" altLang="zh-CN" sz="2000" b="1" dirty="0"/>
              <a:t>problem</a:t>
            </a:r>
          </a:p>
          <a:p>
            <a:pPr lvl="1"/>
            <a:r>
              <a:rPr lang="en-US" altLang="zh-CN" sz="1800" dirty="0"/>
              <a:t>Data describe various facts/collected from heterogeneous sources</a:t>
            </a:r>
          </a:p>
          <a:p>
            <a:pPr lvl="1"/>
            <a:r>
              <a:rPr lang="en-US" altLang="zh-CN" sz="1800" dirty="0"/>
              <a:t>No </a:t>
            </a:r>
            <a:r>
              <a:rPr lang="en-US" altLang="zh-CN" sz="1800" b="1" dirty="0">
                <a:solidFill>
                  <a:srgbClr val="FF0000"/>
                </a:solidFill>
              </a:rPr>
              <a:t>GLOBAL</a:t>
            </a:r>
            <a:r>
              <a:rPr lang="en-US" altLang="zh-CN" sz="1800" dirty="0">
                <a:solidFill>
                  <a:srgbClr val="FF0000"/>
                </a:solidFill>
              </a:rPr>
              <a:t> </a:t>
            </a:r>
            <a:r>
              <a:rPr lang="en-US" altLang="zh-CN" sz="1800" dirty="0"/>
              <a:t>semantics may fit the entire data: </a:t>
            </a:r>
            <a:r>
              <a:rPr lang="en-US" altLang="zh-CN" sz="1800" i="1" dirty="0"/>
              <a:t>One size does not fit all</a:t>
            </a:r>
          </a:p>
          <a:p>
            <a:pPr lvl="1"/>
            <a:r>
              <a:rPr lang="en-US" altLang="zh-CN" sz="1800" dirty="0"/>
              <a:t>Local regression learns a model from neighbors, which may also suffer from sparsity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5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cxnSp>
        <p:nvCxnSpPr>
          <p:cNvPr id="6" name="直接箭头连接符 5"/>
          <p:cNvCxnSpPr/>
          <p:nvPr/>
        </p:nvCxnSpPr>
        <p:spPr>
          <a:xfrm>
            <a:off x="2753802" y="6301040"/>
            <a:ext cx="424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2764560" y="3383579"/>
            <a:ext cx="0" cy="2917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2691689" y="4121607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椭圆 16"/>
          <p:cNvSpPr/>
          <p:nvPr/>
        </p:nvSpPr>
        <p:spPr>
          <a:xfrm>
            <a:off x="2995558" y="4545675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椭圆 17"/>
          <p:cNvSpPr/>
          <p:nvPr/>
        </p:nvSpPr>
        <p:spPr>
          <a:xfrm>
            <a:off x="3352046" y="4873842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椭圆 21"/>
          <p:cNvSpPr/>
          <p:nvPr/>
        </p:nvSpPr>
        <p:spPr>
          <a:xfrm>
            <a:off x="4483789" y="5655164"/>
            <a:ext cx="144361" cy="144361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椭圆 22"/>
          <p:cNvSpPr/>
          <p:nvPr/>
        </p:nvSpPr>
        <p:spPr>
          <a:xfrm>
            <a:off x="5928734" y="425331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矩形 11"/>
          <p:cNvSpPr/>
          <p:nvPr/>
        </p:nvSpPr>
        <p:spPr>
          <a:xfrm rot="2520000">
            <a:off x="3227044" y="3474658"/>
            <a:ext cx="2259457" cy="15917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文本框 23"/>
          <p:cNvSpPr txBox="1"/>
          <p:nvPr/>
        </p:nvSpPr>
        <p:spPr>
          <a:xfrm rot="18720000">
            <a:off x="3337422" y="3259411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96764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34606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69908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05845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419411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769256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5138151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50069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5855302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186090" y="63026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581229" y="630423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A1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260827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2484176" y="582002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484176" y="546174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484176" y="508758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484176" y="474834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2484176" y="4377360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 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2484176" y="400637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484176" y="369063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2436086" y="3379936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A2</a:t>
            </a:r>
          </a:p>
        </p:txBody>
      </p:sp>
      <p:sp>
        <p:nvSpPr>
          <p:cNvPr id="73" name="椭圆 72"/>
          <p:cNvSpPr/>
          <p:nvPr/>
        </p:nvSpPr>
        <p:spPr>
          <a:xfrm>
            <a:off x="5645747" y="4520275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4" name="文本框 73"/>
          <p:cNvSpPr txBox="1"/>
          <p:nvPr/>
        </p:nvSpPr>
        <p:spPr>
          <a:xfrm>
            <a:off x="2772998" y="408073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t1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3039163" y="437736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t2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3413064" y="469162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t3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3795626" y="509223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t4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5183362" y="517437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t5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5523683" y="475206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t6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5826727" y="454567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t7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6058206" y="426867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文本框 84"/>
              <p:cNvSpPr txBox="1"/>
              <p:nvPr/>
            </p:nvSpPr>
            <p:spPr>
              <a:xfrm>
                <a:off x="4577043" y="5647560"/>
                <a:ext cx="7900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85" name="文本框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43" y="5647560"/>
                <a:ext cx="790023" cy="338554"/>
              </a:xfrm>
              <a:prstGeom prst="rect">
                <a:avLst/>
              </a:prstGeom>
              <a:blipFill rotWithShape="0"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直接箭头连接符 92"/>
          <p:cNvCxnSpPr>
            <a:stCxn id="94" idx="2"/>
          </p:cNvCxnSpPr>
          <p:nvPr/>
        </p:nvCxnSpPr>
        <p:spPr>
          <a:xfrm>
            <a:off x="4249412" y="4201409"/>
            <a:ext cx="204691" cy="3442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文本框 93"/>
          <p:cNvSpPr txBox="1"/>
          <p:nvPr/>
        </p:nvSpPr>
        <p:spPr>
          <a:xfrm>
            <a:off x="3975138" y="386285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GLR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2753802" y="4654359"/>
            <a:ext cx="3827427" cy="93986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等腰三角形 13"/>
          <p:cNvSpPr/>
          <p:nvPr/>
        </p:nvSpPr>
        <p:spPr>
          <a:xfrm>
            <a:off x="4442298" y="4571907"/>
            <a:ext cx="217012" cy="18707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直接连接符 66"/>
          <p:cNvCxnSpPr>
            <a:stCxn id="43" idx="3"/>
          </p:cNvCxnSpPr>
          <p:nvPr/>
        </p:nvCxnSpPr>
        <p:spPr>
          <a:xfrm flipV="1">
            <a:off x="2760214" y="5025344"/>
            <a:ext cx="3821015" cy="20073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椭圆 82"/>
          <p:cNvSpPr/>
          <p:nvPr/>
        </p:nvSpPr>
        <p:spPr>
          <a:xfrm>
            <a:off x="3711787" y="512712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4" name="椭圆 83"/>
          <p:cNvSpPr/>
          <p:nvPr/>
        </p:nvSpPr>
        <p:spPr>
          <a:xfrm>
            <a:off x="5119942" y="5150492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6" name="椭圆 85"/>
          <p:cNvSpPr/>
          <p:nvPr/>
        </p:nvSpPr>
        <p:spPr>
          <a:xfrm>
            <a:off x="5423749" y="4781428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7" name="等腰三角形 86"/>
          <p:cNvSpPr/>
          <p:nvPr/>
        </p:nvSpPr>
        <p:spPr>
          <a:xfrm>
            <a:off x="4442298" y="5057840"/>
            <a:ext cx="217012" cy="187079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直接箭头连接符 88"/>
          <p:cNvCxnSpPr/>
          <p:nvPr/>
        </p:nvCxnSpPr>
        <p:spPr>
          <a:xfrm>
            <a:off x="3840053" y="6818717"/>
            <a:ext cx="17280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文本框 91"/>
              <p:cNvSpPr txBox="1"/>
              <p:nvPr/>
            </p:nvSpPr>
            <p:spPr>
              <a:xfrm>
                <a:off x="3914018" y="6449385"/>
                <a:ext cx="15361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文本框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018" y="6449385"/>
                <a:ext cx="1536190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文本框 94"/>
          <p:cNvSpPr txBox="1"/>
          <p:nvPr/>
        </p:nvSpPr>
        <p:spPr>
          <a:xfrm>
            <a:off x="5466934" y="5435168"/>
            <a:ext cx="752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LOESS</a:t>
            </a:r>
          </a:p>
        </p:txBody>
      </p:sp>
      <p:cxnSp>
        <p:nvCxnSpPr>
          <p:cNvPr id="96" name="直接箭头连接符 95"/>
          <p:cNvCxnSpPr>
            <a:stCxn id="95" idx="1"/>
          </p:cNvCxnSpPr>
          <p:nvPr/>
        </p:nvCxnSpPr>
        <p:spPr>
          <a:xfrm flipH="1" flipV="1">
            <a:off x="4659310" y="5325635"/>
            <a:ext cx="807624" cy="278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96"/>
          <p:cNvCxnSpPr/>
          <p:nvPr/>
        </p:nvCxnSpPr>
        <p:spPr>
          <a:xfrm>
            <a:off x="4560064" y="3466397"/>
            <a:ext cx="0" cy="281489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文本框 97"/>
          <p:cNvSpPr txBox="1"/>
          <p:nvPr/>
        </p:nvSpPr>
        <p:spPr>
          <a:xfrm>
            <a:off x="3446385" y="5475496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truth</a:t>
            </a:r>
            <a:endParaRPr lang="en-US" sz="1600" dirty="0"/>
          </a:p>
        </p:txBody>
      </p:sp>
      <p:cxnSp>
        <p:nvCxnSpPr>
          <p:cNvPr id="99" name="直接箭头连接符 98"/>
          <p:cNvCxnSpPr>
            <a:stCxn id="98" idx="3"/>
          </p:cNvCxnSpPr>
          <p:nvPr/>
        </p:nvCxnSpPr>
        <p:spPr>
          <a:xfrm>
            <a:off x="4081495" y="5644773"/>
            <a:ext cx="319901" cy="359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5100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56337"/>
    </mc:Choice>
    <mc:Fallback>
      <p:transition advTm="5633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Intuition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Cope with</a:t>
            </a:r>
            <a:r>
              <a:rPr lang="en-US" altLang="zh-CN" sz="2000" b="1" dirty="0">
                <a:solidFill>
                  <a:srgbClr val="FF0000"/>
                </a:solidFill>
              </a:rPr>
              <a:t> Sparsity </a:t>
            </a:r>
            <a:r>
              <a:rPr lang="en-US" altLang="zh-CN" sz="2000" b="1" dirty="0"/>
              <a:t>problem</a:t>
            </a:r>
          </a:p>
          <a:p>
            <a:pPr lvl="1"/>
            <a:r>
              <a:rPr lang="en-US" altLang="zh-CN" sz="1800" dirty="0"/>
              <a:t>Do not share only the values, but </a:t>
            </a:r>
            <a:r>
              <a:rPr lang="en-US" altLang="zh-CN" sz="1800" b="1" dirty="0"/>
              <a:t>models</a:t>
            </a:r>
            <a:r>
              <a:rPr lang="en-US" altLang="zh-CN" sz="1800" dirty="0"/>
              <a:t> instead</a:t>
            </a:r>
          </a:p>
          <a:p>
            <a:r>
              <a:rPr lang="en-US" altLang="zh-CN" sz="2000" b="1" dirty="0"/>
              <a:t>Cope with </a:t>
            </a:r>
            <a:r>
              <a:rPr lang="en-US" altLang="zh-CN" sz="2000" b="1" dirty="0">
                <a:solidFill>
                  <a:srgbClr val="FF0000"/>
                </a:solidFill>
              </a:rPr>
              <a:t>Heterogeneity</a:t>
            </a:r>
            <a:r>
              <a:rPr lang="en-US" altLang="zh-CN" sz="2000" b="1" dirty="0"/>
              <a:t> problem</a:t>
            </a:r>
          </a:p>
          <a:p>
            <a:pPr lvl="1"/>
            <a:r>
              <a:rPr lang="en-US" altLang="zh-CN" sz="1800" dirty="0"/>
              <a:t>Learn a fine-grained </a:t>
            </a:r>
            <a:r>
              <a:rPr lang="en-US" altLang="zh-CN" sz="1800" b="1" dirty="0"/>
              <a:t>individual</a:t>
            </a:r>
            <a:r>
              <a:rPr lang="en-US" altLang="zh-CN" sz="1800" dirty="0"/>
              <a:t> regression model that is only valid </a:t>
            </a:r>
            <a:r>
              <a:rPr lang="en-US" altLang="zh-CN" sz="1800" b="1" dirty="0"/>
              <a:t>locally</a:t>
            </a:r>
            <a:r>
              <a:rPr lang="en-US" altLang="zh-CN" sz="1800" dirty="0"/>
              <a:t> over a complete tuple and its neighbors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6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cxnSp>
        <p:nvCxnSpPr>
          <p:cNvPr id="6" name="直接箭头连接符 5"/>
          <p:cNvCxnSpPr/>
          <p:nvPr/>
        </p:nvCxnSpPr>
        <p:spPr>
          <a:xfrm>
            <a:off x="2753802" y="6301040"/>
            <a:ext cx="424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2764560" y="3383579"/>
            <a:ext cx="0" cy="2917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2691689" y="4121607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椭圆 16"/>
          <p:cNvSpPr/>
          <p:nvPr/>
        </p:nvSpPr>
        <p:spPr>
          <a:xfrm>
            <a:off x="2995558" y="4545675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椭圆 17"/>
          <p:cNvSpPr/>
          <p:nvPr/>
        </p:nvSpPr>
        <p:spPr>
          <a:xfrm>
            <a:off x="3352046" y="4873842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椭圆 18"/>
          <p:cNvSpPr/>
          <p:nvPr/>
        </p:nvSpPr>
        <p:spPr>
          <a:xfrm>
            <a:off x="3711787" y="512712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椭圆 19"/>
          <p:cNvSpPr/>
          <p:nvPr/>
        </p:nvSpPr>
        <p:spPr>
          <a:xfrm>
            <a:off x="5119942" y="5150492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1" name="椭圆 20"/>
          <p:cNvSpPr/>
          <p:nvPr/>
        </p:nvSpPr>
        <p:spPr>
          <a:xfrm>
            <a:off x="5423749" y="4781428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椭圆 21"/>
          <p:cNvSpPr/>
          <p:nvPr/>
        </p:nvSpPr>
        <p:spPr>
          <a:xfrm>
            <a:off x="4483789" y="5655164"/>
            <a:ext cx="144361" cy="144361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椭圆 22"/>
          <p:cNvSpPr/>
          <p:nvPr/>
        </p:nvSpPr>
        <p:spPr>
          <a:xfrm>
            <a:off x="5928734" y="425331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矩形 11"/>
          <p:cNvSpPr/>
          <p:nvPr/>
        </p:nvSpPr>
        <p:spPr>
          <a:xfrm rot="2520000">
            <a:off x="3227044" y="3474658"/>
            <a:ext cx="2259457" cy="15917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文本框 23"/>
          <p:cNvSpPr txBox="1"/>
          <p:nvPr/>
        </p:nvSpPr>
        <p:spPr>
          <a:xfrm rot="18720000">
            <a:off x="3337422" y="3259411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96764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34606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69908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05845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419411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769256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5138151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50069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5855302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186090" y="63026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581229" y="630423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A1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2608274" y="630263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2484176" y="582002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484176" y="546174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484176" y="508758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484176" y="474834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2484176" y="4377360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 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2484176" y="400637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484176" y="369063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2436086" y="3379936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A2</a:t>
            </a:r>
          </a:p>
        </p:txBody>
      </p:sp>
      <p:sp>
        <p:nvSpPr>
          <p:cNvPr id="73" name="椭圆 72"/>
          <p:cNvSpPr/>
          <p:nvPr/>
        </p:nvSpPr>
        <p:spPr>
          <a:xfrm>
            <a:off x="5645747" y="4520275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4" name="文本框 73"/>
          <p:cNvSpPr txBox="1"/>
          <p:nvPr/>
        </p:nvSpPr>
        <p:spPr>
          <a:xfrm>
            <a:off x="2772998" y="408073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t1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3039163" y="437736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t2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3413064" y="469162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t3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3795626" y="500650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t4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5183362" y="517437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t5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5523683" y="475206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t6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5826727" y="454567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t7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6058206" y="426867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t8</a:t>
            </a:r>
          </a:p>
        </p:txBody>
      </p:sp>
      <p:cxnSp>
        <p:nvCxnSpPr>
          <p:cNvPr id="88" name="直接箭头连接符 87"/>
          <p:cNvCxnSpPr/>
          <p:nvPr/>
        </p:nvCxnSpPr>
        <p:spPr>
          <a:xfrm>
            <a:off x="3840053" y="6818717"/>
            <a:ext cx="17280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本框 89"/>
              <p:cNvSpPr txBox="1"/>
              <p:nvPr/>
            </p:nvSpPr>
            <p:spPr>
              <a:xfrm>
                <a:off x="3914018" y="6449385"/>
                <a:ext cx="15361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文本框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018" y="6449385"/>
                <a:ext cx="153619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直接箭头连接符 92"/>
          <p:cNvCxnSpPr>
            <a:stCxn id="94" idx="2"/>
          </p:cNvCxnSpPr>
          <p:nvPr/>
        </p:nvCxnSpPr>
        <p:spPr>
          <a:xfrm>
            <a:off x="4249412" y="4201409"/>
            <a:ext cx="204691" cy="3442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文本框 93"/>
          <p:cNvSpPr txBox="1"/>
          <p:nvPr/>
        </p:nvSpPr>
        <p:spPr>
          <a:xfrm>
            <a:off x="3975138" y="386285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GLR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2753802" y="4654359"/>
            <a:ext cx="3827427" cy="93986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等腰三角形 13"/>
          <p:cNvSpPr/>
          <p:nvPr/>
        </p:nvSpPr>
        <p:spPr>
          <a:xfrm>
            <a:off x="4442298" y="4571907"/>
            <a:ext cx="217012" cy="18707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椭圆 54"/>
          <p:cNvSpPr/>
          <p:nvPr/>
        </p:nvSpPr>
        <p:spPr>
          <a:xfrm>
            <a:off x="2545354" y="3976060"/>
            <a:ext cx="1440025" cy="1440025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椭圆 55"/>
          <p:cNvSpPr/>
          <p:nvPr/>
        </p:nvSpPr>
        <p:spPr>
          <a:xfrm>
            <a:off x="4927408" y="4087141"/>
            <a:ext cx="1322408" cy="132240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4459745" y="4902135"/>
            <a:ext cx="208739" cy="2087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直接箭头连接符 57"/>
          <p:cNvCxnSpPr/>
          <p:nvPr/>
        </p:nvCxnSpPr>
        <p:spPr>
          <a:xfrm flipH="1">
            <a:off x="4668484" y="4515859"/>
            <a:ext cx="289310" cy="3683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文本框 58"/>
          <p:cNvSpPr txBox="1"/>
          <p:nvPr/>
        </p:nvSpPr>
        <p:spPr>
          <a:xfrm>
            <a:off x="4569589" y="4192117"/>
            <a:ext cx="1063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kNN</a:t>
            </a:r>
            <a:r>
              <a:rPr lang="en-US" sz="1600" dirty="0"/>
              <a:t>(k=3)</a:t>
            </a:r>
          </a:p>
        </p:txBody>
      </p:sp>
      <p:cxnSp>
        <p:nvCxnSpPr>
          <p:cNvPr id="60" name="直接连接符 59"/>
          <p:cNvCxnSpPr/>
          <p:nvPr/>
        </p:nvCxnSpPr>
        <p:spPr>
          <a:xfrm>
            <a:off x="4560064" y="3466397"/>
            <a:ext cx="0" cy="281489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>
            <a:off x="2438890" y="3856813"/>
            <a:ext cx="2343375" cy="22830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 flipV="1">
            <a:off x="4349434" y="3690633"/>
            <a:ext cx="2170723" cy="2587095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等腰三角形 81"/>
          <p:cNvSpPr/>
          <p:nvPr/>
        </p:nvSpPr>
        <p:spPr>
          <a:xfrm>
            <a:off x="4449337" y="5852734"/>
            <a:ext cx="217012" cy="18707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文本框 82"/>
          <p:cNvSpPr txBox="1"/>
          <p:nvPr/>
        </p:nvSpPr>
        <p:spPr>
          <a:xfrm>
            <a:off x="3446385" y="5475496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truth</a:t>
            </a:r>
            <a:endParaRPr lang="en-US" sz="1600" dirty="0"/>
          </a:p>
        </p:txBody>
      </p:sp>
      <p:cxnSp>
        <p:nvCxnSpPr>
          <p:cNvPr id="84" name="直接箭头连接符 83"/>
          <p:cNvCxnSpPr>
            <a:stCxn id="83" idx="3"/>
          </p:cNvCxnSpPr>
          <p:nvPr/>
        </p:nvCxnSpPr>
        <p:spPr>
          <a:xfrm>
            <a:off x="4081495" y="5644773"/>
            <a:ext cx="319901" cy="359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文本框 85"/>
              <p:cNvSpPr txBox="1"/>
              <p:nvPr/>
            </p:nvSpPr>
            <p:spPr>
              <a:xfrm>
                <a:off x="4577043" y="5647560"/>
                <a:ext cx="7900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86" name="文本框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43" y="5647560"/>
                <a:ext cx="790023" cy="338554"/>
              </a:xfrm>
              <a:prstGeom prst="rect">
                <a:avLst/>
              </a:prstGeom>
              <a:blipFill rotWithShape="0"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文本框 86"/>
          <p:cNvSpPr txBox="1"/>
          <p:nvPr/>
        </p:nvSpPr>
        <p:spPr>
          <a:xfrm>
            <a:off x="3444561" y="5751527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IIM</a:t>
            </a:r>
            <a:endParaRPr lang="en-US" sz="1600" dirty="0"/>
          </a:p>
        </p:txBody>
      </p:sp>
      <p:cxnSp>
        <p:nvCxnSpPr>
          <p:cNvPr id="89" name="直接箭头连接符 88"/>
          <p:cNvCxnSpPr>
            <a:stCxn id="87" idx="3"/>
          </p:cNvCxnSpPr>
          <p:nvPr/>
        </p:nvCxnSpPr>
        <p:spPr>
          <a:xfrm>
            <a:off x="3930591" y="5920804"/>
            <a:ext cx="470805" cy="61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7518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56337"/>
    </mc:Choice>
    <mc:Fallback>
      <p:transition advTm="5633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Existing imputation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Imputation based on Tuple Models </a:t>
            </a:r>
            <a:r>
              <a:rPr lang="en-US" altLang="zh-CN" sz="2000" b="1" i="1" dirty="0">
                <a:solidFill>
                  <a:srgbClr val="FF0000"/>
                </a:solidFill>
              </a:rPr>
              <a:t>h</a:t>
            </a:r>
            <a:endParaRPr lang="en-US" altLang="zh-CN" sz="2400" b="1" i="1" dirty="0">
              <a:solidFill>
                <a:srgbClr val="FF0000"/>
              </a:solidFill>
            </a:endParaRPr>
          </a:p>
          <a:p>
            <a:pPr lvl="1"/>
            <a:r>
              <a:rPr lang="en-US" altLang="zh-CN" sz="1800" dirty="0"/>
              <a:t>Step 1: </a:t>
            </a:r>
            <a:r>
              <a:rPr lang="en-US" altLang="zh-CN" sz="1800" b="1" dirty="0"/>
              <a:t>Find</a:t>
            </a:r>
            <a:r>
              <a:rPr lang="en-US" altLang="zh-CN" sz="1800" dirty="0"/>
              <a:t> similar complete instances </a:t>
            </a:r>
          </a:p>
          <a:p>
            <a:pPr lvl="1"/>
            <a:r>
              <a:rPr lang="en-US" altLang="zh-CN" sz="1800" dirty="0"/>
              <a:t>Step 2: </a:t>
            </a:r>
            <a:r>
              <a:rPr lang="en-US" altLang="zh-CN" sz="1800" b="1" dirty="0"/>
              <a:t>Aggregate</a:t>
            </a:r>
            <a:r>
              <a:rPr lang="en-US" altLang="zh-CN" sz="1800" dirty="0"/>
              <a:t> the imputation candidate by each of neighbors</a:t>
            </a:r>
          </a:p>
          <a:p>
            <a:r>
              <a:rPr lang="en-US" altLang="zh-CN" sz="2000" b="1" dirty="0"/>
              <a:t>Suffer from the sparsity problem</a:t>
            </a:r>
          </a:p>
          <a:p>
            <a:pPr lvl="1"/>
            <a:r>
              <a:rPr lang="en-US" altLang="zh-CN" dirty="0"/>
              <a:t>No sufficient neighbors could be found</a:t>
            </a:r>
            <a:endParaRPr lang="en-US" altLang="zh-CN" sz="1800" dirty="0"/>
          </a:p>
          <a:p>
            <a:pPr lvl="2"/>
            <a:endParaRPr lang="en-US" altLang="zh-CN" sz="1600" dirty="0"/>
          </a:p>
          <a:p>
            <a:pPr lvl="1"/>
            <a:endParaRPr lang="en-US" altLang="zh-CN" sz="2000" dirty="0"/>
          </a:p>
          <a:p>
            <a:pPr marL="0" indent="0">
              <a:buNone/>
            </a:pPr>
            <a:endParaRPr lang="en-US" altLang="zh-CN" sz="2400" b="1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7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825677" y="4398811"/>
            <a:ext cx="532664" cy="307777"/>
            <a:chOff x="597581" y="4571058"/>
            <a:chExt cx="532664" cy="307777"/>
          </a:xfrm>
        </p:grpSpPr>
        <p:sp>
          <p:nvSpPr>
            <p:cNvPr id="13" name="矩形 12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文本框 13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4" name="文本框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689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组合 14"/>
          <p:cNvGrpSpPr/>
          <p:nvPr/>
        </p:nvGrpSpPr>
        <p:grpSpPr>
          <a:xfrm>
            <a:off x="1825677" y="5216416"/>
            <a:ext cx="532664" cy="307777"/>
            <a:chOff x="597581" y="4571058"/>
            <a:chExt cx="532664" cy="307777"/>
          </a:xfrm>
        </p:grpSpPr>
        <p:sp>
          <p:nvSpPr>
            <p:cNvPr id="16" name="矩形 15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本框 16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7" name="文本框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574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组合 17"/>
          <p:cNvGrpSpPr/>
          <p:nvPr/>
        </p:nvGrpSpPr>
        <p:grpSpPr>
          <a:xfrm>
            <a:off x="1825677" y="5610038"/>
            <a:ext cx="532664" cy="307777"/>
            <a:chOff x="597581" y="4571058"/>
            <a:chExt cx="532664" cy="307777"/>
          </a:xfrm>
        </p:grpSpPr>
        <p:sp>
          <p:nvSpPr>
            <p:cNvPr id="19" name="矩形 18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本框 19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0" name="文本框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5747" b="-98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组合 20"/>
          <p:cNvGrpSpPr/>
          <p:nvPr/>
        </p:nvGrpSpPr>
        <p:grpSpPr>
          <a:xfrm>
            <a:off x="1825677" y="6003660"/>
            <a:ext cx="532664" cy="307777"/>
            <a:chOff x="597581" y="4571058"/>
            <a:chExt cx="532664" cy="307777"/>
          </a:xfrm>
        </p:grpSpPr>
        <p:sp>
          <p:nvSpPr>
            <p:cNvPr id="22" name="矩形 21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文本框 22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3" name="文本框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574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组合 23"/>
          <p:cNvGrpSpPr/>
          <p:nvPr/>
        </p:nvGrpSpPr>
        <p:grpSpPr>
          <a:xfrm>
            <a:off x="3478939" y="5216416"/>
            <a:ext cx="644018" cy="307777"/>
            <a:chOff x="566899" y="4571058"/>
            <a:chExt cx="563346" cy="307777"/>
          </a:xfrm>
        </p:grpSpPr>
        <p:sp>
          <p:nvSpPr>
            <p:cNvPr id="25" name="矩形 24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本框 25"/>
                <p:cNvSpPr txBox="1"/>
                <p:nvPr/>
              </p:nvSpPr>
              <p:spPr>
                <a:xfrm>
                  <a:off x="566899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6" name="文本框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899" y="4571058"/>
                  <a:ext cx="526314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r="-15306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组合 26"/>
          <p:cNvGrpSpPr/>
          <p:nvPr/>
        </p:nvGrpSpPr>
        <p:grpSpPr>
          <a:xfrm>
            <a:off x="3486341" y="5612588"/>
            <a:ext cx="636617" cy="307777"/>
            <a:chOff x="573373" y="4573608"/>
            <a:chExt cx="556872" cy="307777"/>
          </a:xfrm>
        </p:grpSpPr>
        <p:sp>
          <p:nvSpPr>
            <p:cNvPr id="28" name="矩形 27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文本框 28"/>
                <p:cNvSpPr txBox="1"/>
                <p:nvPr/>
              </p:nvSpPr>
              <p:spPr>
                <a:xfrm>
                  <a:off x="573373" y="457360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9" name="文本框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373" y="4573608"/>
                  <a:ext cx="526314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r="-14141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组合 29"/>
          <p:cNvGrpSpPr/>
          <p:nvPr/>
        </p:nvGrpSpPr>
        <p:grpSpPr>
          <a:xfrm>
            <a:off x="3496005" y="6003660"/>
            <a:ext cx="626953" cy="307777"/>
            <a:chOff x="581827" y="4571058"/>
            <a:chExt cx="548418" cy="307777"/>
          </a:xfrm>
        </p:grpSpPr>
        <p:sp>
          <p:nvSpPr>
            <p:cNvPr id="31" name="矩形 30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文本框 31"/>
                <p:cNvSpPr txBox="1"/>
                <p:nvPr/>
              </p:nvSpPr>
              <p:spPr>
                <a:xfrm>
                  <a:off x="581827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2" name="文本框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827" y="4571058"/>
                  <a:ext cx="526314" cy="30777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r="-14141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组合 32"/>
          <p:cNvGrpSpPr/>
          <p:nvPr/>
        </p:nvGrpSpPr>
        <p:grpSpPr>
          <a:xfrm>
            <a:off x="3492110" y="4389685"/>
            <a:ext cx="630852" cy="307777"/>
            <a:chOff x="578417" y="4563911"/>
            <a:chExt cx="551828" cy="307777"/>
          </a:xfrm>
        </p:grpSpPr>
        <p:sp>
          <p:nvSpPr>
            <p:cNvPr id="34" name="矩形 33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文本框 34"/>
                <p:cNvSpPr txBox="1"/>
                <p:nvPr/>
              </p:nvSpPr>
              <p:spPr>
                <a:xfrm>
                  <a:off x="578417" y="4563911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5" name="文本框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417" y="4563911"/>
                  <a:ext cx="526314" cy="30777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r="-15152" b="-98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6" name="矩形 35"/>
          <p:cNvSpPr/>
          <p:nvPr/>
        </p:nvSpPr>
        <p:spPr>
          <a:xfrm>
            <a:off x="1756210" y="5191715"/>
            <a:ext cx="666750" cy="114442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矩形 36"/>
          <p:cNvSpPr/>
          <p:nvPr/>
        </p:nvSpPr>
        <p:spPr>
          <a:xfrm>
            <a:off x="3496604" y="5191715"/>
            <a:ext cx="666750" cy="114442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直接箭头连接符 37"/>
          <p:cNvCxnSpPr>
            <a:stCxn id="36" idx="0"/>
            <a:endCxn id="14" idx="2"/>
          </p:cNvCxnSpPr>
          <p:nvPr/>
        </p:nvCxnSpPr>
        <p:spPr>
          <a:xfrm flipH="1" flipV="1">
            <a:off x="2088834" y="4706588"/>
            <a:ext cx="751" cy="485127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36" idx="0"/>
          </p:cNvCxnSpPr>
          <p:nvPr/>
        </p:nvCxnSpPr>
        <p:spPr>
          <a:xfrm flipH="1" flipV="1">
            <a:off x="2088834" y="4778529"/>
            <a:ext cx="751" cy="413186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37" idx="0"/>
            <a:endCxn id="34" idx="2"/>
          </p:cNvCxnSpPr>
          <p:nvPr/>
        </p:nvCxnSpPr>
        <p:spPr>
          <a:xfrm flipH="1" flipV="1">
            <a:off x="3829802" y="4682770"/>
            <a:ext cx="177" cy="508945"/>
          </a:xfrm>
          <a:prstGeom prst="straightConnector1">
            <a:avLst/>
          </a:prstGeom>
          <a:ln w="19050" cmpd="sng">
            <a:solidFill>
              <a:srgbClr val="0066FF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37" idx="0"/>
          </p:cNvCxnSpPr>
          <p:nvPr/>
        </p:nvCxnSpPr>
        <p:spPr>
          <a:xfrm flipH="1" flipV="1">
            <a:off x="3829798" y="4744702"/>
            <a:ext cx="181" cy="447013"/>
          </a:xfrm>
          <a:prstGeom prst="straightConnector1">
            <a:avLst/>
          </a:prstGeom>
          <a:ln w="19050" cmpd="sng">
            <a:solidFill>
              <a:srgbClr val="0066FF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文本框 54"/>
              <p:cNvSpPr txBox="1"/>
              <p:nvPr/>
            </p:nvSpPr>
            <p:spPr>
              <a:xfrm flipH="1">
                <a:off x="1798874" y="4781752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5" name="文本框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798874" y="4781752"/>
                <a:ext cx="303030" cy="3077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本框 55"/>
              <p:cNvSpPr txBox="1"/>
              <p:nvPr/>
            </p:nvSpPr>
            <p:spPr>
              <a:xfrm flipH="1">
                <a:off x="3794659" y="4778350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文本框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94659" y="4778350"/>
                <a:ext cx="303030" cy="30777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本框 57"/>
              <p:cNvSpPr txBox="1"/>
              <p:nvPr/>
            </p:nvSpPr>
            <p:spPr>
              <a:xfrm flipH="1">
                <a:off x="1200389" y="3830416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/>
                  <a:t>Complete attributes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文本框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00389" y="3830416"/>
                <a:ext cx="1763991" cy="523220"/>
              </a:xfrm>
              <a:prstGeom prst="rect">
                <a:avLst/>
              </a:prstGeom>
              <a:blipFill rotWithShape="0">
                <a:blip r:embed="rId15"/>
                <a:stretch>
                  <a:fillRect l="-1038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文本框 58"/>
              <p:cNvSpPr txBox="1"/>
              <p:nvPr/>
            </p:nvSpPr>
            <p:spPr>
              <a:xfrm flipH="1">
                <a:off x="3014040" y="3832518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/>
                  <a:t>Incomplete attribute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9" name="文本框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14040" y="3832518"/>
                <a:ext cx="1763991" cy="523220"/>
              </a:xfrm>
              <a:prstGeom prst="rect">
                <a:avLst/>
              </a:prstGeom>
              <a:blipFill rotWithShape="0">
                <a:blip r:embed="rId16"/>
                <a:stretch>
                  <a:fillRect l="-1034" t="-3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文本框 59"/>
              <p:cNvSpPr txBox="1"/>
              <p:nvPr/>
            </p:nvSpPr>
            <p:spPr>
              <a:xfrm flipH="1">
                <a:off x="-46775" y="4383574"/>
                <a:ext cx="17639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Incomplete tuple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60" name="文本框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46775" y="4383574"/>
                <a:ext cx="1763991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1034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本框 60"/>
              <p:cNvSpPr txBox="1"/>
              <p:nvPr/>
            </p:nvSpPr>
            <p:spPr>
              <a:xfrm flipH="1">
                <a:off x="-46775" y="5574833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Complete 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1400" b="0" dirty="0"/>
              </a:p>
              <a:p>
                <a:r>
                  <a:rPr lang="en-US" sz="1400" dirty="0"/>
                  <a:t>(neighbors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400" dirty="0"/>
                  <a:t>)</a:t>
                </a:r>
              </a:p>
            </p:txBody>
          </p:sp>
        </mc:Choice>
        <mc:Fallback xmlns="">
          <p:sp>
            <p:nvSpPr>
              <p:cNvPr id="61" name="文本框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46775" y="5574833"/>
                <a:ext cx="1763991" cy="523220"/>
              </a:xfrm>
              <a:prstGeom prst="rect">
                <a:avLst/>
              </a:prstGeom>
              <a:blipFill rotWithShape="0">
                <a:blip r:embed="rId18"/>
                <a:stretch>
                  <a:fillRect l="-1034" t="-3529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32012"/>
              </p:ext>
            </p:extLst>
          </p:nvPr>
        </p:nvGraphicFramePr>
        <p:xfrm>
          <a:off x="4585733" y="3893775"/>
          <a:ext cx="4546952" cy="25958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Property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Global</a:t>
                      </a:r>
                      <a:r>
                        <a:rPr lang="en-US" baseline="0" dirty="0"/>
                        <a:t> average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kNN</a:t>
                      </a:r>
                      <a:r>
                        <a:rPr lang="en-US" dirty="0"/>
                        <a:t> Ensemble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IFC/GMM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Cluster 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  <a:r>
                        <a:rPr lang="en-US" baseline="0" dirty="0"/>
                        <a:t> most significant </a:t>
                      </a:r>
                      <a:r>
                        <a:rPr lang="en-US" baseline="0" dirty="0" err="1"/>
                        <a:t>eigengenes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regression over tuples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82770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87323"/>
    </mc:Choice>
    <mc:Fallback>
      <p:transition advTm="18732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Existing imputation methods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000" b="1" dirty="0"/>
                  <a:t>Imputation based on Attribute Models </a:t>
                </a:r>
                <a:r>
                  <a:rPr lang="en-US" altLang="zh-CN" i="1" dirty="0">
                    <a:solidFill>
                      <a:srgbClr val="FF0000"/>
                    </a:solidFill>
                  </a:rPr>
                  <a:t>g</a:t>
                </a:r>
                <a:endParaRPr lang="en-US" altLang="zh-CN" sz="2400" b="1" i="1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1800" dirty="0"/>
                  <a:t>Step 1: </a:t>
                </a:r>
                <a:r>
                  <a:rPr lang="en-US" altLang="zh-CN" sz="1800" b="1" dirty="0"/>
                  <a:t>Learn</a:t>
                </a:r>
                <a:r>
                  <a:rPr lang="en-US" altLang="zh-CN" sz="1800" dirty="0"/>
                  <a:t> parameter of the attribute model from complete tuples</a:t>
                </a:r>
              </a:p>
              <a:p>
                <a:pPr lvl="1"/>
                <a:r>
                  <a:rPr lang="en-US" altLang="zh-CN" dirty="0"/>
                  <a:t>Step 2: </a:t>
                </a:r>
                <a:r>
                  <a:rPr lang="en-US" altLang="zh-CN" sz="1800" dirty="0"/>
                  <a:t>Perform the imputation via the learned parameter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𝐿𝑅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ℱ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ℱ</m:t>
                            </m:r>
                          </m:e>
                        </m:d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Suffer from the heterogeneity problem</a:t>
                </a:r>
              </a:p>
              <a:p>
                <a:pPr lvl="1"/>
                <a:r>
                  <a:rPr lang="en-US" altLang="zh-CN" dirty="0"/>
                  <a:t>Assume the same regression either globally, locally or randomly for different tuples could be indefensible</a:t>
                </a:r>
              </a:p>
              <a:p>
                <a:pPr lvl="1"/>
                <a:endParaRPr lang="en-US" altLang="zh-CN" sz="1800" dirty="0"/>
              </a:p>
              <a:p>
                <a:pPr lvl="2"/>
                <a:endParaRPr lang="en-US" altLang="zh-CN" sz="1600" dirty="0"/>
              </a:p>
              <a:p>
                <a:pPr lvl="2"/>
                <a:endParaRPr lang="en-US" altLang="zh-CN" sz="16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lvl="1"/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400" b="1" dirty="0"/>
              </a:p>
              <a:p>
                <a:pPr marL="0" indent="0">
                  <a:buNone/>
                </a:pPr>
                <a:endParaRPr lang="en-US" altLang="zh-CN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994" y="1267811"/>
                <a:ext cx="7932296" cy="5290108"/>
              </a:xfrm>
              <a:blipFill rotWithShape="0">
                <a:blip r:embed="rId4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8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995387" y="6559124"/>
            <a:ext cx="1075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ICDE 2019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1825677" y="4398811"/>
            <a:ext cx="532664" cy="307777"/>
            <a:chOff x="597581" y="4571058"/>
            <a:chExt cx="532664" cy="307777"/>
          </a:xfrm>
        </p:grpSpPr>
        <p:sp>
          <p:nvSpPr>
            <p:cNvPr id="4" name="矩形 3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本框 7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689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组合 33"/>
          <p:cNvGrpSpPr/>
          <p:nvPr/>
        </p:nvGrpSpPr>
        <p:grpSpPr>
          <a:xfrm>
            <a:off x="3492110" y="4389685"/>
            <a:ext cx="630852" cy="307777"/>
            <a:chOff x="578417" y="4563911"/>
            <a:chExt cx="551828" cy="307777"/>
          </a:xfrm>
        </p:grpSpPr>
        <p:sp>
          <p:nvSpPr>
            <p:cNvPr id="35" name="矩形 34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文本框 35"/>
                <p:cNvSpPr txBox="1"/>
                <p:nvPr/>
              </p:nvSpPr>
              <p:spPr>
                <a:xfrm>
                  <a:off x="578417" y="4563911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6" name="文本框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417" y="4563911"/>
                  <a:ext cx="526314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15152" b="-98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0" name="曲线连接符 59"/>
          <p:cNvCxnSpPr/>
          <p:nvPr/>
        </p:nvCxnSpPr>
        <p:spPr>
          <a:xfrm rot="16200000" flipH="1">
            <a:off x="2959782" y="5465939"/>
            <a:ext cx="12700" cy="1740394"/>
          </a:xfrm>
          <a:prstGeom prst="curvedConnector3">
            <a:avLst>
              <a:gd name="adj1" fmla="val 1800000"/>
            </a:avLst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线连接符 60"/>
          <p:cNvCxnSpPr>
            <a:stCxn id="8" idx="0"/>
            <a:endCxn id="36" idx="0"/>
          </p:cNvCxnSpPr>
          <p:nvPr/>
        </p:nvCxnSpPr>
        <p:spPr>
          <a:xfrm rot="5400000" flipH="1" flipV="1">
            <a:off x="2936330" y="3542189"/>
            <a:ext cx="9126" cy="1704118"/>
          </a:xfrm>
          <a:prstGeom prst="curvedConnector3">
            <a:avLst>
              <a:gd name="adj1" fmla="val 2604931"/>
            </a:avLst>
          </a:prstGeom>
          <a:ln w="19050">
            <a:solidFill>
              <a:srgbClr val="0066FF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文本框 94"/>
              <p:cNvSpPr txBox="1"/>
              <p:nvPr/>
            </p:nvSpPr>
            <p:spPr>
              <a:xfrm flipH="1">
                <a:off x="2773303" y="6256253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5" name="文本框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3303" y="6256253"/>
                <a:ext cx="303030" cy="307777"/>
              </a:xfrm>
              <a:prstGeom prst="rect">
                <a:avLst/>
              </a:prstGeom>
              <a:blipFill rotWithShape="0">
                <a:blip r:embed="rId8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文本框 98"/>
              <p:cNvSpPr txBox="1"/>
              <p:nvPr/>
            </p:nvSpPr>
            <p:spPr>
              <a:xfrm flipH="1">
                <a:off x="2773302" y="3864208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9" name="文本框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3302" y="3864208"/>
                <a:ext cx="303030" cy="307777"/>
              </a:xfrm>
              <a:prstGeom prst="rect">
                <a:avLst/>
              </a:prstGeom>
              <a:blipFill rotWithShape="0"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文本框 99"/>
              <p:cNvSpPr txBox="1"/>
              <p:nvPr/>
            </p:nvSpPr>
            <p:spPr>
              <a:xfrm flipH="1">
                <a:off x="1200389" y="3830416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/>
                  <a:t>Complete attributes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0" name="文本框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00389" y="3830416"/>
                <a:ext cx="1763991" cy="523220"/>
              </a:xfrm>
              <a:prstGeom prst="rect">
                <a:avLst/>
              </a:prstGeom>
              <a:blipFill rotWithShape="0">
                <a:blip r:embed="rId10"/>
                <a:stretch>
                  <a:fillRect l="-1038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文本框 100"/>
              <p:cNvSpPr txBox="1"/>
              <p:nvPr/>
            </p:nvSpPr>
            <p:spPr>
              <a:xfrm flipH="1">
                <a:off x="3014040" y="3832518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/>
                  <a:t>Incomplete attribute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1" name="文本框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14040" y="3832518"/>
                <a:ext cx="1763991" cy="523220"/>
              </a:xfrm>
              <a:prstGeom prst="rect">
                <a:avLst/>
              </a:prstGeom>
              <a:blipFill rotWithShape="0">
                <a:blip r:embed="rId11"/>
                <a:stretch>
                  <a:fillRect l="-1034" t="-3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文本框 101"/>
              <p:cNvSpPr txBox="1"/>
              <p:nvPr/>
            </p:nvSpPr>
            <p:spPr>
              <a:xfrm flipH="1">
                <a:off x="-46775" y="4383574"/>
                <a:ext cx="17639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Incomplete tuple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102" name="文本框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46775" y="4383574"/>
                <a:ext cx="1763991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034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4" name="表格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17131"/>
              </p:ext>
            </p:extLst>
          </p:nvPr>
        </p:nvGraphicFramePr>
        <p:xfrm>
          <a:off x="4657135" y="4147926"/>
          <a:ext cx="4226616" cy="2194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2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841">
                <a:tc>
                  <a:txBody>
                    <a:bodyPr/>
                    <a:lstStyle/>
                    <a:p>
                      <a:r>
                        <a:rPr lang="en-US" dirty="0"/>
                        <a:t>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Property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r>
                        <a:rPr lang="en-US" dirty="0"/>
                        <a:t>GLR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Global regression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r>
                        <a:rPr lang="en-US" dirty="0"/>
                        <a:t>LOESS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regression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r>
                        <a:rPr lang="en-US" dirty="0"/>
                        <a:t>BLR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Bayesian linear</a:t>
                      </a:r>
                      <a:r>
                        <a:rPr lang="en-US" baseline="0" dirty="0"/>
                        <a:t> regression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r>
                        <a:rPr lang="en-US" dirty="0"/>
                        <a:t>ERACER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Neighbor</a:t>
                      </a:r>
                      <a:r>
                        <a:rPr lang="en-US" baseline="0" dirty="0"/>
                        <a:t> regression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41">
                <a:tc>
                  <a:txBody>
                    <a:bodyPr/>
                    <a:lstStyle/>
                    <a:p>
                      <a:r>
                        <a:rPr lang="en-US" dirty="0"/>
                        <a:t>PMM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Predictive mean matching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5" name="组合 104"/>
          <p:cNvGrpSpPr/>
          <p:nvPr/>
        </p:nvGrpSpPr>
        <p:grpSpPr>
          <a:xfrm>
            <a:off x="1825677" y="5216416"/>
            <a:ext cx="532664" cy="307777"/>
            <a:chOff x="597581" y="4571058"/>
            <a:chExt cx="532664" cy="307777"/>
          </a:xfrm>
        </p:grpSpPr>
        <p:sp>
          <p:nvSpPr>
            <p:cNvPr id="106" name="矩形 105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文本框 106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07" name="文本框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r="-574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8" name="组合 107"/>
          <p:cNvGrpSpPr/>
          <p:nvPr/>
        </p:nvGrpSpPr>
        <p:grpSpPr>
          <a:xfrm>
            <a:off x="1825677" y="5610038"/>
            <a:ext cx="532664" cy="307777"/>
            <a:chOff x="597581" y="4571058"/>
            <a:chExt cx="532664" cy="307777"/>
          </a:xfrm>
        </p:grpSpPr>
        <p:sp>
          <p:nvSpPr>
            <p:cNvPr id="109" name="矩形 108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文本框 109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10" name="文本框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r="-5747" b="-98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1" name="组合 110"/>
          <p:cNvGrpSpPr/>
          <p:nvPr/>
        </p:nvGrpSpPr>
        <p:grpSpPr>
          <a:xfrm>
            <a:off x="1825677" y="6003660"/>
            <a:ext cx="532664" cy="307777"/>
            <a:chOff x="597581" y="4571058"/>
            <a:chExt cx="532664" cy="307777"/>
          </a:xfrm>
        </p:grpSpPr>
        <p:sp>
          <p:nvSpPr>
            <p:cNvPr id="112" name="矩形 111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文本框 112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13" name="文本框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r="-574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组合 113"/>
          <p:cNvGrpSpPr/>
          <p:nvPr/>
        </p:nvGrpSpPr>
        <p:grpSpPr>
          <a:xfrm>
            <a:off x="3478939" y="5216416"/>
            <a:ext cx="644018" cy="307777"/>
            <a:chOff x="566899" y="4571058"/>
            <a:chExt cx="563346" cy="307777"/>
          </a:xfrm>
        </p:grpSpPr>
        <p:sp>
          <p:nvSpPr>
            <p:cNvPr id="115" name="矩形 114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文本框 115"/>
                <p:cNvSpPr txBox="1"/>
                <p:nvPr/>
              </p:nvSpPr>
              <p:spPr>
                <a:xfrm>
                  <a:off x="566899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16" name="文本框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899" y="4571058"/>
                  <a:ext cx="526314" cy="30777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r="-15306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7" name="组合 116"/>
          <p:cNvGrpSpPr/>
          <p:nvPr/>
        </p:nvGrpSpPr>
        <p:grpSpPr>
          <a:xfrm>
            <a:off x="3486341" y="5612588"/>
            <a:ext cx="636617" cy="307777"/>
            <a:chOff x="573373" y="4573608"/>
            <a:chExt cx="556872" cy="307777"/>
          </a:xfrm>
        </p:grpSpPr>
        <p:sp>
          <p:nvSpPr>
            <p:cNvPr id="118" name="矩形 117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文本框 118"/>
                <p:cNvSpPr txBox="1"/>
                <p:nvPr/>
              </p:nvSpPr>
              <p:spPr>
                <a:xfrm>
                  <a:off x="573373" y="457360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19" name="文本框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373" y="4573608"/>
                  <a:ext cx="526314" cy="307777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r="-14141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0" name="组合 119"/>
          <p:cNvGrpSpPr/>
          <p:nvPr/>
        </p:nvGrpSpPr>
        <p:grpSpPr>
          <a:xfrm>
            <a:off x="3496005" y="6003660"/>
            <a:ext cx="626953" cy="307777"/>
            <a:chOff x="581827" y="4571058"/>
            <a:chExt cx="548418" cy="307777"/>
          </a:xfrm>
        </p:grpSpPr>
        <p:sp>
          <p:nvSpPr>
            <p:cNvPr id="121" name="矩形 120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文本框 121"/>
                <p:cNvSpPr txBox="1"/>
                <p:nvPr/>
              </p:nvSpPr>
              <p:spPr>
                <a:xfrm>
                  <a:off x="581827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22" name="文本框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827" y="4571058"/>
                  <a:ext cx="526314" cy="307777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r="-14141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3" name="矩形 122"/>
          <p:cNvSpPr/>
          <p:nvPr/>
        </p:nvSpPr>
        <p:spPr>
          <a:xfrm>
            <a:off x="1756210" y="5191715"/>
            <a:ext cx="666750" cy="114442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矩形 123"/>
          <p:cNvSpPr/>
          <p:nvPr/>
        </p:nvSpPr>
        <p:spPr>
          <a:xfrm>
            <a:off x="3496604" y="5191715"/>
            <a:ext cx="666750" cy="114442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文本框 124"/>
              <p:cNvSpPr txBox="1"/>
              <p:nvPr/>
            </p:nvSpPr>
            <p:spPr>
              <a:xfrm flipH="1">
                <a:off x="-46775" y="5574833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Complete 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1400" b="0" dirty="0"/>
              </a:p>
              <a:p>
                <a:r>
                  <a:rPr lang="en-US" sz="1400" dirty="0"/>
                  <a:t>(neighbors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400" dirty="0"/>
                  <a:t>)</a:t>
                </a:r>
              </a:p>
            </p:txBody>
          </p:sp>
        </mc:Choice>
        <mc:Fallback xmlns="">
          <p:sp>
            <p:nvSpPr>
              <p:cNvPr id="125" name="文本框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46775" y="5574833"/>
                <a:ext cx="1763991" cy="523220"/>
              </a:xfrm>
              <a:prstGeom prst="rect">
                <a:avLst/>
              </a:prstGeom>
              <a:blipFill rotWithShape="0">
                <a:blip r:embed="rId18"/>
                <a:stretch>
                  <a:fillRect l="-1034" t="-3529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17095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87323"/>
    </mc:Choice>
    <mc:Fallback>
      <p:transition advTm="18732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994" y="0"/>
            <a:ext cx="8229600" cy="870155"/>
          </a:xfrm>
        </p:spPr>
        <p:txBody>
          <a:bodyPr/>
          <a:lstStyle/>
          <a:p>
            <a:r>
              <a:rPr lang="en-US" altLang="zh-CN" dirty="0"/>
              <a:t>Imputation via Individual Learning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994" y="1267811"/>
            <a:ext cx="7932296" cy="5290108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Learning phase</a:t>
            </a:r>
          </a:p>
          <a:p>
            <a:pPr lvl="1"/>
            <a:r>
              <a:rPr lang="en-US" altLang="zh-CN" dirty="0"/>
              <a:t>Learn a linear regression model individually for </a:t>
            </a:r>
            <a:r>
              <a:rPr lang="en-US" altLang="zh-CN" b="1" dirty="0"/>
              <a:t>each tuple</a:t>
            </a:r>
            <a:r>
              <a:rPr lang="en-US" altLang="zh-CN" dirty="0"/>
              <a:t> (with its neighbors), to cope with heterogeneity</a:t>
            </a:r>
          </a:p>
          <a:p>
            <a:r>
              <a:rPr lang="en-US" altLang="zh-CN" dirty="0"/>
              <a:t>Imputation phase</a:t>
            </a:r>
          </a:p>
          <a:p>
            <a:pPr lvl="1"/>
            <a:r>
              <a:rPr lang="en-US" altLang="zh-CN" dirty="0"/>
              <a:t>Aggregates the regression results of multiple individual regression models suggested by different neighbors, to cope with sparsity</a:t>
            </a:r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marL="0" indent="0">
              <a:buNone/>
            </a:pPr>
            <a:endParaRPr lang="en-US" altLang="zh-CN" sz="2400" b="1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en-US" altLang="zh-CN" smtClean="0"/>
              <a:pPr/>
              <a:t>9</a:t>
            </a:fld>
            <a:r>
              <a:rPr lang="en-US" altLang="zh-CN" dirty="0"/>
              <a:t>/20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36"/>
            <a:ext cx="842994" cy="842994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4743507" y="6577809"/>
            <a:ext cx="42485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4754265" y="3660348"/>
            <a:ext cx="0" cy="2917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4681394" y="4398376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椭圆 13"/>
          <p:cNvSpPr/>
          <p:nvPr/>
        </p:nvSpPr>
        <p:spPr>
          <a:xfrm>
            <a:off x="4985263" y="482244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5" name="椭圆 14"/>
          <p:cNvSpPr/>
          <p:nvPr/>
        </p:nvSpPr>
        <p:spPr>
          <a:xfrm>
            <a:off x="5341751" y="515061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椭圆 15"/>
          <p:cNvSpPr/>
          <p:nvPr/>
        </p:nvSpPr>
        <p:spPr>
          <a:xfrm>
            <a:off x="5701492" y="5403890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椭圆 16"/>
          <p:cNvSpPr/>
          <p:nvPr/>
        </p:nvSpPr>
        <p:spPr>
          <a:xfrm>
            <a:off x="7109647" y="5427261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椭圆 17"/>
          <p:cNvSpPr/>
          <p:nvPr/>
        </p:nvSpPr>
        <p:spPr>
          <a:xfrm>
            <a:off x="7413454" y="5058197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椭圆 18"/>
          <p:cNvSpPr/>
          <p:nvPr/>
        </p:nvSpPr>
        <p:spPr>
          <a:xfrm>
            <a:off x="6473494" y="5931933"/>
            <a:ext cx="144361" cy="144361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椭圆 19"/>
          <p:cNvSpPr/>
          <p:nvPr/>
        </p:nvSpPr>
        <p:spPr>
          <a:xfrm>
            <a:off x="7918439" y="4530083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1" name="矩形 20"/>
          <p:cNvSpPr/>
          <p:nvPr/>
        </p:nvSpPr>
        <p:spPr>
          <a:xfrm rot="2520000">
            <a:off x="5216749" y="3751427"/>
            <a:ext cx="2259457" cy="15917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2" name="文本框 21"/>
          <p:cNvSpPr txBox="1"/>
          <p:nvPr/>
        </p:nvSpPr>
        <p:spPr>
          <a:xfrm rot="18720000">
            <a:off x="5327127" y="353618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95734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3576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68878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04815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409116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758961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127856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49039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845007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175795" y="65794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570934" y="658100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A1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597979" y="657940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4473881" y="609679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473881" y="573850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4473881" y="536434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4473881" y="502511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473881" y="4654129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 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473881" y="428314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473881" y="396740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4425791" y="3656705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A2</a:t>
            </a:r>
          </a:p>
        </p:txBody>
      </p:sp>
      <p:sp>
        <p:nvSpPr>
          <p:cNvPr id="43" name="椭圆 42"/>
          <p:cNvSpPr/>
          <p:nvPr/>
        </p:nvSpPr>
        <p:spPr>
          <a:xfrm>
            <a:off x="7635452" y="4797044"/>
            <a:ext cx="144361" cy="14436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4" name="文本框 43"/>
          <p:cNvSpPr txBox="1"/>
          <p:nvPr/>
        </p:nvSpPr>
        <p:spPr>
          <a:xfrm>
            <a:off x="4762703" y="435750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t1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5028868" y="465412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t2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402769" y="4968398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t3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5785331" y="528327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t4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7173067" y="545113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t5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7513388" y="502883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t6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7816432" y="4822444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t7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8047911" y="4545445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t8</a:t>
            </a:r>
          </a:p>
        </p:txBody>
      </p:sp>
      <p:sp>
        <p:nvSpPr>
          <p:cNvPr id="58" name="椭圆 57"/>
          <p:cNvSpPr/>
          <p:nvPr/>
        </p:nvSpPr>
        <p:spPr>
          <a:xfrm>
            <a:off x="4535059" y="4252829"/>
            <a:ext cx="1440025" cy="1440025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椭圆 58"/>
          <p:cNvSpPr/>
          <p:nvPr/>
        </p:nvSpPr>
        <p:spPr>
          <a:xfrm>
            <a:off x="6917113" y="4363910"/>
            <a:ext cx="1322408" cy="132240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直接连接符 62"/>
          <p:cNvCxnSpPr/>
          <p:nvPr/>
        </p:nvCxnSpPr>
        <p:spPr>
          <a:xfrm>
            <a:off x="6549769" y="3743166"/>
            <a:ext cx="0" cy="281489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>
            <a:off x="4428595" y="4133582"/>
            <a:ext cx="2343375" cy="22830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V="1">
            <a:off x="6339139" y="3967402"/>
            <a:ext cx="2170723" cy="2587095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等腰三角形 65"/>
          <p:cNvSpPr/>
          <p:nvPr/>
        </p:nvSpPr>
        <p:spPr>
          <a:xfrm>
            <a:off x="6439042" y="6129503"/>
            <a:ext cx="217012" cy="18707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文本框 66"/>
          <p:cNvSpPr txBox="1"/>
          <p:nvPr/>
        </p:nvSpPr>
        <p:spPr>
          <a:xfrm>
            <a:off x="5436090" y="5752265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truth</a:t>
            </a:r>
            <a:endParaRPr lang="en-US" sz="1600" dirty="0"/>
          </a:p>
        </p:txBody>
      </p:sp>
      <p:cxnSp>
        <p:nvCxnSpPr>
          <p:cNvPr id="68" name="直接箭头连接符 67"/>
          <p:cNvCxnSpPr>
            <a:stCxn id="67" idx="3"/>
          </p:cNvCxnSpPr>
          <p:nvPr/>
        </p:nvCxnSpPr>
        <p:spPr>
          <a:xfrm>
            <a:off x="6071200" y="5921542"/>
            <a:ext cx="319901" cy="359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文本框 68"/>
              <p:cNvSpPr txBox="1"/>
              <p:nvPr/>
            </p:nvSpPr>
            <p:spPr>
              <a:xfrm>
                <a:off x="6566748" y="5924329"/>
                <a:ext cx="7900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69" name="文本框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748" y="5924329"/>
                <a:ext cx="790023" cy="338554"/>
              </a:xfrm>
              <a:prstGeom prst="rect">
                <a:avLst/>
              </a:prstGeom>
              <a:blipFill>
                <a:blip r:embed="rId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文本框 69"/>
          <p:cNvSpPr txBox="1"/>
          <p:nvPr/>
        </p:nvSpPr>
        <p:spPr>
          <a:xfrm>
            <a:off x="5434266" y="6028296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IIM</a:t>
            </a:r>
            <a:endParaRPr lang="en-US" sz="1600" dirty="0"/>
          </a:p>
        </p:txBody>
      </p:sp>
      <p:cxnSp>
        <p:nvCxnSpPr>
          <p:cNvPr id="71" name="直接箭头连接符 70"/>
          <p:cNvCxnSpPr>
            <a:stCxn id="70" idx="3"/>
          </p:cNvCxnSpPr>
          <p:nvPr/>
        </p:nvCxnSpPr>
        <p:spPr>
          <a:xfrm>
            <a:off x="5920296" y="6197573"/>
            <a:ext cx="470805" cy="61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1" name="组合 60"/>
          <p:cNvGrpSpPr/>
          <p:nvPr/>
        </p:nvGrpSpPr>
        <p:grpSpPr>
          <a:xfrm>
            <a:off x="1825677" y="4398811"/>
            <a:ext cx="532664" cy="307777"/>
            <a:chOff x="597581" y="4571058"/>
            <a:chExt cx="532664" cy="307777"/>
          </a:xfrm>
        </p:grpSpPr>
        <p:sp>
          <p:nvSpPr>
            <p:cNvPr id="62" name="矩形 61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文本框 71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72" name="文本框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689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组合 72"/>
          <p:cNvGrpSpPr/>
          <p:nvPr/>
        </p:nvGrpSpPr>
        <p:grpSpPr>
          <a:xfrm>
            <a:off x="1825677" y="5216416"/>
            <a:ext cx="532664" cy="307777"/>
            <a:chOff x="597581" y="4571058"/>
            <a:chExt cx="532664" cy="307777"/>
          </a:xfrm>
        </p:grpSpPr>
        <p:sp>
          <p:nvSpPr>
            <p:cNvPr id="74" name="矩形 73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文本框 74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75" name="文本框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574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6" name="组合 75"/>
          <p:cNvGrpSpPr/>
          <p:nvPr/>
        </p:nvGrpSpPr>
        <p:grpSpPr>
          <a:xfrm>
            <a:off x="1825677" y="5610038"/>
            <a:ext cx="532664" cy="307777"/>
            <a:chOff x="597581" y="4571058"/>
            <a:chExt cx="532664" cy="307777"/>
          </a:xfrm>
        </p:grpSpPr>
        <p:sp>
          <p:nvSpPr>
            <p:cNvPr id="77" name="矩形 76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文本框 77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78" name="文本框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5747" b="-98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9" name="组合 78"/>
          <p:cNvGrpSpPr/>
          <p:nvPr/>
        </p:nvGrpSpPr>
        <p:grpSpPr>
          <a:xfrm>
            <a:off x="1825677" y="6003660"/>
            <a:ext cx="532664" cy="307777"/>
            <a:chOff x="597581" y="4571058"/>
            <a:chExt cx="532664" cy="307777"/>
          </a:xfrm>
        </p:grpSpPr>
        <p:sp>
          <p:nvSpPr>
            <p:cNvPr id="80" name="矩形 79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文本框 80"/>
                <p:cNvSpPr txBox="1"/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81" name="文本框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81" y="4571058"/>
                  <a:ext cx="526314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5747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2" name="组合 81"/>
          <p:cNvGrpSpPr/>
          <p:nvPr/>
        </p:nvGrpSpPr>
        <p:grpSpPr>
          <a:xfrm>
            <a:off x="3478939" y="5216416"/>
            <a:ext cx="644018" cy="307777"/>
            <a:chOff x="566899" y="4571058"/>
            <a:chExt cx="563346" cy="307777"/>
          </a:xfrm>
        </p:grpSpPr>
        <p:sp>
          <p:nvSpPr>
            <p:cNvPr id="83" name="矩形 82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文本框 83"/>
                <p:cNvSpPr txBox="1"/>
                <p:nvPr/>
              </p:nvSpPr>
              <p:spPr>
                <a:xfrm>
                  <a:off x="566899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84" name="文本框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899" y="4571058"/>
                  <a:ext cx="526314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r="-15306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5" name="组合 84"/>
          <p:cNvGrpSpPr/>
          <p:nvPr/>
        </p:nvGrpSpPr>
        <p:grpSpPr>
          <a:xfrm>
            <a:off x="3486341" y="5612588"/>
            <a:ext cx="636617" cy="307777"/>
            <a:chOff x="573373" y="4573608"/>
            <a:chExt cx="556872" cy="307777"/>
          </a:xfrm>
        </p:grpSpPr>
        <p:sp>
          <p:nvSpPr>
            <p:cNvPr id="86" name="矩形 85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文本框 86"/>
                <p:cNvSpPr txBox="1"/>
                <p:nvPr/>
              </p:nvSpPr>
              <p:spPr>
                <a:xfrm>
                  <a:off x="573373" y="457360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87" name="文本框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373" y="4573608"/>
                  <a:ext cx="526314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r="-14141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" name="组合 87"/>
          <p:cNvGrpSpPr/>
          <p:nvPr/>
        </p:nvGrpSpPr>
        <p:grpSpPr>
          <a:xfrm>
            <a:off x="3496005" y="6003660"/>
            <a:ext cx="626953" cy="307777"/>
            <a:chOff x="581827" y="4571058"/>
            <a:chExt cx="548418" cy="307777"/>
          </a:xfrm>
        </p:grpSpPr>
        <p:sp>
          <p:nvSpPr>
            <p:cNvPr id="89" name="矩形 88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文本框 89"/>
                <p:cNvSpPr txBox="1"/>
                <p:nvPr/>
              </p:nvSpPr>
              <p:spPr>
                <a:xfrm>
                  <a:off x="581827" y="4571058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90" name="文本框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827" y="4571058"/>
                  <a:ext cx="526314" cy="30777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r="-14141"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1" name="组合 90"/>
          <p:cNvGrpSpPr/>
          <p:nvPr/>
        </p:nvGrpSpPr>
        <p:grpSpPr>
          <a:xfrm>
            <a:off x="3492110" y="4389685"/>
            <a:ext cx="630852" cy="307777"/>
            <a:chOff x="578417" y="4563911"/>
            <a:chExt cx="551828" cy="307777"/>
          </a:xfrm>
        </p:grpSpPr>
        <p:sp>
          <p:nvSpPr>
            <p:cNvPr id="92" name="矩形 91"/>
            <p:cNvSpPr/>
            <p:nvPr/>
          </p:nvSpPr>
          <p:spPr>
            <a:xfrm>
              <a:off x="617371" y="4618298"/>
              <a:ext cx="512874" cy="2386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文本框 92"/>
                <p:cNvSpPr txBox="1"/>
                <p:nvPr/>
              </p:nvSpPr>
              <p:spPr>
                <a:xfrm>
                  <a:off x="578417" y="4563911"/>
                  <a:ext cx="52631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93" name="文本框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417" y="4563911"/>
                  <a:ext cx="526314" cy="30777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r="-15152" b="-98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4" name="矩形 93"/>
          <p:cNvSpPr/>
          <p:nvPr/>
        </p:nvSpPr>
        <p:spPr>
          <a:xfrm>
            <a:off x="1756210" y="5191715"/>
            <a:ext cx="666750" cy="114442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矩形 94"/>
          <p:cNvSpPr/>
          <p:nvPr/>
        </p:nvSpPr>
        <p:spPr>
          <a:xfrm>
            <a:off x="3496604" y="5191715"/>
            <a:ext cx="666750" cy="114442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直接箭头连接符 95"/>
          <p:cNvCxnSpPr>
            <a:stCxn id="94" idx="0"/>
            <a:endCxn id="72" idx="2"/>
          </p:cNvCxnSpPr>
          <p:nvPr/>
        </p:nvCxnSpPr>
        <p:spPr>
          <a:xfrm flipH="1" flipV="1">
            <a:off x="2088834" y="4706588"/>
            <a:ext cx="751" cy="485127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箭头连接符 96"/>
          <p:cNvCxnSpPr>
            <a:stCxn id="94" idx="0"/>
          </p:cNvCxnSpPr>
          <p:nvPr/>
        </p:nvCxnSpPr>
        <p:spPr>
          <a:xfrm flipH="1" flipV="1">
            <a:off x="2088834" y="4778529"/>
            <a:ext cx="751" cy="413186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>
            <a:stCxn id="95" idx="0"/>
            <a:endCxn id="92" idx="2"/>
          </p:cNvCxnSpPr>
          <p:nvPr/>
        </p:nvCxnSpPr>
        <p:spPr>
          <a:xfrm flipH="1" flipV="1">
            <a:off x="3829802" y="4682770"/>
            <a:ext cx="177" cy="508945"/>
          </a:xfrm>
          <a:prstGeom prst="straightConnector1">
            <a:avLst/>
          </a:prstGeom>
          <a:ln w="19050" cmpd="sng">
            <a:solidFill>
              <a:srgbClr val="0066FF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>
            <a:stCxn id="95" idx="0"/>
          </p:cNvCxnSpPr>
          <p:nvPr/>
        </p:nvCxnSpPr>
        <p:spPr>
          <a:xfrm flipH="1" flipV="1">
            <a:off x="3829798" y="4744702"/>
            <a:ext cx="181" cy="447013"/>
          </a:xfrm>
          <a:prstGeom prst="straightConnector1">
            <a:avLst/>
          </a:prstGeom>
          <a:ln w="19050" cmpd="sng">
            <a:solidFill>
              <a:srgbClr val="0066FF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曲线连接符 99"/>
          <p:cNvCxnSpPr>
            <a:stCxn id="94" idx="2"/>
            <a:endCxn id="95" idx="2"/>
          </p:cNvCxnSpPr>
          <p:nvPr/>
        </p:nvCxnSpPr>
        <p:spPr>
          <a:xfrm rot="16200000" flipH="1">
            <a:off x="2959782" y="5465939"/>
            <a:ext cx="12700" cy="1740394"/>
          </a:xfrm>
          <a:prstGeom prst="curvedConnector3">
            <a:avLst>
              <a:gd name="adj1" fmla="val 1800000"/>
            </a:avLst>
          </a:prstGeom>
          <a:ln w="190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曲线连接符 100"/>
          <p:cNvCxnSpPr>
            <a:stCxn id="72" idx="0"/>
            <a:endCxn id="93" idx="0"/>
          </p:cNvCxnSpPr>
          <p:nvPr/>
        </p:nvCxnSpPr>
        <p:spPr>
          <a:xfrm rot="5400000" flipH="1" flipV="1">
            <a:off x="2936330" y="3542189"/>
            <a:ext cx="9126" cy="1704118"/>
          </a:xfrm>
          <a:prstGeom prst="curvedConnector3">
            <a:avLst>
              <a:gd name="adj1" fmla="val 2604931"/>
            </a:avLst>
          </a:prstGeom>
          <a:ln w="19050">
            <a:solidFill>
              <a:srgbClr val="0066FF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>
            <a:stCxn id="74" idx="3"/>
            <a:endCxn id="83" idx="1"/>
          </p:cNvCxnSpPr>
          <p:nvPr/>
        </p:nvCxnSpPr>
        <p:spPr>
          <a:xfrm>
            <a:off x="2358341" y="5383005"/>
            <a:ext cx="1178299" cy="0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箭头连接符 102"/>
          <p:cNvCxnSpPr>
            <a:stCxn id="77" idx="3"/>
            <a:endCxn id="86" idx="1"/>
          </p:cNvCxnSpPr>
          <p:nvPr/>
        </p:nvCxnSpPr>
        <p:spPr>
          <a:xfrm>
            <a:off x="2358341" y="5776627"/>
            <a:ext cx="1178299" cy="0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箭头连接符 103"/>
          <p:cNvCxnSpPr>
            <a:stCxn id="80" idx="3"/>
            <a:endCxn id="89" idx="1"/>
          </p:cNvCxnSpPr>
          <p:nvPr/>
        </p:nvCxnSpPr>
        <p:spPr>
          <a:xfrm>
            <a:off x="2358341" y="6170249"/>
            <a:ext cx="1178299" cy="0"/>
          </a:xfrm>
          <a:prstGeom prst="straightConnector1">
            <a:avLst/>
          </a:prstGeom>
          <a:ln w="19050" cmpd="sng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箭头连接符 104"/>
          <p:cNvCxnSpPr/>
          <p:nvPr/>
        </p:nvCxnSpPr>
        <p:spPr>
          <a:xfrm>
            <a:off x="2351197" y="4507572"/>
            <a:ext cx="1184648" cy="0"/>
          </a:xfrm>
          <a:prstGeom prst="straightConnector1">
            <a:avLst/>
          </a:prstGeom>
          <a:ln w="19050">
            <a:solidFill>
              <a:srgbClr val="0066FF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/>
          <p:nvPr/>
        </p:nvCxnSpPr>
        <p:spPr>
          <a:xfrm>
            <a:off x="2351197" y="4580200"/>
            <a:ext cx="1184648" cy="0"/>
          </a:xfrm>
          <a:prstGeom prst="straightConnector1">
            <a:avLst/>
          </a:prstGeom>
          <a:ln w="19050">
            <a:solidFill>
              <a:srgbClr val="0066FF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箭头连接符 106"/>
          <p:cNvCxnSpPr/>
          <p:nvPr/>
        </p:nvCxnSpPr>
        <p:spPr>
          <a:xfrm>
            <a:off x="2351197" y="4652828"/>
            <a:ext cx="1184648" cy="0"/>
          </a:xfrm>
          <a:prstGeom prst="straightConnector1">
            <a:avLst/>
          </a:prstGeom>
          <a:ln w="19050">
            <a:solidFill>
              <a:srgbClr val="0066FF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文本框 107"/>
              <p:cNvSpPr txBox="1"/>
              <p:nvPr/>
            </p:nvSpPr>
            <p:spPr>
              <a:xfrm flipH="1">
                <a:off x="2773902" y="5109220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8" name="文本框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3902" y="5109220"/>
                <a:ext cx="303030" cy="307777"/>
              </a:xfrm>
              <a:prstGeom prst="rect">
                <a:avLst/>
              </a:prstGeom>
              <a:blipFill rotWithShape="0">
                <a:blip r:embed="rId1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文本框 108"/>
              <p:cNvSpPr txBox="1"/>
              <p:nvPr/>
            </p:nvSpPr>
            <p:spPr>
              <a:xfrm flipH="1">
                <a:off x="2778013" y="5490690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9" name="文本框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8013" y="5490690"/>
                <a:ext cx="303030" cy="307777"/>
              </a:xfrm>
              <a:prstGeom prst="rect">
                <a:avLst/>
              </a:prstGeom>
              <a:blipFill rotWithShape="0"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文本框 109"/>
              <p:cNvSpPr txBox="1"/>
              <p:nvPr/>
            </p:nvSpPr>
            <p:spPr>
              <a:xfrm flipH="1">
                <a:off x="2778013" y="5892200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0" name="文本框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8013" y="5892200"/>
                <a:ext cx="303030" cy="307777"/>
              </a:xfrm>
              <a:prstGeom prst="rect">
                <a:avLst/>
              </a:prstGeom>
              <a:blipFill rotWithShape="0"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文本框 110"/>
              <p:cNvSpPr txBox="1"/>
              <p:nvPr/>
            </p:nvSpPr>
            <p:spPr>
              <a:xfrm flipH="1">
                <a:off x="2773303" y="6256253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1" name="文本框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3303" y="6256253"/>
                <a:ext cx="303030" cy="307777"/>
              </a:xfrm>
              <a:prstGeom prst="rect">
                <a:avLst/>
              </a:prstGeom>
              <a:blipFill rotWithShape="0">
                <a:blip r:embed="rId1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文本框 111"/>
              <p:cNvSpPr txBox="1"/>
              <p:nvPr/>
            </p:nvSpPr>
            <p:spPr>
              <a:xfrm flipH="1">
                <a:off x="2560087" y="4579899"/>
                <a:ext cx="7294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2" name="文本框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560087" y="4579899"/>
                <a:ext cx="729461" cy="307777"/>
              </a:xfrm>
              <a:prstGeom prst="rect">
                <a:avLst/>
              </a:prstGeom>
              <a:blipFill rotWithShape="0">
                <a:blip r:embed="rId1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本框 112"/>
              <p:cNvSpPr txBox="1"/>
              <p:nvPr/>
            </p:nvSpPr>
            <p:spPr>
              <a:xfrm flipH="1">
                <a:off x="1798874" y="4781752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3" name="文本框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798874" y="4781752"/>
                <a:ext cx="303030" cy="30777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本框 113"/>
              <p:cNvSpPr txBox="1"/>
              <p:nvPr/>
            </p:nvSpPr>
            <p:spPr>
              <a:xfrm flipH="1">
                <a:off x="3794659" y="4778350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4" name="文本框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94659" y="4778350"/>
                <a:ext cx="303030" cy="30777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本框 114"/>
              <p:cNvSpPr txBox="1"/>
              <p:nvPr/>
            </p:nvSpPr>
            <p:spPr>
              <a:xfrm flipH="1">
                <a:off x="2773302" y="3864208"/>
                <a:ext cx="3030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5" name="文本框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3302" y="3864208"/>
                <a:ext cx="303030" cy="307777"/>
              </a:xfrm>
              <a:prstGeom prst="rect">
                <a:avLst/>
              </a:prstGeom>
              <a:blipFill rotWithShape="0">
                <a:blip r:embed="rId2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文本框 115"/>
              <p:cNvSpPr txBox="1"/>
              <p:nvPr/>
            </p:nvSpPr>
            <p:spPr>
              <a:xfrm flipH="1">
                <a:off x="1200389" y="3830416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/>
                  <a:t>Complete attributes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6" name="文本框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00389" y="3830416"/>
                <a:ext cx="1763991" cy="523220"/>
              </a:xfrm>
              <a:prstGeom prst="rect">
                <a:avLst/>
              </a:prstGeom>
              <a:blipFill rotWithShape="0">
                <a:blip r:embed="rId21"/>
                <a:stretch>
                  <a:fillRect l="-1038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本框 116"/>
              <p:cNvSpPr txBox="1"/>
              <p:nvPr/>
            </p:nvSpPr>
            <p:spPr>
              <a:xfrm flipH="1">
                <a:off x="3014040" y="3832518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/>
                  <a:t>Incomplete attribute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7" name="文本框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14040" y="3832518"/>
                <a:ext cx="1763991" cy="523220"/>
              </a:xfrm>
              <a:prstGeom prst="rect">
                <a:avLst/>
              </a:prstGeom>
              <a:blipFill rotWithShape="0">
                <a:blip r:embed="rId22"/>
                <a:stretch>
                  <a:fillRect l="-1034" t="-3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文本框 117"/>
              <p:cNvSpPr txBox="1"/>
              <p:nvPr/>
            </p:nvSpPr>
            <p:spPr>
              <a:xfrm flipH="1">
                <a:off x="-46775" y="4383574"/>
                <a:ext cx="17639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Incomplete tuple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118" name="文本框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46775" y="4383574"/>
                <a:ext cx="1763991" cy="307777"/>
              </a:xfrm>
              <a:prstGeom prst="rect">
                <a:avLst/>
              </a:prstGeom>
              <a:blipFill rotWithShape="0">
                <a:blip r:embed="rId23"/>
                <a:stretch>
                  <a:fillRect l="-1034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文本框 118"/>
              <p:cNvSpPr txBox="1"/>
              <p:nvPr/>
            </p:nvSpPr>
            <p:spPr>
              <a:xfrm flipH="1">
                <a:off x="-46775" y="5574833"/>
                <a:ext cx="17639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Complete tuples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1400" b="0" dirty="0"/>
              </a:p>
              <a:p>
                <a:r>
                  <a:rPr lang="en-US" sz="1400" dirty="0"/>
                  <a:t>(neighbors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400" dirty="0"/>
                  <a:t>)</a:t>
                </a:r>
              </a:p>
            </p:txBody>
          </p:sp>
        </mc:Choice>
        <mc:Fallback xmlns="">
          <p:sp>
            <p:nvSpPr>
              <p:cNvPr id="119" name="文本框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46775" y="5574833"/>
                <a:ext cx="1763991" cy="523220"/>
              </a:xfrm>
              <a:prstGeom prst="rect">
                <a:avLst/>
              </a:prstGeom>
              <a:blipFill rotWithShape="0">
                <a:blip r:embed="rId24"/>
                <a:stretch>
                  <a:fillRect l="-1034" t="-3529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6338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187323"/>
    </mc:Choice>
    <mc:Fallback>
      <p:transition advTm="187323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2.3|1.7|5.8|17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1.3|3.6|2.7|9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1.3|3.6|2.7|9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1.3|3.6|2.7|9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4.7|5.3|3.3|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2.3|1.7|5.8|1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2.3|1.7|5.8|17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2.3|1.7|5.8|17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8.1|16.4|23.3|23.6|11.8|24.7|4.7|26.8|18.1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8.1|16.4|23.3|23.6|11.8|24.7|4.7|26.8|18.1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8.1|16.4|23.3|23.6|11.8|24.7|4.7|26.8|18.1|3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1.3|3.6|2.7|9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1.3|3.6|2.7|9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40699</TotalTime>
  <Words>1843</Words>
  <Application>Microsoft Macintosh PowerPoint</Application>
  <PresentationFormat>On-screen Show (4:3)</PresentationFormat>
  <Paragraphs>636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Microsoft YaHei UI</vt:lpstr>
      <vt:lpstr>Arial</vt:lpstr>
      <vt:lpstr>Calibri</vt:lpstr>
      <vt:lpstr>Cambria</vt:lpstr>
      <vt:lpstr>Cambria Math</vt:lpstr>
      <vt:lpstr>Wingdings</vt:lpstr>
      <vt:lpstr>Wingdings 3</vt:lpstr>
      <vt:lpstr>Book</vt:lpstr>
      <vt:lpstr>Learning Individual Models for Imputation</vt:lpstr>
      <vt:lpstr>Outline</vt:lpstr>
      <vt:lpstr>Missing Numerical Data</vt:lpstr>
      <vt:lpstr>Issue 1: Sparsity</vt:lpstr>
      <vt:lpstr>Issue 2: Heterogeneity</vt:lpstr>
      <vt:lpstr>Intuition</vt:lpstr>
      <vt:lpstr>Existing imputation methods</vt:lpstr>
      <vt:lpstr>Existing imputation methods</vt:lpstr>
      <vt:lpstr>Imputation via Individual Learning</vt:lpstr>
      <vt:lpstr>Learning phase</vt:lpstr>
      <vt:lpstr>Imputation phase</vt:lpstr>
      <vt:lpstr>Subsuming Existing Methods</vt:lpstr>
      <vt:lpstr>Adaptive Learning</vt:lpstr>
      <vt:lpstr>Experiment Setting</vt:lpstr>
      <vt:lpstr>Comparison on datasets</vt:lpstr>
      <vt:lpstr>Varying complete case</vt:lpstr>
      <vt:lpstr>Varying number of neighbors</vt:lpstr>
      <vt:lpstr>Varying number of neighbors</vt:lpstr>
      <vt:lpstr>Conclusion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IIM_ICDE2019</dc:title>
  <dc:creator>朱笑尘;Stoke</dc:creator>
  <cp:lastModifiedBy>Shaoxu Song</cp:lastModifiedBy>
  <cp:revision>4550</cp:revision>
  <cp:lastPrinted>2013-08-19T08:56:49Z</cp:lastPrinted>
  <dcterms:created xsi:type="dcterms:W3CDTF">2013-05-19T10:34:27Z</dcterms:created>
  <dcterms:modified xsi:type="dcterms:W3CDTF">2020-03-18T01:16:22Z</dcterms:modified>
</cp:coreProperties>
</file>