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4"/>
  </p:notesMasterIdLst>
  <p:sldIdLst>
    <p:sldId id="344" r:id="rId2"/>
    <p:sldId id="260" r:id="rId3"/>
    <p:sldId id="289" r:id="rId4"/>
    <p:sldId id="375" r:id="rId5"/>
    <p:sldId id="376" r:id="rId6"/>
    <p:sldId id="377" r:id="rId7"/>
    <p:sldId id="395" r:id="rId8"/>
    <p:sldId id="397" r:id="rId9"/>
    <p:sldId id="378" r:id="rId10"/>
    <p:sldId id="380" r:id="rId11"/>
    <p:sldId id="383" r:id="rId12"/>
    <p:sldId id="384" r:id="rId13"/>
    <p:sldId id="385" r:id="rId14"/>
    <p:sldId id="387" r:id="rId15"/>
    <p:sldId id="388" r:id="rId16"/>
    <p:sldId id="389" r:id="rId17"/>
    <p:sldId id="390" r:id="rId18"/>
    <p:sldId id="402" r:id="rId19"/>
    <p:sldId id="391" r:id="rId20"/>
    <p:sldId id="393" r:id="rId21"/>
    <p:sldId id="394" r:id="rId22"/>
    <p:sldId id="288" r:id="rId23"/>
  </p:sldIdLst>
  <p:sldSz cx="9144000" cy="6858000" type="screen4x3"/>
  <p:notesSz cx="6797675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2FBC56-20B9-4671-BFCA-AE1CC50A2CED}">
          <p14:sldIdLst>
            <p14:sldId id="344"/>
            <p14:sldId id="260"/>
            <p14:sldId id="289"/>
            <p14:sldId id="375"/>
            <p14:sldId id="376"/>
            <p14:sldId id="377"/>
            <p14:sldId id="395"/>
            <p14:sldId id="397"/>
            <p14:sldId id="378"/>
            <p14:sldId id="380"/>
            <p14:sldId id="383"/>
            <p14:sldId id="384"/>
            <p14:sldId id="385"/>
            <p14:sldId id="387"/>
            <p14:sldId id="388"/>
            <p14:sldId id="389"/>
            <p14:sldId id="390"/>
            <p14:sldId id="402"/>
            <p14:sldId id="391"/>
            <p14:sldId id="393"/>
            <p14:sldId id="394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BC8"/>
    <a:srgbClr val="00B050"/>
    <a:srgbClr val="ED7D31"/>
    <a:srgbClr val="7C5BAE"/>
    <a:srgbClr val="F8F8F8"/>
    <a:srgbClr val="FFC000"/>
    <a:srgbClr val="A5A5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2109" autoAdjust="0"/>
  </p:normalViewPr>
  <p:slideViewPr>
    <p:cSldViewPr snapToGrid="0">
      <p:cViewPr>
        <p:scale>
          <a:sx n="95" d="100"/>
          <a:sy n="95" d="100"/>
        </p:scale>
        <p:origin x="1944" y="14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0.xml"/><Relationship Id="rId20" Type="http://schemas.openxmlformats.org/officeDocument/2006/relationships/slide" Target="slides/slide21.xml"/><Relationship Id="rId21" Type="http://schemas.openxmlformats.org/officeDocument/2006/relationships/slide" Target="slides/slide22.xml"/><Relationship Id="rId10" Type="http://schemas.openxmlformats.org/officeDocument/2006/relationships/slide" Target="slides/slide11.xml"/><Relationship Id="rId11" Type="http://schemas.openxmlformats.org/officeDocument/2006/relationships/slide" Target="slides/slide12.xml"/><Relationship Id="rId12" Type="http://schemas.openxmlformats.org/officeDocument/2006/relationships/slide" Target="slides/slide13.xml"/><Relationship Id="rId13" Type="http://schemas.openxmlformats.org/officeDocument/2006/relationships/slide" Target="slides/slide14.xml"/><Relationship Id="rId14" Type="http://schemas.openxmlformats.org/officeDocument/2006/relationships/slide" Target="slides/slide15.xml"/><Relationship Id="rId15" Type="http://schemas.openxmlformats.org/officeDocument/2006/relationships/slide" Target="slides/slide16.xml"/><Relationship Id="rId16" Type="http://schemas.openxmlformats.org/officeDocument/2006/relationships/slide" Target="slides/slide17.xml"/><Relationship Id="rId17" Type="http://schemas.openxmlformats.org/officeDocument/2006/relationships/slide" Target="slides/slide18.xml"/><Relationship Id="rId18" Type="http://schemas.openxmlformats.org/officeDocument/2006/relationships/slide" Target="slides/slide19.xml"/><Relationship Id="rId19" Type="http://schemas.openxmlformats.org/officeDocument/2006/relationships/slide" Target="slides/slide20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6935-0DC7-4038-8482-91A0E6AC6339}" type="datetimeFigureOut">
              <a:rPr lang="zh-CN" altLang="en-US" smtClean="0"/>
              <a:t>16/8/11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89AA-BC06-49F7-923C-165470426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2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77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96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04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3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2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207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1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0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198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72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07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CN" smtClean="0">
                <a:solidFill>
                  <a:srgbClr val="000000"/>
                </a:solidFill>
                <a:latin typeface="Arial"/>
                <a:ea typeface="幼圆" panose="02010509060101010101" pitchFamily="49" charset="-122"/>
              </a:rPr>
              <a:pPr/>
              <a:t>22</a:t>
            </a:fld>
            <a:endParaRPr altLang="en-US">
              <a:solidFill>
                <a:srgbClr val="000000"/>
              </a:solidFill>
              <a:latin typeface="Arial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5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5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8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2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26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20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72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54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矩形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D047FC62-43E0-4DBF-A83B-F2AB4CFBE66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BE36-7CD8-4A82-859D-5E43484C71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1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C72F-BB6D-4C56-8530-994187F87EE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90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E6D7-44FB-45A8-893D-4BFD49E223C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880731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565EFF36-6EB1-49CE-9420-86AAAB737268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A7D8-9945-464C-8AD0-FB33CBA3A47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2241-5382-408B-801E-F11AD9F5DFF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232A-ED28-4717-B0B6-3BD7547515E8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2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77C-E184-4126-976A-A2274A24664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7254-DB2E-4040-90A9-6F05676E0643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88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DD69-5E3B-492D-A338-7D5950A18DA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97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8826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200125"/>
            <a:ext cx="8229600" cy="5355322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77A1-A777-49A6-8DE1-EC372A42C25C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8826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42994" y="29053"/>
            <a:ext cx="8229600" cy="821847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3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9745" y="942623"/>
            <a:ext cx="6686549" cy="169708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Constraint-Variance Tolerant Data Repairing </a:t>
            </a:r>
            <a:endParaRPr lang="zh-CN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0058" y="3502624"/>
            <a:ext cx="8445921" cy="2127997"/>
          </a:xfrm>
        </p:spPr>
        <p:txBody>
          <a:bodyPr>
            <a:noAutofit/>
          </a:bodyPr>
          <a:lstStyle/>
          <a:p>
            <a:endParaRPr lang="en-US" altLang="zh-CN" sz="525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18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Shaoxu</a:t>
            </a:r>
            <a:r>
              <a:rPr lang="zh-CN" altLang="en-US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Song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Han</a:t>
            </a:r>
            <a:r>
              <a:rPr lang="zh-CN" altLang="en-US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Zhu</a:t>
            </a:r>
            <a:r>
              <a:rPr lang="en-US" altLang="zh-CN" sz="1800" baseline="300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Jianmin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Wang</a:t>
            </a:r>
            <a:r>
              <a:rPr lang="en-US" altLang="zh-CN" sz="1800" baseline="300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endParaRPr lang="en-US" altLang="zh-CN" sz="1800" baseline="30000" dirty="0">
              <a:solidFill>
                <a:schemeClr val="bg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altLang="zh-CN" sz="2000" baseline="30000" dirty="0" smtClean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baseline="30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Tsinghua 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University, 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China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r>
              <a:rPr lang="en-US" dirty="0" smtClean="0">
                <a:solidFill>
                  <a:prstClr val="black"/>
                </a:solidFill>
              </a:rPr>
              <a:t>/</a:t>
            </a:r>
            <a:r>
              <a:rPr lang="en-US" altLang="zh-CN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4177"/>
                    </a14:imgEffect>
                    <a14:imgEffect>
                      <a14:saturation sat="170000"/>
                    </a14:imgEffect>
                    <a14:imgEffect>
                      <a14:brightnessContrast bright="20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7218" y="5486400"/>
            <a:ext cx="1371600" cy="1371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8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48">
        <p:fade/>
      </p:transition>
    </mc:Choice>
    <mc:Fallback xmlns="">
      <p:transition advTm="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Problem</a:t>
            </a:r>
            <a:endParaRPr lang="en-US" altLang="zh-CN" sz="24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schemeClr val="accent3"/>
                </a:solidFill>
                <a:ea typeface="Microsoft YaHei UI" panose="020B0503020204020204" pitchFamily="34" charset="-122"/>
              </a:rPr>
              <a:t>Solutions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10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Constraint</a:t>
            </a:r>
            <a:r>
              <a:rPr lang="zh-CN" altLang="en-US" dirty="0" smtClean="0"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ea typeface="Microsoft YaHei UI" panose="020B0503020204020204" pitchFamily="34" charset="-122"/>
              </a:rPr>
              <a:t>Repair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400" dirty="0" smtClean="0"/>
                  <a:t>Repair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smtClean="0"/>
                  <a:t>cost</a:t>
                </a:r>
                <a:endParaRPr kumimoji="1" lang="zh-CN" alt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𝑒𝑑𝑖𝑡</m:t>
                    </m:r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𝜑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is-IS" altLang="zh-CN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i="1">
                            <a:latin typeface="Cambria Math" charset="0"/>
                          </a:rPr>
                          <m:t>𝑃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∈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\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′</m:t>
                        </m:r>
                      </m:sub>
                      <m:sup/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𝑃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e>
                    </m:nary>
                    <m:r>
                      <a:rPr kumimoji="1" lang="en-US" altLang="zh-CN" sz="2000" i="1">
                        <a:latin typeface="Cambria Math" charset="0"/>
                      </a:rPr>
                      <m:t>+</m:t>
                    </m:r>
                    <m:r>
                      <a:rPr kumimoji="1" lang="en-US" altLang="zh-CN" sz="2000" i="1">
                        <a:latin typeface="Cambria Math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kumimoji="1" lang="is-IS" altLang="zh-CN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i="1">
                            <a:latin typeface="Cambria Math" charset="0"/>
                          </a:rPr>
                          <m:t>𝑃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∈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′\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</m:sub>
                      <m:sup/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𝑃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zh-CN" altLang="en-US" sz="2000" i="1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weighted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cost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predicate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𝑃</m:t>
                    </m:r>
                  </m:oMath>
                </a14:m>
                <a:endParaRPr kumimoji="1" lang="zh-CN" altLang="en-US" sz="2000" i="1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−1≤</m:t>
                    </m:r>
                    <m:r>
                      <a:rPr kumimoji="1" lang="en-US" altLang="zh-CN" sz="2000" i="1">
                        <a:latin typeface="Cambria Math" charset="0"/>
                      </a:rPr>
                      <m:t>𝜆</m:t>
                    </m:r>
                    <m:r>
                      <a:rPr kumimoji="1" lang="en-US" altLang="zh-CN" sz="2000" i="1">
                        <a:latin typeface="Cambria Math" charset="0"/>
                      </a:rPr>
                      <m:t>≤0</m:t>
                    </m:r>
                  </m:oMath>
                </a14:m>
                <a:r>
                  <a:rPr kumimoji="1" lang="en-US" altLang="zh-CN" sz="2000" i="1" dirty="0"/>
                  <a:t>,</a:t>
                </a:r>
                <a:r>
                  <a:rPr kumimoji="1" lang="zh-CN" altLang="en-US" sz="2000" i="1" dirty="0"/>
                  <a:t> </a:t>
                </a:r>
                <a:r>
                  <a:rPr kumimoji="1" lang="en-US" altLang="zh-CN" sz="2000" i="1" dirty="0"/>
                  <a:t>usually</a:t>
                </a:r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𝜆</m:t>
                    </m:r>
                    <m:r>
                      <a:rPr kumimoji="1" lang="en-US" altLang="zh-CN" sz="2000" i="1">
                        <a:latin typeface="Cambria Math" charset="0"/>
                      </a:rPr>
                      <m:t>=−0.5</m:t>
                    </m:r>
                  </m:oMath>
                </a14:m>
                <a:endParaRPr kumimoji="1" lang="zh-CN" altLang="en-US" sz="2000" i="1" dirty="0" smtClean="0"/>
              </a:p>
              <a:p>
                <a:endParaRPr kumimoji="1" lang="zh-CN" altLang="en-US" sz="2400" i="1" dirty="0"/>
              </a:p>
              <a:p>
                <a:r>
                  <a:rPr kumimoji="1" lang="en-US" altLang="zh-CN" sz="2400" dirty="0"/>
                  <a:t>Weighted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predicate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cost</a:t>
                </a:r>
                <a:endParaRPr kumimoji="1" lang="zh-CN" altLang="en-US" sz="2400" dirty="0"/>
              </a:p>
              <a:p>
                <a:pPr lvl="1"/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𝑃</m:t>
                        </m:r>
                      </m:e>
                    </m:d>
                    <m:r>
                      <a:rPr kumimoji="1" lang="en-US" altLang="zh-CN" sz="2000" i="1">
                        <a:latin typeface="Cambria Math" charset="0"/>
                      </a:rPr>
                      <m:t>=|</m:t>
                    </m:r>
                    <m:func>
                      <m:func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kumimoji="1" lang="en-US" altLang="zh-CN" sz="2000" i="1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Pr</m:t>
                    </m:r>
                    <m:r>
                      <a:rPr kumimoji="1" lang="en-US" altLang="zh-CN" sz="2000" i="1">
                        <a:latin typeface="Cambria Math" charset="0"/>
                      </a:rPr>
                      <m:t>⁡(</m:t>
                    </m:r>
                    <m:r>
                      <a:rPr kumimoji="1" lang="zh-CN" altLang="en-US" sz="2000" i="1">
                        <a:latin typeface="Cambria Math" charset="0"/>
                      </a:rPr>
                      <m:t>𝜑</m:t>
                    </m:r>
                    <m:r>
                      <a:rPr kumimoji="1" lang="en-US" altLang="zh-CN" sz="2000" i="1">
                        <a:latin typeface="Cambria Math" charset="0"/>
                      </a:rPr>
                      <m:t>)|</m:t>
                    </m:r>
                  </m:oMath>
                </a14:m>
                <a:endParaRPr kumimoji="1" lang="zh-CN" altLang="en-US" sz="2000" i="1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kumimoji="1" lang="zh-CN" altLang="en-US" sz="2000" i="1" dirty="0" smtClean="0"/>
                  <a:t> </a:t>
                </a:r>
                <a:r>
                  <a:rPr kumimoji="1" lang="en-US" altLang="zh-CN" sz="2000" dirty="0" smtClean="0"/>
                  <a:t>estimates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proportion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of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tuple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pairs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satisfying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𝜑</m:t>
                    </m:r>
                  </m:oMath>
                </a14:m>
                <a:endParaRPr kumimoji="1" lang="zh-CN" altLang="en-US" sz="2000" i="1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𝑃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defined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importance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of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𝜑</m:t>
                    </m:r>
                  </m:oMath>
                </a14:m>
                <a:endParaRPr kumimoji="1" lang="zh-CN" altLang="en-US" sz="2000" dirty="0"/>
              </a:p>
              <a:p>
                <a:endParaRPr kumimoji="1" lang="zh-CN" altLang="en-US" sz="2800" dirty="0"/>
              </a:p>
              <a:p>
                <a:endParaRPr kumimoji="1" lang="zh-CN" altLang="en-US" sz="2000" dirty="0"/>
              </a:p>
              <a:p>
                <a:pPr marL="0" indent="0">
                  <a:buNone/>
                </a:pPr>
                <a:endParaRPr kumimoji="1" lang="zh-CN" altLang="en-US" sz="2400" dirty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11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Conflict</a:t>
            </a:r>
            <a:r>
              <a:rPr lang="zh-CN" altLang="en-US" dirty="0" smtClean="0">
                <a:ea typeface="Microsoft YaHei UI" panose="020B0503020204020204" pitchFamily="34" charset="-122"/>
              </a:rPr>
              <a:t> </a:t>
            </a:r>
            <a:r>
              <a:rPr lang="en-US" altLang="zh-CN" dirty="0" err="1" smtClean="0">
                <a:ea typeface="Microsoft YaHei UI" panose="020B0503020204020204" pitchFamily="34" charset="-122"/>
              </a:rPr>
              <a:t>Hypergraph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400" dirty="0" smtClean="0"/>
                  <a:t>Conflict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err="1" smtClean="0"/>
                  <a:t>Hypergraph</a:t>
                </a:r>
                <a:endParaRPr kumimoji="1" lang="zh-CN" altLang="en-US" sz="2400" dirty="0" smtClean="0"/>
              </a:p>
              <a:p>
                <a:pPr lvl="1"/>
                <a:r>
                  <a:rPr kumimoji="1" lang="en-US" altLang="zh-CN" sz="2000" dirty="0" smtClean="0"/>
                  <a:t>vertex: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cell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relation</a:t>
                </a:r>
                <a:endParaRPr kumimoji="1" lang="zh-CN" altLang="en-US" sz="2000" dirty="0" smtClean="0"/>
              </a:p>
              <a:p>
                <a:pPr lvl="1"/>
                <a:r>
                  <a:rPr kumimoji="1" lang="en-US" altLang="zh-CN" sz="2000" dirty="0" err="1"/>
                  <a:t>H</a:t>
                </a:r>
                <a:r>
                  <a:rPr kumimoji="1" lang="en-US" altLang="zh-CN" sz="2000" dirty="0" err="1" smtClean="0"/>
                  <a:t>yperedge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violation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tuple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list</a:t>
                </a:r>
                <a:endParaRPr kumimoji="1" lang="zh-CN" altLang="en-US" sz="2000" dirty="0" smtClean="0"/>
              </a:p>
              <a:p>
                <a:pPr marL="0" indent="0">
                  <a:buNone/>
                </a:pPr>
                <a:endParaRPr kumimoji="1" lang="zh-CN" altLang="en-US" sz="20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zh-CN" altLang="en-US" sz="2000" i="1">
                              <a:latin typeface="Cambria Math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:∀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∈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𝑅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, ¬(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𝐼𝑛𝑐𝑜𝑚𝑒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𝐼𝑛𝑐𝑜𝑚𝑒</m:t>
                      </m:r>
                      <m:r>
                        <a:rPr kumimoji="1" lang="zh-CN" altLang="en-US" sz="2000" i="1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𝑇𝑎𝑥</m:t>
                      </m:r>
                      <m:r>
                        <a:rPr kumimoji="1" lang="en-US" altLang="zh-CN" sz="2000" b="0" i="1" smtClean="0">
                          <a:latin typeface="Cambria Math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𝑇𝑎𝑥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/>
              </a:p>
              <a:p>
                <a:endParaRPr kumimoji="1" lang="zh-CN" altLang="en-US" sz="2000" dirty="0"/>
              </a:p>
              <a:p>
                <a:pPr marL="0" indent="0">
                  <a:buNone/>
                </a:pPr>
                <a:endParaRPr kumimoji="1" lang="zh-CN" altLang="en-US" sz="2400" dirty="0" smtClean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12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7092"/>
            <a:ext cx="4948387" cy="20473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147" y="3757092"/>
            <a:ext cx="4431853" cy="20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Pruning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400" dirty="0" smtClean="0"/>
                  <a:t>Repair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data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cell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in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Minimum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weighted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vertex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cover</a:t>
                </a:r>
                <a:endParaRPr kumimoji="1" lang="zh-CN" altLang="en-US" sz="2400" dirty="0"/>
              </a:p>
              <a:p>
                <a:pPr lvl="1"/>
                <a:r>
                  <a:rPr kumimoji="1" lang="en-US" altLang="zh-CN" sz="2000" dirty="0" smtClean="0"/>
                  <a:t>Find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MWVC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NP-hard</a:t>
                </a:r>
                <a:endParaRPr kumimoji="1" lang="zh-CN" altLang="en-US" sz="2000" dirty="0" smtClean="0"/>
              </a:p>
              <a:p>
                <a:pPr lvl="1"/>
                <a:r>
                  <a:rPr kumimoji="1" lang="en-US" altLang="zh-CN" sz="2000" dirty="0"/>
                  <a:t>U</a:t>
                </a:r>
                <a:r>
                  <a:rPr kumimoji="1" lang="en-US" altLang="zh-CN" sz="2000" dirty="0" smtClean="0"/>
                  <a:t>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factor-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𝑓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approximate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𝑂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𝑉𝐸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 smtClean="0"/>
                  <a:t>)</a:t>
                </a:r>
                <a:endParaRPr kumimoji="1" lang="zh-CN" altLang="en-US" sz="2000" dirty="0" smtClean="0"/>
              </a:p>
              <a:p>
                <a:pPr lvl="1"/>
                <a:endParaRPr kumimoji="1" lang="zh-CN" altLang="en-US" sz="2000" dirty="0"/>
              </a:p>
              <a:p>
                <a:endParaRPr kumimoji="1" lang="zh-CN" altLang="en-US" sz="2400" dirty="0" smtClean="0"/>
              </a:p>
              <a:p>
                <a:r>
                  <a:rPr kumimoji="1" lang="en-US" altLang="zh-CN" sz="2400" dirty="0" smtClean="0"/>
                  <a:t>Too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many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constraints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repair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plans</a:t>
                </a:r>
                <a:endParaRPr kumimoji="1" lang="zh-CN" altLang="en-US" sz="2400" dirty="0" smtClean="0"/>
              </a:p>
              <a:p>
                <a:pPr lvl="1"/>
                <a:r>
                  <a:rPr kumimoji="1" lang="en-US" altLang="zh-CN" sz="2000" dirty="0"/>
                  <a:t>U</a:t>
                </a:r>
                <a:r>
                  <a:rPr kumimoji="1" lang="en-US" altLang="zh-CN" sz="2000" dirty="0" smtClean="0"/>
                  <a:t>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Maximum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constraints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repair</a:t>
                </a:r>
                <a:endParaRPr kumimoji="1" lang="zh-CN" altLang="en-US" sz="2000" dirty="0" smtClean="0"/>
              </a:p>
              <a:p>
                <a:pPr lvl="1"/>
                <a:r>
                  <a:rPr kumimoji="1" lang="en-US" altLang="zh-CN" sz="2000" dirty="0" smtClean="0"/>
                  <a:t>Use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data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repair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bounds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to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prune</a:t>
                </a:r>
                <a:r>
                  <a:rPr kumimoji="1" lang="zh-CN" altLang="en-US" sz="2000" dirty="0" smtClean="0"/>
                  <a:t> </a:t>
                </a:r>
              </a:p>
              <a:p>
                <a:endParaRPr kumimoji="1" lang="zh-CN" altLang="en-US" sz="2800" dirty="0" smtClean="0"/>
              </a:p>
              <a:p>
                <a:endParaRPr kumimoji="1" lang="zh-CN" altLang="en-US" sz="2000" dirty="0"/>
              </a:p>
              <a:p>
                <a:pPr marL="0" indent="0">
                  <a:buNone/>
                </a:pPr>
                <a:endParaRPr kumimoji="1" lang="zh-CN" altLang="en-US" sz="2400" dirty="0" smtClean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13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1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Problem</a:t>
            </a:r>
            <a:endParaRPr lang="en-US" altLang="zh-CN" sz="24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Solutions</a:t>
            </a: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14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02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Setting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400" dirty="0" smtClean="0">
                    <a:ea typeface="Cambria Math" charset="0"/>
                    <a:cs typeface="Cambria Math" charset="0"/>
                  </a:rPr>
                  <a:t>Datasets</a:t>
                </a:r>
                <a:endParaRPr kumimoji="1" lang="zh-CN" altLang="en-US" sz="2400" dirty="0" smtClean="0">
                  <a:ea typeface="Cambria Math" charset="0"/>
                  <a:cs typeface="Cambria Math" charset="0"/>
                </a:endParaRPr>
              </a:p>
              <a:p>
                <a:pPr lvl="1"/>
                <a:r>
                  <a:rPr kumimoji="1" lang="en-US" altLang="zh-CN" sz="1600" dirty="0" smtClean="0"/>
                  <a:t>HOSP</a:t>
                </a:r>
                <a:r>
                  <a:rPr lang="en-US" altLang="zh-CN" sz="1600" baseline="30000" dirty="0" smtClean="0"/>
                  <a:t>1</a:t>
                </a:r>
                <a:r>
                  <a:rPr lang="en-US" altLang="zh-CN" sz="1600" dirty="0" smtClean="0"/>
                  <a:t>: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official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dataset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from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US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Department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of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Health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&amp;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Human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Service,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with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14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attributes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and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20,442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tuples</a:t>
                </a:r>
                <a:endParaRPr lang="zh-CN" altLang="en-US" sz="1600" dirty="0" smtClean="0"/>
              </a:p>
              <a:p>
                <a:pPr lvl="1"/>
                <a:r>
                  <a:rPr kumimoji="1" lang="en-US" altLang="zh-CN" sz="1600" dirty="0" smtClean="0"/>
                  <a:t>CENSUS</a:t>
                </a:r>
                <a:r>
                  <a:rPr kumimoji="1" lang="en-US" altLang="zh-CN" sz="1600" baseline="30000" dirty="0" smtClean="0"/>
                  <a:t>2</a:t>
                </a:r>
                <a:r>
                  <a:rPr kumimoji="1" lang="en-US" altLang="zh-CN" sz="1600" dirty="0" smtClean="0"/>
                  <a:t>: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census-income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dataset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 smtClean="0"/>
                  <a:t>with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40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attributes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and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299,285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tuples.</a:t>
                </a:r>
                <a:endParaRPr kumimoji="1" lang="zh-CN" altLang="en-US" sz="1600" dirty="0" smtClean="0"/>
              </a:p>
              <a:p>
                <a:pPr lvl="1"/>
                <a:r>
                  <a:rPr kumimoji="1" lang="en-US" altLang="zh-CN" sz="1600" dirty="0" smtClean="0"/>
                  <a:t>GPS:</a:t>
                </a:r>
                <a:r>
                  <a:rPr lang="en-US" altLang="zh-CN" sz="1600" dirty="0"/>
                  <a:t> </a:t>
                </a:r>
                <a:r>
                  <a:rPr lang="en-US" altLang="zh-CN" sz="1600" dirty="0" smtClean="0"/>
                  <a:t>2358 </a:t>
                </a:r>
                <a:r>
                  <a:rPr lang="en-US" altLang="zh-CN" sz="1600" dirty="0"/>
                  <a:t>points in the trajectory</a:t>
                </a:r>
                <a:endParaRPr kumimoji="1" lang="zh-CN" altLang="en-US" sz="1600" dirty="0" smtClean="0"/>
              </a:p>
              <a:p>
                <a:r>
                  <a:rPr kumimoji="1" lang="en-US" altLang="zh-CN" sz="2000" dirty="0" smtClean="0"/>
                  <a:t>DC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rules</a:t>
                </a:r>
                <a:endParaRPr kumimoji="1" lang="zh-CN" altLang="en-US" sz="2000" dirty="0" smtClean="0"/>
              </a:p>
              <a:p>
                <a:pPr lvl="1"/>
                <a:r>
                  <a:rPr kumimoji="1" lang="en-US" altLang="zh-CN" sz="1600" dirty="0" smtClean="0"/>
                  <a:t>Specified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6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FDs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in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HOSP, 3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DCs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in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Census and 2 DCs in GPS</a:t>
                </a:r>
                <a:endParaRPr kumimoji="1" lang="zh-CN" altLang="en-US" sz="1600" dirty="0" smtClean="0"/>
              </a:p>
              <a:p>
                <a:r>
                  <a:rPr kumimoji="1" lang="en-US" altLang="zh-CN" sz="2000" dirty="0" smtClean="0"/>
                  <a:t>Error</a:t>
                </a:r>
                <a:endParaRPr kumimoji="1" lang="zh-CN" altLang="en-US" sz="2000" dirty="0"/>
              </a:p>
              <a:p>
                <a:pPr lvl="1"/>
                <a:r>
                  <a:rPr kumimoji="1" lang="en-US" altLang="zh-CN" sz="1600" dirty="0" smtClean="0"/>
                  <a:t>Injected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errors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in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HOSP</a:t>
                </a:r>
              </a:p>
              <a:p>
                <a:pPr lvl="1"/>
                <a:r>
                  <a:rPr kumimoji="1" lang="en-US" altLang="zh-CN" sz="1600" dirty="0" smtClean="0"/>
                  <a:t>Constraint errors in Census</a:t>
                </a:r>
                <a:endParaRPr kumimoji="1" lang="zh-CN" altLang="en-US" sz="1600" dirty="0" smtClean="0"/>
              </a:p>
              <a:p>
                <a:pPr lvl="1"/>
                <a:r>
                  <a:rPr lang="en-US" altLang="zh-CN" sz="1600" dirty="0"/>
                  <a:t>Manually identified in </a:t>
                </a:r>
                <a:r>
                  <a:rPr lang="en-US" altLang="zh-CN" sz="1600" dirty="0" smtClean="0"/>
                  <a:t>GPS</a:t>
                </a:r>
                <a:endParaRPr kumimoji="1" lang="zh-CN" altLang="en-US" sz="1600" dirty="0" smtClean="0"/>
              </a:p>
              <a:p>
                <a:r>
                  <a:rPr kumimoji="1" lang="en-US" altLang="zh-CN" sz="2000" dirty="0" smtClean="0"/>
                  <a:t>Criteria</a:t>
                </a:r>
                <a:endParaRPr kumimoji="1" lang="zh-CN" altLang="en-US" sz="2000" dirty="0" smtClean="0"/>
              </a:p>
              <a:p>
                <a:pPr lvl="1"/>
                <a:r>
                  <a:rPr kumimoji="1" lang="en-US" altLang="zh-CN" sz="1600" dirty="0" smtClean="0"/>
                  <a:t>Precision,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 smtClean="0"/>
                  <a:t>recall,</a:t>
                </a:r>
                <a:r>
                  <a:rPr kumimoji="1" lang="zh-CN" altLang="en-US" sz="16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kumimoji="1" lang="en-US" altLang="zh-CN" sz="1600" dirty="0" smtClean="0"/>
                  <a:t>-measure</a:t>
                </a:r>
                <a:endParaRPr kumimoji="1" lang="zh-CN" altLang="en-US" sz="1600" dirty="0" smtClean="0"/>
              </a:p>
              <a:p>
                <a:pPr lvl="1"/>
                <a:r>
                  <a:rPr kumimoji="1" lang="en-US" altLang="zh-CN" sz="1600" dirty="0" smtClean="0"/>
                  <a:t>Mean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normalized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absolute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distance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(MNAD[1])</a:t>
                </a:r>
                <a:endParaRPr kumimoji="1" lang="zh-CN" altLang="en-US" sz="1600" dirty="0" smtClean="0"/>
              </a:p>
              <a:p>
                <a:pPr lvl="1"/>
                <a:endParaRPr kumimoji="1" lang="zh-CN" altLang="en-US" sz="1600" dirty="0" smtClean="0"/>
              </a:p>
              <a:p>
                <a:pPr lvl="1"/>
                <a:endParaRPr kumimoji="1" lang="zh-CN" altLang="en-US" sz="1600" dirty="0" smtClean="0"/>
              </a:p>
              <a:p>
                <a:endParaRPr kumimoji="1" lang="zh-CN" altLang="en-US" sz="2800" dirty="0" smtClean="0"/>
              </a:p>
              <a:p>
                <a:endParaRPr kumimoji="1" lang="zh-CN" altLang="en-US" sz="2000" dirty="0"/>
              </a:p>
              <a:p>
                <a:pPr marL="0" indent="0">
                  <a:buNone/>
                </a:pPr>
                <a:endParaRPr kumimoji="1" lang="zh-CN" altLang="en-US" sz="2400" dirty="0" smtClean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15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2994" y="5761759"/>
            <a:ext cx="793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smtClean="0"/>
              <a:t>https</a:t>
            </a:r>
            <a:r>
              <a:rPr lang="en-US" altLang="zh-CN" sz="1400" dirty="0"/>
              <a:t>://</a:t>
            </a:r>
            <a:r>
              <a:rPr lang="en-US" altLang="zh-CN" sz="1400" dirty="0" smtClean="0"/>
              <a:t>data.medicare.gov/data/hospital-compare</a:t>
            </a:r>
            <a:endParaRPr lang="zh-CN" altLang="en-US" sz="1400" dirty="0" smtClean="0"/>
          </a:p>
          <a:p>
            <a:pPr marL="342900" indent="-342900">
              <a:buAutoNum type="arabicPeriod"/>
            </a:pPr>
            <a:r>
              <a:rPr lang="en-US" altLang="zh-CN" sz="1400" dirty="0"/>
              <a:t>https://archive.ics.uci.edu/ml/datasets/Census-Income+(KDD</a:t>
            </a:r>
            <a:r>
              <a:rPr lang="en-US" altLang="zh-CN" sz="1400" dirty="0" smtClean="0"/>
              <a:t>)</a:t>
            </a:r>
            <a:endParaRPr lang="zh-CN" altLang="en-US" sz="1400" dirty="0" smtClean="0"/>
          </a:p>
          <a:p>
            <a:r>
              <a:rPr lang="en-US" altLang="zh-CN" sz="1400" dirty="0" smtClean="0"/>
              <a:t>[1]</a:t>
            </a:r>
            <a:r>
              <a:rPr lang="en-US" altLang="zh-CN" sz="1400" dirty="0"/>
              <a:t> Q. Li, Y. Li, J. Gao, B. Zhao, W. Fan, and J. Han. Resolving conflicts in heterogeneous data by truth discovery and source reliability estimation. In SIGMOD Conference, pages 1187–1198, 2014. </a:t>
            </a:r>
          </a:p>
          <a:p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876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Comparision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kumimoji="1" lang="en-US" altLang="zh-CN" sz="2400" dirty="0" smtClean="0">
                <a:ea typeface="Cambria Math" charset="0"/>
                <a:cs typeface="Cambria Math" charset="0"/>
              </a:rPr>
              <a:t>Different</a:t>
            </a:r>
            <a:r>
              <a:rPr kumimoji="1" lang="zh-CN" altLang="en-US" sz="24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400" dirty="0" smtClean="0">
                <a:ea typeface="Cambria Math" charset="0"/>
                <a:cs typeface="Cambria Math" charset="0"/>
              </a:rPr>
              <a:t>Algorithm</a:t>
            </a:r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pPr lvl="1"/>
            <a:r>
              <a:rPr kumimoji="1" lang="en-US" altLang="zh-CN" sz="2000" dirty="0" smtClean="0">
                <a:ea typeface="Cambria Math" charset="0"/>
                <a:cs typeface="Cambria Math" charset="0"/>
              </a:rPr>
              <a:t>Without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constraint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variances</a:t>
            </a:r>
            <a:endParaRPr kumimoji="1" lang="zh-CN" altLang="en-US" sz="2000" dirty="0" smtClean="0">
              <a:ea typeface="Cambria Math" charset="0"/>
              <a:cs typeface="Cambria Math" charset="0"/>
            </a:endParaRPr>
          </a:p>
          <a:p>
            <a:pPr lvl="2"/>
            <a:r>
              <a:rPr kumimoji="1" lang="en-US" altLang="zh-CN" sz="1600" dirty="0" err="1" smtClean="0">
                <a:ea typeface="Cambria Math" charset="0"/>
                <a:cs typeface="Cambria Math" charset="0"/>
              </a:rPr>
              <a:t>Vrepair</a:t>
            </a:r>
            <a:r>
              <a:rPr kumimoji="1" lang="en-US" altLang="zh-CN" sz="1600" dirty="0" smtClean="0">
                <a:ea typeface="Cambria Math" charset="0"/>
                <a:cs typeface="Cambria Math" charset="0"/>
              </a:rPr>
              <a:t>[1]</a:t>
            </a:r>
            <a:endParaRPr kumimoji="1" lang="zh-CN" altLang="en-US" sz="1600" dirty="0" smtClean="0">
              <a:ea typeface="Cambria Math" charset="0"/>
              <a:cs typeface="Cambria Math" charset="0"/>
            </a:endParaRPr>
          </a:p>
          <a:p>
            <a:pPr lvl="2"/>
            <a:r>
              <a:rPr kumimoji="1" lang="en-US" altLang="zh-CN" sz="1600" dirty="0" smtClean="0">
                <a:ea typeface="Cambria Math" charset="0"/>
                <a:cs typeface="Cambria Math" charset="0"/>
              </a:rPr>
              <a:t>Holistic[2]</a:t>
            </a:r>
            <a:endParaRPr kumimoji="1" lang="zh-CN" altLang="en-US" sz="1600" dirty="0" smtClean="0">
              <a:ea typeface="Cambria Math" charset="0"/>
              <a:cs typeface="Cambria Math" charset="0"/>
            </a:endParaRPr>
          </a:p>
          <a:p>
            <a:pPr lvl="1"/>
            <a:r>
              <a:rPr kumimoji="1" lang="en-US" altLang="zh-CN" sz="2000" dirty="0" smtClean="0">
                <a:ea typeface="Cambria Math" charset="0"/>
                <a:cs typeface="Cambria Math" charset="0"/>
              </a:rPr>
              <a:t>Unified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cost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model</a:t>
            </a:r>
            <a:endParaRPr kumimoji="1" lang="zh-CN" altLang="en-US" sz="2000" dirty="0" smtClean="0">
              <a:ea typeface="Cambria Math" charset="0"/>
              <a:cs typeface="Cambria Math" charset="0"/>
            </a:endParaRPr>
          </a:p>
          <a:p>
            <a:pPr lvl="2"/>
            <a:r>
              <a:rPr kumimoji="1" lang="en-US" altLang="zh-CN" sz="1600" dirty="0" smtClean="0">
                <a:ea typeface="Cambria Math" charset="0"/>
                <a:cs typeface="Cambria Math" charset="0"/>
              </a:rPr>
              <a:t>Unified[3]</a:t>
            </a:r>
            <a:endParaRPr kumimoji="1" lang="zh-CN" altLang="en-US" sz="1600" dirty="0">
              <a:ea typeface="Cambria Math" charset="0"/>
              <a:cs typeface="Cambria Math" charset="0"/>
            </a:endParaRPr>
          </a:p>
          <a:p>
            <a:pPr lvl="1"/>
            <a:r>
              <a:rPr kumimoji="1" lang="en-US" altLang="zh-CN" sz="2000" dirty="0" smtClean="0">
                <a:ea typeface="Cambria Math" charset="0"/>
                <a:cs typeface="Cambria Math" charset="0"/>
              </a:rPr>
              <a:t>Data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repair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cost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threshold</a:t>
            </a:r>
            <a:endParaRPr kumimoji="1" lang="zh-CN" altLang="en-US" sz="2000" dirty="0" smtClean="0">
              <a:ea typeface="Cambria Math" charset="0"/>
              <a:cs typeface="Cambria Math" charset="0"/>
            </a:endParaRPr>
          </a:p>
          <a:p>
            <a:pPr lvl="2"/>
            <a:r>
              <a:rPr kumimoji="1" lang="en-US" altLang="zh-CN" sz="1600" dirty="0" smtClean="0">
                <a:ea typeface="Cambria Math" charset="0"/>
                <a:cs typeface="Cambria Math" charset="0"/>
              </a:rPr>
              <a:t>Relative[4]</a:t>
            </a:r>
            <a:endParaRPr kumimoji="1" lang="zh-CN" altLang="en-US" sz="1600" dirty="0" smtClean="0">
              <a:ea typeface="Cambria Math" charset="0"/>
              <a:cs typeface="Cambria Math" charset="0"/>
            </a:endParaRPr>
          </a:p>
          <a:p>
            <a:pPr lvl="1"/>
            <a:r>
              <a:rPr kumimoji="1" lang="en-US" altLang="zh-CN" sz="2000" dirty="0" smtClean="0">
                <a:ea typeface="Cambria Math" charset="0"/>
                <a:cs typeface="Cambria Math" charset="0"/>
              </a:rPr>
              <a:t>Greedy</a:t>
            </a:r>
            <a:r>
              <a:rPr kumimoji="1" lang="zh-CN" altLang="en-US" sz="200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2000" dirty="0" smtClean="0">
                <a:ea typeface="Cambria Math" charset="0"/>
                <a:cs typeface="Cambria Math" charset="0"/>
              </a:rPr>
              <a:t>algorithm</a:t>
            </a:r>
            <a:endParaRPr kumimoji="1" lang="zh-CN" altLang="en-US" sz="2000" dirty="0" smtClean="0">
              <a:ea typeface="Cambria Math" charset="0"/>
              <a:cs typeface="Cambria Math" charset="0"/>
            </a:endParaRPr>
          </a:p>
          <a:p>
            <a:pPr lvl="2"/>
            <a:r>
              <a:rPr kumimoji="1" lang="en-US" altLang="zh-CN" sz="1600" dirty="0" smtClean="0">
                <a:ea typeface="Cambria Math" charset="0"/>
                <a:cs typeface="Cambria Math" charset="0"/>
              </a:rPr>
              <a:t>Greedy[5]</a:t>
            </a:r>
            <a:endParaRPr kumimoji="1" lang="zh-CN" altLang="en-US" sz="1600" dirty="0" smtClean="0">
              <a:ea typeface="Cambria Math" charset="0"/>
              <a:cs typeface="Cambria Math" charset="0"/>
            </a:endParaRPr>
          </a:p>
          <a:p>
            <a:pPr lvl="1"/>
            <a:endParaRPr kumimoji="1" lang="zh-CN" altLang="en-US" sz="2000" dirty="0" smtClean="0">
              <a:ea typeface="Cambria Math" charset="0"/>
              <a:cs typeface="Cambria Math" charset="0"/>
            </a:endParaRPr>
          </a:p>
          <a:p>
            <a:pPr lvl="1"/>
            <a:endParaRPr kumimoji="1" lang="zh-CN" altLang="en-US" sz="1600" dirty="0" smtClean="0"/>
          </a:p>
          <a:p>
            <a:pPr lvl="1"/>
            <a:endParaRPr kumimoji="1" lang="zh-CN" altLang="en-US" sz="1600" dirty="0" smtClean="0"/>
          </a:p>
          <a:p>
            <a:endParaRPr kumimoji="1" lang="zh-CN" altLang="en-US" sz="2800" dirty="0" smtClean="0"/>
          </a:p>
          <a:p>
            <a:endParaRPr kumimoji="1" lang="zh-CN" altLang="en-US" sz="2000" dirty="0"/>
          </a:p>
          <a:p>
            <a:pPr marL="0" indent="0">
              <a:buNone/>
            </a:pPr>
            <a:endParaRPr kumimoji="1" lang="zh-CN" altLang="en-US" sz="2400" dirty="0" smtClean="0"/>
          </a:p>
          <a:p>
            <a:endParaRPr kumimoji="1"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16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7794" y="1437775"/>
            <a:ext cx="4108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[1]</a:t>
            </a:r>
            <a:r>
              <a:rPr lang="en-US" altLang="zh-CN" sz="1600" dirty="0"/>
              <a:t> S. </a:t>
            </a:r>
            <a:r>
              <a:rPr lang="en-US" altLang="zh-CN" sz="1600" dirty="0" err="1"/>
              <a:t>Kolahi</a:t>
            </a:r>
            <a:r>
              <a:rPr lang="en-US" altLang="zh-CN" sz="1600" dirty="0"/>
              <a:t> and L. V. S. </a:t>
            </a:r>
            <a:r>
              <a:rPr lang="en-US" altLang="zh-CN" sz="1600" dirty="0" err="1"/>
              <a:t>Lakshmanan</a:t>
            </a:r>
            <a:r>
              <a:rPr lang="en-US" altLang="zh-CN" sz="1600" dirty="0"/>
              <a:t>. On approximating optimum repairs for functional dependency violations. In ICDT, pages 53–62, 2009. </a:t>
            </a:r>
          </a:p>
          <a:p>
            <a:r>
              <a:rPr lang="en-US" altLang="zh-CN" sz="1600" dirty="0" smtClean="0"/>
              <a:t>[2]</a:t>
            </a:r>
            <a:r>
              <a:rPr lang="en-US" altLang="zh-CN" sz="1600" dirty="0"/>
              <a:t> X. Chu, I. F. </a:t>
            </a:r>
            <a:r>
              <a:rPr lang="en-US" altLang="zh-CN" sz="1600" dirty="0" err="1"/>
              <a:t>Ilyas</a:t>
            </a:r>
            <a:r>
              <a:rPr lang="en-US" altLang="zh-CN" sz="1600" dirty="0"/>
              <a:t>, and P. </a:t>
            </a:r>
            <a:r>
              <a:rPr lang="en-US" altLang="zh-CN" sz="1600" dirty="0" err="1"/>
              <a:t>Papotti</a:t>
            </a:r>
            <a:r>
              <a:rPr lang="en-US" altLang="zh-CN" sz="1600" dirty="0"/>
              <a:t>. Holistic data cleaning: Putting violations into context. In ICDE, pages 458–469, 2013. </a:t>
            </a:r>
          </a:p>
          <a:p>
            <a:r>
              <a:rPr lang="en-US" altLang="zh-CN" sz="1600" dirty="0" smtClean="0"/>
              <a:t>[3]</a:t>
            </a:r>
            <a:r>
              <a:rPr lang="en-US" altLang="zh-CN" sz="1600" dirty="0"/>
              <a:t> F. Chiang and R. J. Miller. A unified model for data and constraint repair. In ICDE, pages 446–457, 2011. </a:t>
            </a:r>
          </a:p>
          <a:p>
            <a:r>
              <a:rPr lang="en-US" altLang="zh-CN" sz="1600" dirty="0" smtClean="0"/>
              <a:t>[4]</a:t>
            </a:r>
            <a:r>
              <a:rPr lang="en-US" altLang="zh-CN" sz="1600" dirty="0"/>
              <a:t> G. </a:t>
            </a:r>
            <a:r>
              <a:rPr lang="en-US" altLang="zh-CN" sz="1600" dirty="0" err="1"/>
              <a:t>Beskales</a:t>
            </a:r>
            <a:r>
              <a:rPr lang="en-US" altLang="zh-CN" sz="1600" dirty="0"/>
              <a:t>, I. F. </a:t>
            </a:r>
            <a:r>
              <a:rPr lang="en-US" altLang="zh-CN" sz="1600" dirty="0" err="1"/>
              <a:t>Ilyas</a:t>
            </a:r>
            <a:r>
              <a:rPr lang="en-US" altLang="zh-CN" sz="1600" dirty="0"/>
              <a:t>, L. </a:t>
            </a:r>
            <a:r>
              <a:rPr lang="en-US" altLang="zh-CN" sz="1600" dirty="0" err="1"/>
              <a:t>Golab</a:t>
            </a:r>
            <a:r>
              <a:rPr lang="en-US" altLang="zh-CN" sz="1600" dirty="0"/>
              <a:t>, and A. </a:t>
            </a:r>
            <a:r>
              <a:rPr lang="en-US" altLang="zh-CN" sz="1600" dirty="0" err="1"/>
              <a:t>Galiullin</a:t>
            </a:r>
            <a:r>
              <a:rPr lang="en-US" altLang="zh-CN" sz="1600" dirty="0"/>
              <a:t>. On the relative trust between inconsistent data and inaccurate constraints. In ICDE, pages 541–552, 2013. </a:t>
            </a:r>
          </a:p>
          <a:p>
            <a:r>
              <a:rPr lang="en-US" altLang="zh-CN" sz="1600" dirty="0" smtClean="0"/>
              <a:t>[5]</a:t>
            </a:r>
            <a:r>
              <a:rPr lang="en-US" altLang="zh-CN" sz="1600" dirty="0"/>
              <a:t> A. </a:t>
            </a:r>
            <a:r>
              <a:rPr lang="en-US" altLang="zh-CN" sz="1600" dirty="0" err="1"/>
              <a:t>Lopatenko</a:t>
            </a:r>
            <a:r>
              <a:rPr lang="en-US" altLang="zh-CN" sz="1600" dirty="0"/>
              <a:t> and L. Bravo. E </a:t>
            </a:r>
            <a:r>
              <a:rPr lang="en-US" altLang="zh-CN" sz="1600" dirty="0" err="1"/>
              <a:t>cient</a:t>
            </a:r>
            <a:r>
              <a:rPr lang="en-US" altLang="zh-CN" sz="1600" dirty="0"/>
              <a:t> approximation algorithms for repairing inconsistent databases. In ICDE, pages 216–225, 2007. </a:t>
            </a:r>
          </a:p>
        </p:txBody>
      </p:sp>
    </p:spTree>
    <p:extLst>
      <p:ext uri="{BB962C8B-B14F-4D97-AF65-F5344CB8AC3E}">
        <p14:creationId xmlns:p14="http://schemas.microsoft.com/office/powerpoint/2010/main" val="8569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Microsoft YaHei UI" panose="020B0503020204020204" pitchFamily="34" charset="-122"/>
              </a:rPr>
              <a:t>HOSP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kumimoji="1" lang="en-US" altLang="zh-CN" sz="2400" dirty="0" smtClean="0">
                <a:ea typeface="Cambria Math" charset="0"/>
                <a:cs typeface="Cambria Math" charset="0"/>
              </a:rPr>
              <a:t>Accuracy</a:t>
            </a:r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r>
              <a:rPr lang="en-US" altLang="zh-CN" sz="2400" dirty="0" smtClean="0"/>
              <a:t>Scalability</a:t>
            </a:r>
            <a:endParaRPr lang="zh-CN" altLang="en-US" sz="2400" dirty="0" smtClean="0"/>
          </a:p>
          <a:p>
            <a:endParaRPr lang="en-US" altLang="zh-CN" sz="2400" dirty="0"/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000" dirty="0" smtClean="0">
              <a:ea typeface="Cambria Math" charset="0"/>
              <a:cs typeface="Cambria Math" charset="0"/>
            </a:endParaRPr>
          </a:p>
          <a:p>
            <a:pPr lvl="1"/>
            <a:endParaRPr kumimoji="1" lang="zh-CN" altLang="en-US" sz="1600" dirty="0" smtClean="0"/>
          </a:p>
          <a:p>
            <a:pPr lvl="1"/>
            <a:endParaRPr kumimoji="1" lang="zh-CN" altLang="en-US" sz="1600" dirty="0" smtClean="0"/>
          </a:p>
          <a:p>
            <a:endParaRPr kumimoji="1" lang="zh-CN" altLang="en-US" sz="2800" dirty="0" smtClean="0"/>
          </a:p>
          <a:p>
            <a:endParaRPr kumimoji="1" lang="zh-CN" altLang="en-US" sz="2000" dirty="0"/>
          </a:p>
          <a:p>
            <a:pPr marL="0" indent="0">
              <a:buNone/>
            </a:pPr>
            <a:endParaRPr kumimoji="1" lang="zh-CN" altLang="en-US" sz="2400" dirty="0" smtClean="0"/>
          </a:p>
          <a:p>
            <a:endParaRPr kumimoji="1"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17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5" y="2015875"/>
            <a:ext cx="5547111" cy="19453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12" y="2136898"/>
            <a:ext cx="2858406" cy="19999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6" y="4590676"/>
            <a:ext cx="3146612" cy="21719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023" y="4360126"/>
            <a:ext cx="5157461" cy="3553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27" y="4747097"/>
            <a:ext cx="2873170" cy="20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Microsoft YaHei UI" panose="020B0503020204020204" pitchFamily="34" charset="-122"/>
              </a:rPr>
              <a:t>HOSP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400" dirty="0" smtClean="0">
                    <a:ea typeface="Cambria Math" charset="0"/>
                    <a:cs typeface="Cambria Math" charset="0"/>
                  </a:rPr>
                  <a:t>Varying</a:t>
                </a:r>
                <a:r>
                  <a:rPr kumimoji="1" lang="zh-CN" alt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endParaRPr kumimoji="1" lang="zh-CN" altLang="en-US" sz="240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>
                  <a:ea typeface="Cambria Math" charset="0"/>
                  <a:cs typeface="Cambria Math" charset="0"/>
                </a:endParaRPr>
              </a:p>
              <a:p>
                <a:r>
                  <a:rPr lang="en-US" altLang="zh-CN" sz="2400" dirty="0" smtClean="0"/>
                  <a:t>Constraints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Deletion</a:t>
                </a:r>
                <a:endParaRPr lang="zh-CN" altLang="en-US" sz="2400" dirty="0" smtClean="0"/>
              </a:p>
              <a:p>
                <a:endParaRPr lang="en-US" altLang="zh-CN" sz="2400" dirty="0"/>
              </a:p>
              <a:p>
                <a:endParaRPr kumimoji="1" lang="zh-CN" altLang="en-US" sz="240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000" dirty="0" smtClean="0">
                  <a:ea typeface="Cambria Math" charset="0"/>
                  <a:cs typeface="Cambria Math" charset="0"/>
                </a:endParaRPr>
              </a:p>
              <a:p>
                <a:pPr lvl="1"/>
                <a:endParaRPr kumimoji="1" lang="zh-CN" altLang="en-US" sz="1600" dirty="0" smtClean="0"/>
              </a:p>
              <a:p>
                <a:pPr lvl="1"/>
                <a:endParaRPr kumimoji="1" lang="zh-CN" altLang="en-US" sz="1600" dirty="0" smtClean="0"/>
              </a:p>
              <a:p>
                <a:endParaRPr kumimoji="1" lang="zh-CN" altLang="en-US" sz="2800" dirty="0" smtClean="0"/>
              </a:p>
              <a:p>
                <a:endParaRPr kumimoji="1" lang="zh-CN" altLang="en-US" sz="2000" dirty="0"/>
              </a:p>
              <a:p>
                <a:pPr marL="0" indent="0">
                  <a:buNone/>
                </a:pPr>
                <a:endParaRPr kumimoji="1" lang="zh-CN" altLang="en-US" sz="2400" dirty="0" smtClean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18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367" y="1853888"/>
            <a:ext cx="6118427" cy="2245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367" y="4652682"/>
            <a:ext cx="6151453" cy="21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Microsoft YaHei UI" panose="020B0503020204020204" pitchFamily="34" charset="-122"/>
              </a:rPr>
              <a:t>CENSUS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kumimoji="1" lang="en-US" altLang="zh-CN" sz="2400" dirty="0" smtClean="0">
                <a:ea typeface="Cambria Math" charset="0"/>
                <a:cs typeface="Cambria Math" charset="0"/>
              </a:rPr>
              <a:t>Accuracy</a:t>
            </a:r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r>
              <a:rPr lang="en-US" altLang="zh-CN" sz="2400" dirty="0" smtClean="0"/>
              <a:t>Scalability</a:t>
            </a:r>
            <a:endParaRPr lang="zh-CN" altLang="en-US" sz="2400" dirty="0" smtClean="0"/>
          </a:p>
          <a:p>
            <a:endParaRPr lang="en-US" altLang="zh-CN" sz="2400" dirty="0"/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400" dirty="0" smtClean="0">
              <a:ea typeface="Cambria Math" charset="0"/>
              <a:cs typeface="Cambria Math" charset="0"/>
            </a:endParaRPr>
          </a:p>
          <a:p>
            <a:endParaRPr kumimoji="1" lang="zh-CN" altLang="en-US" sz="2400" dirty="0">
              <a:ea typeface="Cambria Math" charset="0"/>
              <a:cs typeface="Cambria Math" charset="0"/>
            </a:endParaRPr>
          </a:p>
          <a:p>
            <a:endParaRPr kumimoji="1" lang="zh-CN" altLang="en-US" sz="2000" dirty="0" smtClean="0">
              <a:ea typeface="Cambria Math" charset="0"/>
              <a:cs typeface="Cambria Math" charset="0"/>
            </a:endParaRPr>
          </a:p>
          <a:p>
            <a:pPr lvl="1"/>
            <a:endParaRPr kumimoji="1" lang="zh-CN" altLang="en-US" sz="1600" dirty="0" smtClean="0"/>
          </a:p>
          <a:p>
            <a:pPr lvl="1"/>
            <a:endParaRPr kumimoji="1" lang="zh-CN" altLang="en-US" sz="1600" dirty="0" smtClean="0"/>
          </a:p>
          <a:p>
            <a:endParaRPr kumimoji="1" lang="zh-CN" altLang="en-US" sz="2800" dirty="0" smtClean="0"/>
          </a:p>
          <a:p>
            <a:endParaRPr kumimoji="1" lang="zh-CN" altLang="en-US" sz="2000" dirty="0"/>
          </a:p>
          <a:p>
            <a:pPr marL="0" indent="0">
              <a:buNone/>
            </a:pPr>
            <a:endParaRPr kumimoji="1" lang="zh-CN" altLang="en-US" sz="2400" dirty="0" smtClean="0"/>
          </a:p>
          <a:p>
            <a:endParaRPr kumimoji="1"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19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486" y="1892162"/>
            <a:ext cx="6454588" cy="2264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053" y="4268202"/>
            <a:ext cx="3510429" cy="24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Problem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Solutions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4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Problem</a:t>
            </a:r>
            <a:endParaRPr lang="en-US" altLang="zh-CN" sz="24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Solutions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solidFill>
                <a:schemeClr val="accent5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20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6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60091"/>
                <a:ext cx="7785465" cy="49697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𝜃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i="1" dirty="0"/>
                  <a:t>tolerant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Repair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smtClean="0"/>
                  <a:t>Model</a:t>
                </a:r>
                <a:endParaRPr lang="en-US" altLang="zh-CN" sz="2400" dirty="0" smtClean="0"/>
              </a:p>
              <a:p>
                <a:pPr lvl="1"/>
                <a:r>
                  <a:rPr lang="en-US" altLang="zh-CN" sz="2000" dirty="0" smtClean="0"/>
                  <a:t>Necessary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practice</a:t>
                </a:r>
              </a:p>
              <a:p>
                <a:pPr lvl="1"/>
                <a:r>
                  <a:rPr lang="en-US" altLang="zh-CN" sz="2000" dirty="0" smtClean="0"/>
                  <a:t>More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efficient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than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other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methods</a:t>
                </a:r>
                <a:endParaRPr lang="en-US" altLang="zh-CN" sz="2000" dirty="0"/>
              </a:p>
              <a:p>
                <a:endParaRPr lang="en-US" altLang="zh-CN" sz="2400" b="1" dirty="0" smtClean="0"/>
              </a:p>
              <a:p>
                <a:r>
                  <a:rPr lang="en-US" altLang="zh-CN" sz="2400" dirty="0" smtClean="0"/>
                  <a:t>Choose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different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𝜃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value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and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delete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redundant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predicates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in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different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real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datasets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to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achieve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better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performance</a:t>
                </a:r>
              </a:p>
              <a:p>
                <a:endParaRPr lang="en-US" altLang="zh-CN" sz="2400" b="1" dirty="0"/>
              </a:p>
              <a:p>
                <a:r>
                  <a:rPr lang="en-US" altLang="zh-CN" sz="2400" dirty="0" smtClean="0"/>
                  <a:t>Approximate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algorithm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and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pruning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are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important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to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improve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the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scalability</a:t>
                </a:r>
                <a:r>
                  <a:rPr lang="zh-CN" altLang="en-US" sz="2400" dirty="0"/>
                  <a:t> </a:t>
                </a:r>
                <a:r>
                  <a:rPr lang="en-US" altLang="zh-CN" sz="2400" dirty="0" smtClean="0"/>
                  <a:t>of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the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algorithm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60091"/>
                <a:ext cx="7785465" cy="4969738"/>
              </a:xfrm>
              <a:blipFill rotWithShape="0">
                <a:blip r:embed="rId4"/>
                <a:stretch>
                  <a:fillRect l="-157" t="-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21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6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9600">
        <p:fade/>
      </p:transition>
    </mc:Choice>
    <mc:Fallback xmlns="">
      <p:transition advTm="29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6996" y="1391429"/>
            <a:ext cx="6686549" cy="1101600"/>
          </a:xfrm>
        </p:spPr>
        <p:txBody>
          <a:bodyPr/>
          <a:lstStyle/>
          <a:p>
            <a:r>
              <a:rPr lang="en-US" altLang="zh-CN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 &amp; A</a:t>
            </a:r>
            <a:endParaRPr lang="zh-CN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5497" y="1942229"/>
            <a:ext cx="6686549" cy="645300"/>
          </a:xfrm>
        </p:spPr>
        <p:txBody>
          <a:bodyPr>
            <a:norm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  <a:r>
              <a:rPr lang="zh-CN" altLang="en-US" sz="2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r>
              <a:rPr lang="en-US" dirty="0" smtClean="0"/>
              <a:t>/</a:t>
            </a:r>
            <a:r>
              <a:rPr lang="en-US" altLang="zh-CN" dirty="0" smtClean="0"/>
              <a:t>22</a:t>
            </a:r>
            <a:endParaRPr lang="en-US" dirty="0"/>
          </a:p>
        </p:txBody>
      </p:sp>
      <p:pic>
        <p:nvPicPr>
          <p:cNvPr id="1026" name="Picture 2" descr="http://www.bostoncondoblog.com/wp-content/uploads/2010/01/redfigure-raised-ha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95" y="3214686"/>
            <a:ext cx="5474642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5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4374">
        <p:fade/>
      </p:transition>
    </mc:Choice>
    <mc:Fallback xmlns="">
      <p:transition advTm="143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870155"/>
          </a:xfrm>
        </p:spPr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Constraints Erroneous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Both </a:t>
            </a:r>
            <a:r>
              <a:rPr lang="en-US" altLang="zh-CN" sz="2400" dirty="0" smtClean="0"/>
              <a:t>constraints </a:t>
            </a:r>
            <a:r>
              <a:rPr lang="en-US" altLang="zh-CN" sz="2400" dirty="0"/>
              <a:t>and data could be variant 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>Existing studies ([1],[2]) consider imprecise constraints (mainly functional </a:t>
            </a:r>
            <a:r>
              <a:rPr lang="en-US" altLang="zh-CN" sz="2400" dirty="0" smtClean="0"/>
              <a:t>dependencies, </a:t>
            </a:r>
            <a:r>
              <a:rPr lang="en-US" altLang="zh-CN" sz="2400" dirty="0"/>
              <a:t>FDs)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>Only oversimplified constraints are </a:t>
            </a:r>
            <a:r>
              <a:rPr lang="en-US" altLang="zh-CN" sz="2400" dirty="0" smtClean="0"/>
              <a:t>considered</a:t>
            </a:r>
            <a:endParaRPr lang="en-US" altLang="zh-CN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3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4342" y="5084666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[1] G. </a:t>
            </a:r>
            <a:r>
              <a:rPr lang="en-US" altLang="zh-CN" sz="1600" dirty="0" err="1"/>
              <a:t>Beskales</a:t>
            </a:r>
            <a:r>
              <a:rPr lang="en-US" altLang="zh-CN" sz="1600" dirty="0"/>
              <a:t>, I. F. </a:t>
            </a:r>
            <a:r>
              <a:rPr lang="en-US" altLang="zh-CN" sz="1600" dirty="0" err="1"/>
              <a:t>Ilyas</a:t>
            </a:r>
            <a:r>
              <a:rPr lang="en-US" altLang="zh-CN" sz="1600" dirty="0"/>
              <a:t>, L. </a:t>
            </a:r>
            <a:r>
              <a:rPr lang="en-US" altLang="zh-CN" sz="1600" dirty="0" err="1"/>
              <a:t>Golab</a:t>
            </a:r>
            <a:r>
              <a:rPr lang="en-US" altLang="zh-CN" sz="1600" dirty="0"/>
              <a:t>, and A. </a:t>
            </a:r>
            <a:r>
              <a:rPr lang="en-US" altLang="zh-CN" sz="1600" dirty="0" err="1"/>
              <a:t>Galiullin</a:t>
            </a:r>
            <a:r>
              <a:rPr lang="en-US" altLang="zh-CN" sz="1600" dirty="0"/>
              <a:t>. On the relative trust between inconsistent data and inaccurate constraints. In ICDE, pages 541–552, 2013. </a:t>
            </a:r>
          </a:p>
          <a:p>
            <a:r>
              <a:rPr lang="en-US" altLang="zh-CN" sz="1600" dirty="0"/>
              <a:t>[2] F. Chiang and R. J. Miller. A unified model for data and constraint repair. In ICDE, pages 446–457, 2011.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19784" y="206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0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6337">
        <p:fade/>
      </p:transition>
    </mc:Choice>
    <mc:Fallback xmlns="">
      <p:transition advTm="56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Oversimplified</a:t>
            </a:r>
            <a:r>
              <a:rPr lang="zh-CN" altLang="en-US" dirty="0" smtClean="0"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ea typeface="Microsoft YaHei UI" panose="020B0503020204020204" pitchFamily="34" charset="-122"/>
              </a:rPr>
              <a:t>DC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 smtClean="0">
                    <a:ea typeface="Microsoft YaHei UI" panose="020B0503020204020204" pitchFamily="34" charset="-122"/>
                  </a:rPr>
                  <a:t>Oversimplified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DC</a:t>
                </a:r>
                <a:r>
                  <a:rPr lang="en-US" altLang="zh-CN" sz="2400" dirty="0" smtClean="0">
                    <a:ea typeface="Microsoft YaHei UI" panose="020B0503020204020204" pitchFamily="34" charset="-122"/>
                  </a:rPr>
                  <a:t>:</a:t>
                </a:r>
                <a:endParaRPr lang="zh-CN" altLang="en-US" sz="2400" dirty="0" smtClean="0">
                  <a:ea typeface="Microsoft YaHei UI" panose="020B0503020204020204" pitchFamily="34" charset="-12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zh-CN" altLang="en-US" sz="2000" i="1">
                              <a:latin typeface="Cambria Math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:∀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∈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𝑅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, ¬(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𝑁𝑎𝑚𝑒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𝑁𝑎𝑚𝑒</m:t>
                      </m:r>
                      <m:r>
                        <a:rPr kumimoji="1" lang="zh-CN" altLang="en-US" sz="2000" i="1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𝐶𝑃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𝐶𝑃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 smtClean="0">
                  <a:ea typeface="Microsoft YaHei UI" panose="020B0503020204020204" pitchFamily="34" charset="-122"/>
                </a:endParaRPr>
              </a:p>
              <a:p>
                <a:r>
                  <a:rPr lang="en-US" altLang="zh-CN" sz="2400" dirty="0" smtClean="0">
                    <a:ea typeface="Microsoft YaHei UI" panose="020B0503020204020204" pitchFamily="34" charset="-122"/>
                  </a:rPr>
                  <a:t>Equivalent</a:t>
                </a:r>
                <a:r>
                  <a:rPr lang="zh-CN" altLang="en-US" sz="2400" dirty="0" smtClean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to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FD: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  <a:ea typeface="Microsoft YaHei UI" panose="020B0503020204020204" pitchFamily="34" charset="-122"/>
                      </a:rPr>
                      <m:t>𝑁𝑎𝑚𝑒</m:t>
                    </m:r>
                    <m:r>
                      <a:rPr lang="is-I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𝐶𝑃</m:t>
                    </m:r>
                  </m:oMath>
                </a14:m>
                <a:endParaRPr lang="zh-CN" altLang="en-US" sz="2400" dirty="0">
                  <a:ea typeface="Microsoft YaHei UI" panose="020B0503020204020204" pitchFamily="34" charset="-122"/>
                </a:endParaRPr>
              </a:p>
              <a:p>
                <a:pPr marL="0" indent="0">
                  <a:buNone/>
                </a:pPr>
                <a:endParaRPr kumimoji="1" lang="zh-CN" altLang="en-US" sz="2000" i="1" dirty="0" smtClean="0"/>
              </a:p>
              <a:p>
                <a:pPr lvl="1"/>
                <a:endParaRPr lang="en-US" altLang="zh-CN" sz="2400" dirty="0"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4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06" y="3090253"/>
            <a:ext cx="5729289" cy="26637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896" y="3051558"/>
            <a:ext cx="2127277" cy="2744518"/>
          </a:xfrm>
          <a:prstGeom prst="rect">
            <a:avLst/>
          </a:prstGeom>
        </p:spPr>
      </p:pic>
      <p:sp>
        <p:nvSpPr>
          <p:cNvPr id="12" name="框架 11"/>
          <p:cNvSpPr/>
          <p:nvPr/>
        </p:nvSpPr>
        <p:spPr>
          <a:xfrm>
            <a:off x="995082" y="3415553"/>
            <a:ext cx="753036" cy="620556"/>
          </a:xfrm>
          <a:prstGeom prst="frame">
            <a:avLst>
              <a:gd name="adj1" fmla="val 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995081" y="4049901"/>
            <a:ext cx="874059" cy="620556"/>
          </a:xfrm>
          <a:prstGeom prst="frame">
            <a:avLst>
              <a:gd name="adj1" fmla="val 2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995082" y="4670457"/>
            <a:ext cx="753036" cy="829390"/>
          </a:xfrm>
          <a:prstGeom prst="frame">
            <a:avLst>
              <a:gd name="adj1" fmla="val 2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DC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7183210" y="3389654"/>
            <a:ext cx="739589" cy="620556"/>
          </a:xfrm>
          <a:prstGeom prst="frame">
            <a:avLst>
              <a:gd name="adj1" fmla="val 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7137737" y="4033930"/>
            <a:ext cx="874059" cy="620556"/>
          </a:xfrm>
          <a:prstGeom prst="frame">
            <a:avLst>
              <a:gd name="adj1" fmla="val 2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7169763" y="4678206"/>
            <a:ext cx="753036" cy="829390"/>
          </a:xfrm>
          <a:prstGeom prst="frame">
            <a:avLst>
              <a:gd name="adj1" fmla="val 2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DC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Precise</a:t>
            </a:r>
            <a:r>
              <a:rPr lang="zh-CN" altLang="en-US" dirty="0" smtClean="0"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ea typeface="Microsoft YaHei UI" panose="020B0503020204020204" pitchFamily="34" charset="-122"/>
              </a:rPr>
              <a:t>DC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 smtClean="0">
                    <a:ea typeface="Microsoft YaHei UI" panose="020B0503020204020204" pitchFamily="34" charset="-122"/>
                  </a:rPr>
                  <a:t>Precise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DC</a:t>
                </a:r>
                <a:r>
                  <a:rPr lang="en-US" altLang="zh-CN" sz="2400" dirty="0" smtClean="0">
                    <a:ea typeface="Microsoft YaHei UI" panose="020B0503020204020204" pitchFamily="34" charset="-122"/>
                  </a:rPr>
                  <a:t>:</a:t>
                </a:r>
                <a:endParaRPr lang="zh-CN" altLang="en-US" sz="2400" dirty="0" smtClean="0">
                  <a:ea typeface="Microsoft YaHei UI" panose="020B0503020204020204" pitchFamily="34" charset="-12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zh-CN" altLang="en-US" sz="2000" i="1">
                              <a:latin typeface="Cambria Math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:∀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∈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𝑅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, ¬(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𝑁𝑎𝑚𝑒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𝑁𝑎𝑚𝑒</m:t>
                      </m:r>
                    </m:oMath>
                  </m:oMathPara>
                </a14:m>
                <a:endParaRPr kumimoji="1" lang="zh-CN" altLang="en-US" sz="2000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kumimoji="1" lang="zh-CN" altLang="en-US" sz="2000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zh-CN" altLang="en-US" sz="2000" dirty="0"/>
                      <m:t>			</m:t>
                    </m:r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𝐵𝑖𝑟𝑡h𝑑𝑎𝑦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𝐵𝑖𝑟𝑡h𝑑𝑎𝑦</m:t>
                    </m:r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)</m:t>
                    </m:r>
                  </m:oMath>
                </a14:m>
                <a:endParaRPr kumimoji="1" lang="zh-CN" altLang="en-US" sz="2000" dirty="0" smtClean="0"/>
              </a:p>
              <a:p>
                <a:r>
                  <a:rPr lang="en-US" altLang="zh-CN" sz="2400" dirty="0">
                    <a:ea typeface="Microsoft YaHei UI" panose="020B0503020204020204" pitchFamily="34" charset="-122"/>
                  </a:rPr>
                  <a:t>Equivalent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to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FD: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  <a:ea typeface="Microsoft YaHei UI" panose="020B0503020204020204" pitchFamily="34" charset="-122"/>
                      </a:rPr>
                      <m:t>𝑁𝑎𝑚𝑒</m:t>
                    </m:r>
                    <m:r>
                      <a:rPr lang="en-US" altLang="zh-CN" sz="2400" b="0" i="1" smtClean="0">
                        <a:latin typeface="Cambria Math" charset="0"/>
                        <a:ea typeface="Microsoft YaHei UI" panose="020B0503020204020204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charset="0"/>
                        <a:ea typeface="Microsoft YaHei UI" panose="020B0503020204020204" pitchFamily="34" charset="-122"/>
                      </a:rPr>
                      <m:t>𝐵𝑖𝑟𝑡h𝑑𝑎𝑦</m:t>
                    </m:r>
                    <m:r>
                      <a:rPr lang="is-I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𝐶𝑃</m:t>
                    </m:r>
                  </m:oMath>
                </a14:m>
                <a:endParaRPr lang="zh-CN" altLang="en-US" sz="2400" dirty="0">
                  <a:ea typeface="Microsoft YaHei UI" panose="020B0503020204020204" pitchFamily="34" charset="-122"/>
                </a:endParaRPr>
              </a:p>
              <a:p>
                <a:pPr>
                  <a:buFont typeface="Wingdings" charset="2"/>
                  <a:buChar char="Ø"/>
                </a:pPr>
                <a:endParaRPr lang="zh-CN" altLang="en-US" sz="2000" dirty="0" smtClean="0">
                  <a:ea typeface="Microsoft YaHei UI" panose="020B0503020204020204" pitchFamily="34" charset="-122"/>
                </a:endParaRPr>
              </a:p>
              <a:p>
                <a:pPr>
                  <a:buFont typeface="Wingdings" charset="2"/>
                  <a:buChar char="Ø"/>
                </a:pPr>
                <a:endParaRPr kumimoji="1" lang="zh-CN" altLang="en-US" sz="2000" i="1" dirty="0" smtClean="0"/>
              </a:p>
              <a:p>
                <a:pPr lvl="1"/>
                <a:endParaRPr lang="en-US" altLang="zh-CN" sz="2400" dirty="0"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5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06" y="3090253"/>
            <a:ext cx="5729289" cy="26637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413" y="3090253"/>
            <a:ext cx="1986689" cy="2722094"/>
          </a:xfrm>
          <a:prstGeom prst="rect">
            <a:avLst/>
          </a:prstGeom>
        </p:spPr>
      </p:pic>
      <p:sp>
        <p:nvSpPr>
          <p:cNvPr id="9" name="框架 8"/>
          <p:cNvSpPr/>
          <p:nvPr/>
        </p:nvSpPr>
        <p:spPr>
          <a:xfrm>
            <a:off x="995082" y="3590365"/>
            <a:ext cx="1855694" cy="445744"/>
          </a:xfrm>
          <a:prstGeom prst="frame">
            <a:avLst>
              <a:gd name="adj1" fmla="val 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7149757" y="3676109"/>
            <a:ext cx="753036" cy="360000"/>
          </a:xfrm>
          <a:prstGeom prst="frame">
            <a:avLst>
              <a:gd name="adj1" fmla="val 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995081" y="4249271"/>
            <a:ext cx="1855695" cy="421186"/>
          </a:xfrm>
          <a:prstGeom prst="frame">
            <a:avLst>
              <a:gd name="adj1" fmla="val 2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7149758" y="4249271"/>
            <a:ext cx="753036" cy="421186"/>
          </a:xfrm>
          <a:prstGeom prst="frame">
            <a:avLst>
              <a:gd name="adj1" fmla="val 2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995082" y="4883619"/>
            <a:ext cx="1855694" cy="454863"/>
          </a:xfrm>
          <a:prstGeom prst="frame">
            <a:avLst>
              <a:gd name="adj1" fmla="val 2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DC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7149757" y="4883619"/>
            <a:ext cx="753036" cy="454863"/>
          </a:xfrm>
          <a:prstGeom prst="frame">
            <a:avLst>
              <a:gd name="adj1" fmla="val 2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DC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ea typeface="Microsoft YaHei UI" panose="020B0503020204020204" pitchFamily="34" charset="-122"/>
              </a:rPr>
              <a:t>Overrefined</a:t>
            </a:r>
            <a:r>
              <a:rPr lang="zh-CN" altLang="en-US" dirty="0" smtClean="0"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ea typeface="Microsoft YaHei UI" panose="020B0503020204020204" pitchFamily="34" charset="-122"/>
              </a:rPr>
              <a:t>DC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 err="1" smtClean="0">
                    <a:ea typeface="Microsoft YaHei UI" panose="020B0503020204020204" pitchFamily="34" charset="-122"/>
                  </a:rPr>
                  <a:t>Overrefined</a:t>
                </a:r>
                <a:r>
                  <a:rPr lang="en-US" altLang="zh-CN" sz="2400" dirty="0" smtClean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DC</a:t>
                </a:r>
                <a:r>
                  <a:rPr lang="en-US" altLang="zh-CN" sz="2400" dirty="0" smtClean="0">
                    <a:ea typeface="Microsoft YaHei UI" panose="020B0503020204020204" pitchFamily="34" charset="-122"/>
                  </a:rPr>
                  <a:t>:</a:t>
                </a:r>
                <a:endParaRPr lang="zh-CN" altLang="en-US" sz="2400" dirty="0" smtClean="0">
                  <a:ea typeface="Microsoft YaHei UI" panose="020B0503020204020204" pitchFamily="34" charset="-12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:∀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𝑅</m:t>
                    </m:r>
                    <m:r>
                      <a:rPr kumimoji="1" lang="en-US" altLang="zh-CN" sz="2000" i="1">
                        <a:latin typeface="Cambria Math" charset="0"/>
                      </a:rPr>
                      <m:t>, ¬(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</m:oMath>
                </a14:m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𝑌𝑒𝑎𝑟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𝑌𝑒𝑎𝑟</m:t>
                    </m:r>
                  </m:oMath>
                </a14:m>
                <a:endParaRPr kumimoji="1" lang="zh-CN" altLang="en-US" sz="2000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2000" i="1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𝐵𝑖𝑟𝑡h𝑑𝑎𝑦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𝐵𝑖𝑟𝑡h𝑑𝑎𝑦</m:t>
                      </m:r>
                      <m:r>
                        <a:rPr kumimoji="1" lang="zh-CN" altLang="en-US" sz="2000" i="1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𝐶𝑃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𝐶𝑃</m:t>
                      </m:r>
                      <m:r>
                        <a:rPr kumimoji="1" lang="en-US" altLang="zh-CN" sz="20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i="1" dirty="0"/>
              </a:p>
              <a:p>
                <a:r>
                  <a:rPr lang="en-US" altLang="zh-CN" sz="2400" dirty="0">
                    <a:ea typeface="Microsoft YaHei UI" panose="020B0503020204020204" pitchFamily="34" charset="-122"/>
                  </a:rPr>
                  <a:t>Equivalent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to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400" dirty="0">
                    <a:ea typeface="Microsoft YaHei UI" panose="020B0503020204020204" pitchFamily="34" charset="-122"/>
                  </a:rPr>
                  <a:t>FD:</a:t>
                </a:r>
                <a:r>
                  <a:rPr lang="zh-CN" altLang="en-US" sz="2400" dirty="0">
                    <a:ea typeface="Microsoft YaHei U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  <a:ea typeface="Microsoft YaHei UI" panose="020B0503020204020204" pitchFamily="34" charset="-122"/>
                      </a:rPr>
                      <m:t>𝑁𝑎𝑚𝑒</m:t>
                    </m:r>
                    <m:r>
                      <a:rPr lang="en-US" altLang="zh-CN" sz="2400" b="0" i="1" smtClean="0">
                        <a:latin typeface="Cambria Math" charset="0"/>
                        <a:ea typeface="Microsoft YaHei UI" panose="020B0503020204020204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charset="0"/>
                        <a:ea typeface="Microsoft YaHei UI" panose="020B0503020204020204" pitchFamily="34" charset="-122"/>
                      </a:rPr>
                      <m:t>𝑌𝑒𝑎𝑟</m:t>
                    </m:r>
                    <m:r>
                      <a:rPr lang="en-US" altLang="zh-CN" sz="2400" b="0" i="1" smtClean="0">
                        <a:latin typeface="Cambria Math" charset="0"/>
                        <a:ea typeface="Microsoft YaHei UI" panose="020B0503020204020204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charset="0"/>
                        <a:ea typeface="Microsoft YaHei UI" panose="020B0503020204020204" pitchFamily="34" charset="-122"/>
                      </a:rPr>
                      <m:t>𝐵𝑖𝑟𝑡h𝑑𝑎𝑦</m:t>
                    </m:r>
                    <m:r>
                      <a:rPr lang="is-I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𝐶𝑃</m:t>
                    </m:r>
                  </m:oMath>
                </a14:m>
                <a:endParaRPr lang="zh-CN" altLang="en-US" sz="2400" dirty="0"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6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06" y="3090253"/>
            <a:ext cx="5729289" cy="26637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895" y="3000009"/>
            <a:ext cx="2028424" cy="2825488"/>
          </a:xfrm>
          <a:prstGeom prst="rect">
            <a:avLst/>
          </a:prstGeom>
        </p:spPr>
      </p:pic>
      <p:sp>
        <p:nvSpPr>
          <p:cNvPr id="10" name="框架 9"/>
          <p:cNvSpPr/>
          <p:nvPr/>
        </p:nvSpPr>
        <p:spPr>
          <a:xfrm>
            <a:off x="995082" y="3590365"/>
            <a:ext cx="1855694" cy="445744"/>
          </a:xfrm>
          <a:prstGeom prst="frame">
            <a:avLst>
              <a:gd name="adj1" fmla="val 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3937507" y="3590365"/>
            <a:ext cx="513469" cy="445744"/>
          </a:xfrm>
          <a:prstGeom prst="frame">
            <a:avLst>
              <a:gd name="adj1" fmla="val 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7044948" y="3590365"/>
            <a:ext cx="861924" cy="445744"/>
          </a:xfrm>
          <a:prstGeom prst="frame">
            <a:avLst>
              <a:gd name="adj1" fmla="val 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Problem</a:t>
            </a:r>
            <a:endParaRPr lang="en-US" altLang="zh-CN" sz="2400" dirty="0">
              <a:solidFill>
                <a:schemeClr val="accent5"/>
              </a:solidFill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Solutions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7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Constraint</a:t>
            </a:r>
            <a:r>
              <a:rPr lang="zh-CN" altLang="en-US" dirty="0" smtClean="0">
                <a:ea typeface="Microsoft YaHei UI" panose="020B0503020204020204" pitchFamily="34" charset="-122"/>
              </a:rPr>
              <a:t> </a:t>
            </a:r>
            <a:r>
              <a:rPr lang="en-US" altLang="zh-CN" dirty="0" smtClean="0">
                <a:ea typeface="Microsoft YaHei UI" panose="020B0503020204020204" pitchFamily="34" charset="-122"/>
              </a:rPr>
              <a:t>Repair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400" dirty="0" smtClean="0"/>
                  <a:t>Predicate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insertion</a:t>
                </a:r>
                <a:endParaRPr kumimoji="1" lang="zh-CN" altLang="en-US" sz="2400" dirty="0" smtClean="0"/>
              </a:p>
              <a:p>
                <a:pPr marL="0" indent="0">
                  <a:buNone/>
                </a:pPr>
                <a:r>
                  <a:rPr kumimoji="1" lang="zh-CN" alt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:∀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𝑅</m:t>
                    </m:r>
                    <m:r>
                      <a:rPr kumimoji="1" lang="en-US" altLang="zh-CN" sz="2000" i="1">
                        <a:latin typeface="Cambria Math" charset="0"/>
                      </a:rPr>
                      <m:t>, ¬(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)</m:t>
                    </m:r>
                  </m:oMath>
                </a14:m>
                <a:endParaRPr kumimoji="1" lang="zh-CN" altLang="en-US" sz="2000" i="1" dirty="0"/>
              </a:p>
              <a:p>
                <a:pPr marL="0" indent="0">
                  <a:buNone/>
                </a:pPr>
                <a:r>
                  <a:rPr kumimoji="1" lang="zh-CN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:∀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𝑅</m:t>
                    </m:r>
                    <m:r>
                      <a:rPr kumimoji="1" lang="en-US" altLang="zh-CN" sz="2000" i="1">
                        <a:latin typeface="Cambria Math" charset="0"/>
                      </a:rPr>
                      <m:t>, ¬(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</m:oMath>
                </a14:m>
                <a:endParaRPr kumimoji="1" lang="zh-CN" altLang="en-US" sz="2000" i="1" dirty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dirty="0"/>
                  <a:t>		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𝐵𝑖𝑟𝑡h𝑑𝑎𝑦</m:t>
                    </m:r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𝐵𝑖𝑟𝑡h𝑑𝑎𝑦</m:t>
                    </m:r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>
                  <a:buNone/>
                </a:pPr>
                <a:endParaRPr kumimoji="1" lang="zh-CN" altLang="en-US" sz="2800" dirty="0"/>
              </a:p>
              <a:p>
                <a:r>
                  <a:rPr kumimoji="1" lang="en-US" altLang="zh-CN" sz="2400" dirty="0"/>
                  <a:t>Predicate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Deletion</a:t>
                </a:r>
                <a:endParaRPr kumimoji="1" lang="zh-CN" altLang="en-US" sz="2400" dirty="0"/>
              </a:p>
              <a:p>
                <a:pPr marL="0" indent="0">
                  <a:buNone/>
                </a:pPr>
                <a:r>
                  <a:rPr kumimoji="1" lang="zh-CN" alt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:∀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𝑅</m:t>
                    </m:r>
                    <m:r>
                      <a:rPr kumimoji="1" lang="en-US" altLang="zh-CN" sz="2000" i="1">
                        <a:latin typeface="Cambria Math" charset="0"/>
                      </a:rPr>
                      <m:t>, ¬(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</m:oMath>
                </a14:m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𝑌𝑒𝑎𝑟</m:t>
                    </m:r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solidFill>
                          <a:schemeClr val="accent1"/>
                        </a:solidFill>
                        <a:latin typeface="Cambria Math" charset="0"/>
                      </a:rPr>
                      <m:t>𝑌𝑒𝑎𝑟</m:t>
                    </m:r>
                  </m:oMath>
                </a14:m>
                <a:endParaRPr kumimoji="1" lang="zh-CN" altLang="en-US" sz="2000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kumimoji="1" lang="zh-CN" altLang="en-US" sz="2000" dirty="0" smtClean="0"/>
                  <a:t>	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𝐵𝑖𝑟𝑡h𝑑𝑎𝑦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𝐵𝑖𝑟𝑡h𝑑𝑎𝑦</m:t>
                    </m:r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)</m:t>
                    </m:r>
                  </m:oMath>
                </a14:m>
                <a:endParaRPr kumimoji="1" lang="zh-CN" altLang="en-US" sz="2000" i="1" dirty="0"/>
              </a:p>
              <a:p>
                <a:pPr marL="0" indent="0">
                  <a:buNone/>
                </a:pPr>
                <a:r>
                  <a:rPr kumimoji="1" lang="zh-CN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zh-CN" altLang="en-US" sz="2000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:∀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𝑅</m:t>
                    </m:r>
                    <m:r>
                      <a:rPr kumimoji="1" lang="en-US" altLang="zh-CN" sz="2000" i="1">
                        <a:latin typeface="Cambria Math" charset="0"/>
                      </a:rPr>
                      <m:t>, ¬(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𝑁𝑎𝑚𝑒</m:t>
                    </m:r>
                  </m:oMath>
                </a14:m>
                <a:endParaRPr kumimoji="1" lang="zh-CN" altLang="en-US" sz="2000" i="1" dirty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dirty="0"/>
                  <a:t>		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𝐵𝑖𝑟𝑡h𝑑𝑎𝑦</m:t>
                    </m:r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𝐵𝑖𝑟𝑡h𝑑𝑎𝑦</m:t>
                    </m:r>
                    <m:r>
                      <a:rPr kumimoji="1" lang="zh-CN" altLang="en-US" sz="2000" i="1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𝛼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.</m:t>
                    </m:r>
                    <m:r>
                      <a:rPr kumimoji="1" lang="en-US" altLang="zh-CN" sz="2000" i="1">
                        <a:latin typeface="Cambria Math" charset="0"/>
                      </a:rPr>
                      <m:t>𝐶𝑃</m:t>
                    </m:r>
                    <m:r>
                      <a:rPr kumimoji="1" lang="en-US" altLang="zh-CN" sz="2000" i="1">
                        <a:latin typeface="Cambria Math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>
                  <a:buNone/>
                </a:pPr>
                <a:endParaRPr kumimoji="1" lang="zh-CN" altLang="en-US" sz="2400" dirty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8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6360459" y="4195482"/>
            <a:ext cx="2138082" cy="2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Problem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𝜃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i="1" dirty="0"/>
                  <a:t>tolerant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Repair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smtClean="0"/>
                  <a:t>Model</a:t>
                </a:r>
                <a:endParaRPr kumimoji="1" lang="zh-CN" altLang="en-US" sz="2400" dirty="0" smtClean="0"/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kumimoji="1" lang="en-US" altLang="zh-CN" sz="2000" dirty="0"/>
                  <a:t>Constraints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set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Σ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over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data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instance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𝐼</m:t>
                    </m:r>
                  </m:oMath>
                </a14:m>
                <a:endParaRPr kumimoji="1" lang="zh-CN" altLang="en-US" sz="2000" dirty="0"/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kumimoji="1" lang="en-US" altLang="zh-CN" sz="2000" dirty="0"/>
                  <a:t>Find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minimum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repair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𝐼</m:t>
                    </m:r>
                    <m:r>
                      <a:rPr kumimoji="1" lang="en-US" altLang="zh-CN" sz="2000" i="1">
                        <a:latin typeface="Cambria Math" charset="0"/>
                      </a:rPr>
                      <m:t>′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satisfies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constraints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set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Σ</m:t>
                    </m:r>
                    <m:r>
                      <a:rPr kumimoji="1" lang="en-US" altLang="zh-CN" sz="2000" i="1">
                        <a:latin typeface="Cambria Math" charset="0"/>
                      </a:rPr>
                      <m:t>′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kumimoji="1" lang="en-US" altLang="zh-CN" sz="2000" i="1" dirty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kumimoji="1" lang="zh-CN" altLang="en-US" sz="2000" i="1" dirty="0">
                        <a:latin typeface="Cambria Math" charset="0"/>
                      </a:rPr>
                      <m:t>⊨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</a:rPr>
                      <m:t>Σ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′</m:t>
                    </m:r>
                  </m:oMath>
                </a14:m>
                <a:r>
                  <a:rPr kumimoji="1" lang="en-US" altLang="zh-CN" sz="2000" dirty="0"/>
                  <a:t>)</a:t>
                </a:r>
                <a:endParaRPr kumimoji="1" lang="zh-CN" altLang="en-US" sz="2000" dirty="0"/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variants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Σ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whose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variation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upon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Σ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within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𝜃</m:t>
                    </m:r>
                  </m:oMath>
                </a14:m>
                <a:endParaRPr kumimoji="1" lang="zh-CN" altLang="en-US" sz="2000" dirty="0"/>
              </a:p>
              <a:p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example,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smtClean="0"/>
                  <a:t>following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/>
                  <a:t>repair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satisfies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zh-CN" altLang="en-US" sz="2400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>
                        <a:latin typeface="Cambria Math" charset="0"/>
                      </a:rPr>
                      <m:t>Σ</m:t>
                    </m:r>
                    <m:r>
                      <a:rPr kumimoji="1" lang="en-US" altLang="zh-CN" sz="2400" i="1">
                        <a:latin typeface="Cambria Math" charset="0"/>
                      </a:rPr>
                      <m:t>′</m:t>
                    </m:r>
                  </m:oMath>
                </a14:m>
                <a:r>
                  <a:rPr kumimoji="1" lang="en-US" altLang="zh-CN" sz="2400" dirty="0"/>
                  <a:t>)</a:t>
                </a:r>
                <a:endParaRPr kumimoji="1" lang="zh-CN" altLang="en-US" sz="2400" dirty="0"/>
              </a:p>
              <a:p>
                <a:endParaRPr kumimoji="1" lang="zh-CN" altLang="en-US" sz="2800" i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401431"/>
                <a:ext cx="7785465" cy="5147533"/>
              </a:xfrm>
              <a:blipFill rotWithShape="0">
                <a:blip r:embed="rId3"/>
                <a:stretch>
                  <a:fillRect l="-157" t="-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9</a:t>
            </a:fld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2074" y="65489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SIGMOD 2016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31" y="3890199"/>
            <a:ext cx="5782733" cy="26885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714" y="3814918"/>
            <a:ext cx="2017184" cy="2763877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6063964" y="5023507"/>
            <a:ext cx="793750" cy="2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9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29">
        <p:fade/>
      </p:transition>
    </mc:Choice>
    <mc:Fallback xmlns="">
      <p:transition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3|1.7|5.8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7|5.3|3.3|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TC010220296[[fn=博大精深]]</Template>
  <TotalTime>36737</TotalTime>
  <Words>737</Words>
  <Application>Microsoft Macintosh PowerPoint</Application>
  <PresentationFormat>On-screen Show (4:3)</PresentationFormat>
  <Paragraphs>277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Calibri</vt:lpstr>
      <vt:lpstr>Cambria</vt:lpstr>
      <vt:lpstr>Cambria Math</vt:lpstr>
      <vt:lpstr>Microsoft YaHei UI</vt:lpstr>
      <vt:lpstr>Wingdings</vt:lpstr>
      <vt:lpstr>Wingdings 3</vt:lpstr>
      <vt:lpstr>宋体</vt:lpstr>
      <vt:lpstr>幼圆</vt:lpstr>
      <vt:lpstr>方正舒体</vt:lpstr>
      <vt:lpstr>黑体</vt:lpstr>
      <vt:lpstr>Arial</vt:lpstr>
      <vt:lpstr>Book</vt:lpstr>
      <vt:lpstr>Constraint-Variance Tolerant Data Repairing </vt:lpstr>
      <vt:lpstr>Outline</vt:lpstr>
      <vt:lpstr>Data and Constraints Erroneous</vt:lpstr>
      <vt:lpstr>Oversimplified DC</vt:lpstr>
      <vt:lpstr>Precise DC</vt:lpstr>
      <vt:lpstr>Overrefined DC</vt:lpstr>
      <vt:lpstr>Outline</vt:lpstr>
      <vt:lpstr>Constraint Repair</vt:lpstr>
      <vt:lpstr>Problem</vt:lpstr>
      <vt:lpstr>Outline</vt:lpstr>
      <vt:lpstr>Constraint Repair</vt:lpstr>
      <vt:lpstr>Conflict Hypergraph</vt:lpstr>
      <vt:lpstr>Pruning</vt:lpstr>
      <vt:lpstr>Outline</vt:lpstr>
      <vt:lpstr>Experiment Setting</vt:lpstr>
      <vt:lpstr>Comparision</vt:lpstr>
      <vt:lpstr>HOSP</vt:lpstr>
      <vt:lpstr>HOSP</vt:lpstr>
      <vt:lpstr>CENSUS</vt:lpstr>
      <vt:lpstr>Outline</vt:lpstr>
      <vt:lpstr>Conclusion</vt:lpstr>
      <vt:lpstr>Q &amp; A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Heterogeneous Event Data</dc:title>
  <dc:creator>朱笑尘;Stoke</dc:creator>
  <cp:lastModifiedBy>Shaoxu Song</cp:lastModifiedBy>
  <cp:revision>4444</cp:revision>
  <cp:lastPrinted>2013-08-19T08:56:49Z</cp:lastPrinted>
  <dcterms:created xsi:type="dcterms:W3CDTF">2013-05-19T10:34:27Z</dcterms:created>
  <dcterms:modified xsi:type="dcterms:W3CDTF">2016-08-11T01:18:08Z</dcterms:modified>
</cp:coreProperties>
</file>