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wdp" ContentType="image/vnd.ms-photo"/>
  <Default Extension="emf" ContentType="image/x-emf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22"/>
  </p:notesMasterIdLst>
  <p:sldIdLst>
    <p:sldId id="274" r:id="rId2"/>
    <p:sldId id="339" r:id="rId3"/>
    <p:sldId id="352" r:id="rId4"/>
    <p:sldId id="354" r:id="rId5"/>
    <p:sldId id="305" r:id="rId6"/>
    <p:sldId id="295" r:id="rId7"/>
    <p:sldId id="316" r:id="rId8"/>
    <p:sldId id="341" r:id="rId9"/>
    <p:sldId id="342" r:id="rId10"/>
    <p:sldId id="343" r:id="rId11"/>
    <p:sldId id="350" r:id="rId12"/>
    <p:sldId id="344" r:id="rId13"/>
    <p:sldId id="346" r:id="rId14"/>
    <p:sldId id="345" r:id="rId15"/>
    <p:sldId id="347" r:id="rId16"/>
    <p:sldId id="348" r:id="rId17"/>
    <p:sldId id="349" r:id="rId18"/>
    <p:sldId id="351" r:id="rId19"/>
    <p:sldId id="353" r:id="rId20"/>
    <p:sldId id="340" r:id="rId2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69"/>
    <p:restoredTop sz="92846"/>
  </p:normalViewPr>
  <p:slideViewPr>
    <p:cSldViewPr snapToGrid="0">
      <p:cViewPr varScale="1">
        <p:scale>
          <a:sx n="107" d="100"/>
          <a:sy n="107" d="100"/>
        </p:scale>
        <p:origin x="1376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9C2D68-04CB-4F98-A5DA-B2F01B4877E9}" type="datetimeFigureOut">
              <a:rPr lang="zh-CN" altLang="en-US" smtClean="0"/>
              <a:pPr/>
              <a:t>15/8/13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D31A-DB68-4B34-96C3-22EAFE9B444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6156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3D31A-DB68-4B34-96C3-22EAFE9B444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846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3D31A-DB68-4B34-96C3-22EAFE9B444B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88876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3D31A-DB68-4B34-96C3-22EAFE9B444B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9484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3D31A-DB68-4B34-96C3-22EAFE9B444B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87476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3D31A-DB68-4B34-96C3-22EAFE9B444B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7859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3D31A-DB68-4B34-96C3-22EAFE9B444B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39678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3D31A-DB68-4B34-96C3-22EAFE9B444B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22769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3D31A-DB68-4B34-96C3-22EAFE9B444B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237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rgbClr val="0000FF"/>
                </a:solidFill>
              </a:defRPr>
            </a:lvl1pPr>
          </a:lstStyle>
          <a:p>
            <a:r>
              <a:rPr kumimoji="1" lang="en-US" altLang="zh-CN" smtClean="0"/>
              <a:t>Click to edit Master title style</a:t>
            </a:r>
            <a:endParaRPr kumimoji="1"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4257092"/>
            <a:ext cx="6400800" cy="138170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n-US" altLang="zh-CN" smtClean="0"/>
              <a:t>Click to edit Master subtitle style</a:t>
            </a:r>
            <a:endParaRPr kumimoji="1"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70B7-008C-B749-B2E7-8DFB3B762A24}" type="datetime1">
              <a:rPr lang="en-US" altLang="zh-CN" smtClean="0"/>
              <a:t>8/13/15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KDD 2015</a:t>
            </a:r>
            <a:endParaRPr lang="zh-CN" altLang="en-US" dirty="0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1BF3-7C87-4995-872D-CCE7FC7A787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screen">
            <a:biLevel thresh="7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77681" y="6242350"/>
            <a:ext cx="1767017" cy="593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4770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smtClean="0"/>
              <a:t>Click to edit Master title style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n-US" altLang="zh-CN" smtClean="0"/>
              <a:t>Click to edit Master text styles</a:t>
            </a:r>
          </a:p>
          <a:p>
            <a:pPr lvl="1"/>
            <a:r>
              <a:rPr kumimoji="1" lang="en-US" altLang="zh-CN" smtClean="0"/>
              <a:t>Second level</a:t>
            </a:r>
          </a:p>
          <a:p>
            <a:pPr lvl="2"/>
            <a:r>
              <a:rPr kumimoji="1" lang="en-US" altLang="zh-CN" smtClean="0"/>
              <a:t>Third level</a:t>
            </a:r>
          </a:p>
          <a:p>
            <a:pPr lvl="3"/>
            <a:r>
              <a:rPr kumimoji="1" lang="en-US" altLang="zh-CN" smtClean="0"/>
              <a:t>Fourth level</a:t>
            </a:r>
          </a:p>
          <a:p>
            <a:pPr lvl="4"/>
            <a:r>
              <a:rPr kumimoji="1" lang="en-US" altLang="zh-CN" smtClean="0"/>
              <a:t>Fifth level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5556-1BE4-FF40-82E2-9FA28A7E0682}" type="datetime1">
              <a:rPr lang="en-US" altLang="zh-CN" smtClean="0"/>
              <a:t>8/13/15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KDD 2015</a:t>
            </a:r>
            <a:endParaRPr lang="zh-CN" altLang="en-US" dirty="0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1BF3-7C87-4995-872D-CCE7FC7A787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353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en-US" altLang="zh-CN" smtClean="0"/>
              <a:t>Click to edit Master title style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en-US" altLang="zh-CN" smtClean="0"/>
              <a:t>Click to edit Master text styles</a:t>
            </a:r>
          </a:p>
          <a:p>
            <a:pPr lvl="1"/>
            <a:r>
              <a:rPr kumimoji="1" lang="en-US" altLang="zh-CN" smtClean="0"/>
              <a:t>Second level</a:t>
            </a:r>
          </a:p>
          <a:p>
            <a:pPr lvl="2"/>
            <a:r>
              <a:rPr kumimoji="1" lang="en-US" altLang="zh-CN" smtClean="0"/>
              <a:t>Third level</a:t>
            </a:r>
          </a:p>
          <a:p>
            <a:pPr lvl="3"/>
            <a:r>
              <a:rPr kumimoji="1" lang="en-US" altLang="zh-CN" smtClean="0"/>
              <a:t>Fourth level</a:t>
            </a:r>
          </a:p>
          <a:p>
            <a:pPr lvl="4"/>
            <a:r>
              <a:rPr kumimoji="1" lang="en-US" altLang="zh-CN" smtClean="0"/>
              <a:t>Fifth level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E41D-8511-3044-BCCA-ABFF86A28888}" type="datetime1">
              <a:rPr lang="en-US" altLang="zh-CN" smtClean="0"/>
              <a:t>8/13/15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KDD 2015</a:t>
            </a:r>
            <a:endParaRPr lang="zh-CN" altLang="en-US" dirty="0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1BF3-7C87-4995-872D-CCE7FC7A787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9819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82C44-9D92-F94C-A5B3-6F6EC5FA275A}" type="datetime1">
              <a:rPr lang="en-US" altLang="zh-CN" smtClean="0"/>
              <a:t>8/13/15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KDD 2015</a:t>
            </a:r>
            <a:endParaRPr lang="zh-CN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1BF3-7C87-4995-872D-CCE7FC7A787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1100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smtClean="0"/>
              <a:t>Click to edit Master title style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zh-CN" smtClean="0"/>
              <a:t>Click to edit Master text styles</a:t>
            </a:r>
          </a:p>
          <a:p>
            <a:pPr lvl="1"/>
            <a:r>
              <a:rPr kumimoji="1" lang="en-US" altLang="zh-CN" smtClean="0"/>
              <a:t>Second level</a:t>
            </a:r>
          </a:p>
          <a:p>
            <a:pPr lvl="2"/>
            <a:r>
              <a:rPr kumimoji="1" lang="en-US" altLang="zh-CN" smtClean="0"/>
              <a:t>Third level</a:t>
            </a:r>
          </a:p>
          <a:p>
            <a:pPr lvl="3"/>
            <a:r>
              <a:rPr kumimoji="1" lang="en-US" altLang="zh-CN" smtClean="0"/>
              <a:t>Fourth level</a:t>
            </a:r>
          </a:p>
          <a:p>
            <a:pPr lvl="4"/>
            <a:r>
              <a:rPr kumimoji="1" lang="en-US" altLang="zh-CN" smtClean="0"/>
              <a:t>Fifth level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3505200" y="6356350"/>
            <a:ext cx="2133600" cy="365125"/>
          </a:xfrm>
        </p:spPr>
        <p:txBody>
          <a:bodyPr/>
          <a:lstStyle>
            <a:lvl1pPr algn="ctr">
              <a:defRPr/>
            </a:lvl1pPr>
          </a:lstStyle>
          <a:p>
            <a:fld id="{A4A39413-4C65-9544-A825-B91A75C29A9F}" type="datetime1">
              <a:rPr lang="en-US" altLang="zh-CN" smtClean="0"/>
              <a:t>8/13/15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57200" y="635687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zh-CN" smtClean="0"/>
              <a:t>KDD 2015</a:t>
            </a:r>
            <a:endParaRPr lang="zh-CN" altLang="en-US" dirty="0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1BF3-7C87-4995-872D-CCE7FC7A787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7336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/>
            </a:lvl1pPr>
          </a:lstStyle>
          <a:p>
            <a:r>
              <a:rPr kumimoji="1" lang="en-US" altLang="zh-CN" smtClean="0"/>
              <a:t>Click to edit Master title style</a:t>
            </a:r>
            <a:endParaRPr kumimoji="1"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zh-CN" smtClean="0"/>
              <a:t>Click to edit Master text styles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EACC-7A9F-7649-88B9-46485A0BE441}" type="datetime1">
              <a:rPr lang="en-US" altLang="zh-CN" smtClean="0"/>
              <a:t>8/13/15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KDD 2015</a:t>
            </a:r>
            <a:endParaRPr lang="zh-CN" altLang="en-US" dirty="0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1BF3-7C87-4995-872D-CCE7FC7A787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2660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smtClean="0"/>
              <a:t>Click to edit Master title style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zh-CN" smtClean="0"/>
              <a:t>Click to edit Master text styles</a:t>
            </a:r>
          </a:p>
          <a:p>
            <a:pPr lvl="1"/>
            <a:r>
              <a:rPr kumimoji="1" lang="en-US" altLang="zh-CN" smtClean="0"/>
              <a:t>Second level</a:t>
            </a:r>
          </a:p>
          <a:p>
            <a:pPr lvl="2"/>
            <a:r>
              <a:rPr kumimoji="1" lang="en-US" altLang="zh-CN" smtClean="0"/>
              <a:t>Third level</a:t>
            </a:r>
          </a:p>
          <a:p>
            <a:pPr lvl="3"/>
            <a:r>
              <a:rPr kumimoji="1" lang="en-US" altLang="zh-CN" smtClean="0"/>
              <a:t>Fourth level</a:t>
            </a:r>
          </a:p>
          <a:p>
            <a:pPr lvl="4"/>
            <a:r>
              <a:rPr kumimoji="1" lang="en-US" altLang="zh-CN" smtClean="0"/>
              <a:t>Fifth level</a:t>
            </a:r>
            <a:endParaRPr kumimoji="1"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zh-CN" smtClean="0"/>
              <a:t>Click to edit Master text styles</a:t>
            </a:r>
          </a:p>
          <a:p>
            <a:pPr lvl="1"/>
            <a:r>
              <a:rPr kumimoji="1" lang="en-US" altLang="zh-CN" smtClean="0"/>
              <a:t>Second level</a:t>
            </a:r>
          </a:p>
          <a:p>
            <a:pPr lvl="2"/>
            <a:r>
              <a:rPr kumimoji="1" lang="en-US" altLang="zh-CN" smtClean="0"/>
              <a:t>Third level</a:t>
            </a:r>
          </a:p>
          <a:p>
            <a:pPr lvl="3"/>
            <a:r>
              <a:rPr kumimoji="1" lang="en-US" altLang="zh-CN" smtClean="0"/>
              <a:t>Fourth level</a:t>
            </a:r>
          </a:p>
          <a:p>
            <a:pPr lvl="4"/>
            <a:r>
              <a:rPr kumimoji="1" lang="en-US" altLang="zh-CN" smtClean="0"/>
              <a:t>Fifth level</a:t>
            </a:r>
            <a:endParaRPr kumimoji="1"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B539C-66A2-0544-A4CC-20929B493C37}" type="datetime1">
              <a:rPr lang="en-US" altLang="zh-CN" smtClean="0"/>
              <a:t>8/13/15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KDD 2015</a:t>
            </a:r>
            <a:endParaRPr lang="zh-CN" altLang="en-US" dirty="0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1BF3-7C87-4995-872D-CCE7FC7A787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9126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zh-CN" smtClean="0"/>
              <a:t>Click to edit Master title style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zh-CN" smtClean="0"/>
              <a:t>Click to edit Master text styles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zh-CN" smtClean="0"/>
              <a:t>Click to edit Master text styles</a:t>
            </a:r>
          </a:p>
          <a:p>
            <a:pPr lvl="1"/>
            <a:r>
              <a:rPr kumimoji="1" lang="en-US" altLang="zh-CN" smtClean="0"/>
              <a:t>Second level</a:t>
            </a:r>
          </a:p>
          <a:p>
            <a:pPr lvl="2"/>
            <a:r>
              <a:rPr kumimoji="1" lang="en-US" altLang="zh-CN" smtClean="0"/>
              <a:t>Third level</a:t>
            </a:r>
          </a:p>
          <a:p>
            <a:pPr lvl="3"/>
            <a:r>
              <a:rPr kumimoji="1" lang="en-US" altLang="zh-CN" smtClean="0"/>
              <a:t>Fourth level</a:t>
            </a:r>
          </a:p>
          <a:p>
            <a:pPr lvl="4"/>
            <a:r>
              <a:rPr kumimoji="1" lang="en-US" altLang="zh-CN" smtClean="0"/>
              <a:t>Fifth level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zh-CN" smtClean="0"/>
              <a:t>Click to edit Master text styles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zh-CN" smtClean="0"/>
              <a:t>Click to edit Master text styles</a:t>
            </a:r>
          </a:p>
          <a:p>
            <a:pPr lvl="1"/>
            <a:r>
              <a:rPr kumimoji="1" lang="en-US" altLang="zh-CN" smtClean="0"/>
              <a:t>Second level</a:t>
            </a:r>
          </a:p>
          <a:p>
            <a:pPr lvl="2"/>
            <a:r>
              <a:rPr kumimoji="1" lang="en-US" altLang="zh-CN" smtClean="0"/>
              <a:t>Third level</a:t>
            </a:r>
          </a:p>
          <a:p>
            <a:pPr lvl="3"/>
            <a:r>
              <a:rPr kumimoji="1" lang="en-US" altLang="zh-CN" smtClean="0"/>
              <a:t>Fourth level</a:t>
            </a:r>
          </a:p>
          <a:p>
            <a:pPr lvl="4"/>
            <a:r>
              <a:rPr kumimoji="1" lang="en-US" altLang="zh-CN" smtClean="0"/>
              <a:t>Fifth level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93308-7CEC-2145-A83D-4470EE83F5E1}" type="datetime1">
              <a:rPr lang="en-US" altLang="zh-CN" smtClean="0"/>
              <a:t>8/13/15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KDD 2015</a:t>
            </a:r>
            <a:endParaRPr lang="zh-CN" altLang="en-US" dirty="0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1BF3-7C87-4995-872D-CCE7FC7A787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575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smtClean="0"/>
              <a:t>Click to edit Master title style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CB7D-ED32-DE40-B9BB-12928D37124A}" type="datetime1">
              <a:rPr lang="en-US" altLang="zh-CN" smtClean="0"/>
              <a:t>8/13/15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KDD 2015</a:t>
            </a:r>
            <a:endParaRPr lang="zh-CN" altLang="en-US" dirty="0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1BF3-7C87-4995-872D-CCE7FC7A787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2621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09B1-6B51-5044-B52D-6CA4C3AAA04C}" type="datetime1">
              <a:rPr lang="en-US" altLang="zh-CN" smtClean="0"/>
              <a:t>8/13/15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KDD 2015</a:t>
            </a:r>
            <a:endParaRPr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1BF3-7C87-4995-872D-CCE7FC7A787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0661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n-US" altLang="zh-CN" smtClean="0"/>
              <a:t>Click to edit Master title style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zh-CN" smtClean="0"/>
              <a:t>Click to edit Master text styles</a:t>
            </a:r>
          </a:p>
          <a:p>
            <a:pPr lvl="1"/>
            <a:r>
              <a:rPr kumimoji="1" lang="en-US" altLang="zh-CN" smtClean="0"/>
              <a:t>Second level</a:t>
            </a:r>
          </a:p>
          <a:p>
            <a:pPr lvl="2"/>
            <a:r>
              <a:rPr kumimoji="1" lang="en-US" altLang="zh-CN" smtClean="0"/>
              <a:t>Third level</a:t>
            </a:r>
          </a:p>
          <a:p>
            <a:pPr lvl="3"/>
            <a:r>
              <a:rPr kumimoji="1" lang="en-US" altLang="zh-CN" smtClean="0"/>
              <a:t>Fourth level</a:t>
            </a:r>
          </a:p>
          <a:p>
            <a:pPr lvl="4"/>
            <a:r>
              <a:rPr kumimoji="1" lang="en-US" altLang="zh-CN" smtClean="0"/>
              <a:t>Fifth level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zh-CN" smtClean="0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AB36-CB12-0C41-B322-53D998AEE29C}" type="datetime1">
              <a:rPr lang="en-US" altLang="zh-CN" smtClean="0"/>
              <a:t>8/13/15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KDD 2015</a:t>
            </a:r>
            <a:endParaRPr lang="zh-CN" altLang="en-US" dirty="0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1BF3-7C87-4995-872D-CCE7FC7A787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3925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n-US" altLang="zh-CN" smtClean="0"/>
              <a:t>Click to edit Master title style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en-US" altLang="zh-CN" smtClean="0"/>
              <a:t>Drag picture to placeholder or click icon to add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zh-CN" smtClean="0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FDBD4-3559-834C-BDCF-7E5AC12E2111}" type="datetime1">
              <a:rPr lang="en-US" altLang="zh-CN" smtClean="0"/>
              <a:t>8/13/15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KDD 2015</a:t>
            </a:r>
            <a:endParaRPr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1BF3-7C87-4995-872D-CCE7FC7A787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1616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dirty="0" smtClean="0"/>
              <a:t>单击此处编辑母版标题样式</a:t>
            </a:r>
            <a:endParaRPr kumimoji="1"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dirty="0" smtClean="0"/>
              <a:t>单击此处编辑母版文本样式</a:t>
            </a:r>
          </a:p>
          <a:p>
            <a:pPr lvl="1"/>
            <a:r>
              <a:rPr kumimoji="1" lang="zh-CN" altLang="en-US" dirty="0" smtClean="0"/>
              <a:t>二级</a:t>
            </a:r>
          </a:p>
          <a:p>
            <a:pPr lvl="2"/>
            <a:r>
              <a:rPr kumimoji="1" lang="zh-CN" altLang="en-US" dirty="0" smtClean="0"/>
              <a:t>三级</a:t>
            </a:r>
          </a:p>
          <a:p>
            <a:pPr lvl="3"/>
            <a:r>
              <a:rPr kumimoji="1" lang="zh-CN" altLang="en-US" dirty="0" smtClean="0"/>
              <a:t>四级</a:t>
            </a:r>
          </a:p>
          <a:p>
            <a:pPr lvl="4"/>
            <a:r>
              <a:rPr kumimoji="1" lang="zh-CN" altLang="en-US" dirty="0" smtClean="0"/>
              <a:t>五级</a:t>
            </a:r>
            <a:endParaRPr kumimoji="1"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3505200" y="636436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3D551-5EE4-E54F-B905-33DE19CC87B5}" type="datetime1">
              <a:rPr lang="en-US" altLang="zh-CN" smtClean="0"/>
              <a:t>8/13/15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57200" y="636436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smtClean="0"/>
              <a:t>KDD 2015</a:t>
            </a:r>
            <a:endParaRPr lang="zh-CN" altLang="en-US" dirty="0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19111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A1BF3-7C87-4995-872D-CCE7FC7A787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8" name="Picture 7" descr="QRcode.eps"/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26163" y="6253162"/>
            <a:ext cx="5715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420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0000FF"/>
          </a:solidFill>
          <a:latin typeface="+mj-lt"/>
          <a:ea typeface="黑体"/>
          <a:cs typeface="+mj-cs"/>
        </a:defRPr>
      </a:lvl1pPr>
    </p:titleStyle>
    <p:bodyStyle>
      <a:lvl1pPr marL="342900" indent="-342900" algn="l" defTabSz="457200" rtl="0" eaLnBrk="1" latinLnBrk="0" hangingPunct="1">
        <a:lnSpc>
          <a:spcPct val="120000"/>
        </a:lnSpc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微软雅黑"/>
          <a:cs typeface="+mn-cs"/>
        </a:defRPr>
      </a:lvl1pPr>
      <a:lvl2pPr marL="742950" indent="-285750" algn="l" defTabSz="457200" rtl="0" eaLnBrk="1" latinLnBrk="0" hangingPunct="1">
        <a:lnSpc>
          <a:spcPct val="120000"/>
        </a:lnSpc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微软雅黑"/>
          <a:cs typeface="+mn-cs"/>
        </a:defRPr>
      </a:lvl2pPr>
      <a:lvl3pPr marL="1143000" indent="-228600" algn="l" defTabSz="457200" rtl="0" eaLnBrk="1" latinLnBrk="0" hangingPunct="1">
        <a:lnSpc>
          <a:spcPct val="120000"/>
        </a:lnSpc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微软雅黑"/>
          <a:cs typeface="+mn-cs"/>
        </a:defRPr>
      </a:lvl3pPr>
      <a:lvl4pPr marL="1600200" indent="-228600" algn="l" defTabSz="457200" rtl="0" eaLnBrk="1" latinLnBrk="0" hangingPunct="1">
        <a:lnSpc>
          <a:spcPct val="120000"/>
        </a:lnSpc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微软雅黑"/>
          <a:cs typeface="+mn-cs"/>
        </a:defRPr>
      </a:lvl4pPr>
      <a:lvl5pPr marL="2057400" indent="-228600" algn="l" defTabSz="457200" rtl="0" eaLnBrk="1" latinLnBrk="0" hangingPunct="1">
        <a:lnSpc>
          <a:spcPct val="120000"/>
        </a:lnSpc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+mn-lt"/>
          <a:ea typeface="微软雅黑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1.wdp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emf"/><Relationship Id="rId3" Type="http://schemas.openxmlformats.org/officeDocument/2006/relationships/image" Target="../media/image12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emf"/><Relationship Id="rId3" Type="http://schemas.openxmlformats.org/officeDocument/2006/relationships/image" Target="../media/image14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emf"/><Relationship Id="rId3" Type="http://schemas.openxmlformats.org/officeDocument/2006/relationships/image" Target="../media/image16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4" Type="http://schemas.openxmlformats.org/officeDocument/2006/relationships/image" Target="../media/image18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w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4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0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zh-CN" dirty="0" smtClean="0"/>
              <a:t>On </a:t>
            </a:r>
            <a:r>
              <a:rPr kumimoji="1" lang="en-US" altLang="zh-CN" dirty="0"/>
              <a:t>Simultaneous Clustering and Cleaning over Dirty Data 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CN" sz="2000" dirty="0"/>
              <a:t>Shaoxu </a:t>
            </a:r>
            <a:r>
              <a:rPr lang="en-US" altLang="zh-CN" sz="2000" dirty="0" smtClean="0"/>
              <a:t>Song,</a:t>
            </a:r>
            <a:r>
              <a:rPr lang="zh-CN" altLang="en-US" sz="2000" dirty="0" smtClean="0"/>
              <a:t>     </a:t>
            </a:r>
            <a:r>
              <a:rPr lang="en-US" altLang="zh-CN" sz="2000" dirty="0" err="1" smtClean="0"/>
              <a:t>Chunping</a:t>
            </a:r>
            <a:r>
              <a:rPr lang="en-US" altLang="zh-CN" sz="2000" dirty="0" smtClean="0"/>
              <a:t> Li, </a:t>
            </a:r>
            <a:r>
              <a:rPr lang="zh-CN" altLang="en-US" sz="2000" dirty="0" smtClean="0"/>
              <a:t>    </a:t>
            </a:r>
            <a:r>
              <a:rPr lang="en-US" altLang="zh-CN" sz="2000" dirty="0" err="1" smtClean="0"/>
              <a:t>Xiaoquan</a:t>
            </a:r>
            <a:r>
              <a:rPr lang="en-US" altLang="zh-CN" sz="2000" dirty="0" smtClean="0"/>
              <a:t> Zhang</a:t>
            </a:r>
            <a:endParaRPr lang="zh-CN" altLang="en-US" sz="2000" dirty="0" smtClean="0"/>
          </a:p>
          <a:p>
            <a:r>
              <a:rPr lang="en-US" altLang="zh-CN" sz="2000" dirty="0"/>
              <a:t>Tsinghua </a:t>
            </a:r>
            <a:r>
              <a:rPr lang="en-US" altLang="zh-CN" sz="2000" dirty="0" smtClean="0"/>
              <a:t>University</a:t>
            </a:r>
            <a:endParaRPr lang="en-US" altLang="zh-CN" sz="2000" dirty="0"/>
          </a:p>
          <a:p>
            <a:endParaRPr lang="en-US" altLang="zh-CN" sz="2000" dirty="0"/>
          </a:p>
        </p:txBody>
      </p:sp>
      <p:sp>
        <p:nvSpPr>
          <p:cNvPr id="4" name="Rectangle 3"/>
          <p:cNvSpPr/>
          <p:nvPr/>
        </p:nvSpPr>
        <p:spPr>
          <a:xfrm>
            <a:off x="2162590" y="1484094"/>
            <a:ext cx="48188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3600" dirty="0"/>
              <a:t>Turn Waste into Wealth: </a:t>
            </a:r>
            <a:endParaRPr lang="en-US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screen">
            <a:duotone>
              <a:prstClr val="black"/>
              <a:schemeClr val="tx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881782"/>
            <a:ext cx="2291788" cy="976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58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 set of data points </a:t>
            </a:r>
            <a:r>
              <a:rPr lang="en-US" b="1" i="1" dirty="0"/>
              <a:t>P</a:t>
            </a:r>
            <a:r>
              <a:rPr lang="en-US" dirty="0"/>
              <a:t>, a distance </a:t>
            </a:r>
            <a:r>
              <a:rPr lang="en-US" dirty="0" smtClean="0"/>
              <a:t>threshold </a:t>
            </a:r>
            <a:r>
              <a:rPr lang="en-US" b="1" i="1" dirty="0" err="1"/>
              <a:t>ε</a:t>
            </a:r>
            <a:r>
              <a:rPr lang="en-US" dirty="0"/>
              <a:t> and a density threshold </a:t>
            </a:r>
            <a:r>
              <a:rPr lang="en-US" b="1" i="1" dirty="0" err="1" smtClean="0"/>
              <a:t>η</a:t>
            </a:r>
            <a:r>
              <a:rPr lang="en-US" dirty="0" smtClean="0"/>
              <a:t> </a:t>
            </a:r>
          </a:p>
          <a:p>
            <a:r>
              <a:rPr lang="en-US" dirty="0" smtClean="0"/>
              <a:t>Density-based </a:t>
            </a:r>
            <a:r>
              <a:rPr lang="en-US" dirty="0"/>
              <a:t>Optimal Repairing and Clustering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0000FF"/>
                </a:solidFill>
              </a:rPr>
              <a:t>DORC</a:t>
            </a:r>
            <a:r>
              <a:rPr lang="en-US" dirty="0" smtClean="0"/>
              <a:t>) </a:t>
            </a:r>
            <a:r>
              <a:rPr lang="en-US" dirty="0"/>
              <a:t>problem is to find a repair </a:t>
            </a:r>
            <a:r>
              <a:rPr lang="en-US" b="1" i="1" dirty="0" err="1"/>
              <a:t>λ</a:t>
            </a:r>
            <a:r>
              <a:rPr lang="en-US" dirty="0"/>
              <a:t> </a:t>
            </a:r>
            <a:r>
              <a:rPr lang="en-US" dirty="0" smtClean="0"/>
              <a:t>(a </a:t>
            </a:r>
            <a:r>
              <a:rPr lang="en-US" dirty="0">
                <a:solidFill>
                  <a:srgbClr val="FF0000"/>
                </a:solidFill>
              </a:rPr>
              <a:t>mapping</a:t>
            </a:r>
            <a:r>
              <a:rPr lang="en-US" dirty="0"/>
              <a:t> </a:t>
            </a:r>
            <a:r>
              <a:rPr lang="en-US" b="1" i="1" dirty="0" err="1" smtClean="0"/>
              <a:t>λ</a:t>
            </a:r>
            <a:r>
              <a:rPr lang="en-US" b="1" i="1" dirty="0" smtClean="0"/>
              <a:t> </a:t>
            </a:r>
            <a:r>
              <a:rPr lang="en-US" dirty="0" smtClean="0"/>
              <a:t>: </a:t>
            </a:r>
            <a:r>
              <a:rPr lang="en-US" b="1" i="1" dirty="0" smtClean="0"/>
              <a:t>P</a:t>
            </a:r>
            <a:r>
              <a:rPr lang="en-US" dirty="0" smtClean="0"/>
              <a:t> → </a:t>
            </a:r>
            <a:r>
              <a:rPr lang="en-US" b="1" i="1" dirty="0" smtClean="0"/>
              <a:t>P </a:t>
            </a:r>
            <a:r>
              <a:rPr lang="en-US" dirty="0" smtClean="0"/>
              <a:t>) </a:t>
            </a:r>
            <a:r>
              <a:rPr lang="en-US" dirty="0"/>
              <a:t>such that </a:t>
            </a:r>
          </a:p>
          <a:p>
            <a:pPr marL="457200" lvl="1" indent="0">
              <a:buNone/>
            </a:pPr>
            <a:r>
              <a:rPr lang="en-US" dirty="0"/>
              <a:t>(1) the repairing cost ∆(</a:t>
            </a:r>
            <a:r>
              <a:rPr lang="en-US" b="1" i="1" dirty="0" err="1"/>
              <a:t>λ</a:t>
            </a:r>
            <a:r>
              <a:rPr lang="en-US" dirty="0"/>
              <a:t>) is minimized, and </a:t>
            </a:r>
          </a:p>
          <a:p>
            <a:pPr marL="457200" lvl="1" indent="0">
              <a:buNone/>
            </a:pPr>
            <a:r>
              <a:rPr lang="en-US" dirty="0"/>
              <a:t>(2) </a:t>
            </a:r>
            <a:r>
              <a:rPr lang="en-US" altLang="zh-CN" dirty="0"/>
              <a:t>each repaired </a:t>
            </a:r>
            <a:r>
              <a:rPr lang="en-US" altLang="zh-CN" b="1" i="1" dirty="0" err="1"/>
              <a:t>λ</a:t>
            </a:r>
            <a:r>
              <a:rPr lang="en-US" altLang="zh-CN" dirty="0"/>
              <a:t>(</a:t>
            </a:r>
            <a:r>
              <a:rPr lang="en-US" altLang="zh-CN" b="1" i="1" dirty="0"/>
              <a:t>p</a:t>
            </a:r>
            <a:r>
              <a:rPr lang="en-US" altLang="zh-CN" b="1" i="1" baseline="-25000" dirty="0"/>
              <a:t>i</a:t>
            </a:r>
            <a:r>
              <a:rPr lang="en-US" altLang="zh-CN" dirty="0"/>
              <a:t>) is either a core point or a board point </a:t>
            </a:r>
            <a:endParaRPr lang="en-US" altLang="zh-CN" dirty="0" smtClean="0"/>
          </a:p>
          <a:p>
            <a:pPr lvl="1"/>
            <a:r>
              <a:rPr lang="en-US" dirty="0" smtClean="0"/>
              <a:t>for each repaired </a:t>
            </a:r>
            <a:r>
              <a:rPr lang="en-US" b="1" i="1" dirty="0" err="1" smtClean="0"/>
              <a:t>λ</a:t>
            </a:r>
            <a:r>
              <a:rPr lang="en-US" b="1" dirty="0" smtClean="0"/>
              <a:t>(</a:t>
            </a:r>
            <a:r>
              <a:rPr lang="en-US" b="1" i="1" dirty="0" smtClean="0"/>
              <a:t>p</a:t>
            </a:r>
            <a:r>
              <a:rPr lang="en-US" b="1" i="1" baseline="-25000" dirty="0" smtClean="0"/>
              <a:t>i</a:t>
            </a:r>
            <a:r>
              <a:rPr lang="en-US" b="1" dirty="0" smtClean="0"/>
              <a:t>)</a:t>
            </a:r>
            <a:r>
              <a:rPr lang="en-US" dirty="0" smtClean="0"/>
              <a:t>, either </a:t>
            </a:r>
            <a:r>
              <a:rPr lang="en-US" b="1" i="1" dirty="0"/>
              <a:t>|</a:t>
            </a:r>
            <a:r>
              <a:rPr lang="en-US" b="1" i="1" dirty="0" err="1"/>
              <a:t>C</a:t>
            </a:r>
            <a:r>
              <a:rPr lang="en-US" b="1" i="1" baseline="-25000" dirty="0" err="1"/>
              <a:t>λ</a:t>
            </a:r>
            <a:r>
              <a:rPr lang="en-US" b="1" dirty="0"/>
              <a:t>(</a:t>
            </a:r>
            <a:r>
              <a:rPr lang="en-US" b="1" i="1" dirty="0"/>
              <a:t>p</a:t>
            </a:r>
            <a:r>
              <a:rPr lang="en-US" b="1" i="1" baseline="-25000" dirty="0"/>
              <a:t>i</a:t>
            </a:r>
            <a:r>
              <a:rPr lang="en-US" b="1" dirty="0"/>
              <a:t>)</a:t>
            </a:r>
            <a:r>
              <a:rPr lang="en-US" b="1" i="1" dirty="0"/>
              <a:t>| ≥ </a:t>
            </a:r>
            <a:r>
              <a:rPr lang="en-US" b="1" i="1" dirty="0" err="1"/>
              <a:t>η</a:t>
            </a:r>
            <a:r>
              <a:rPr lang="en-US" dirty="0"/>
              <a:t> (core points), </a:t>
            </a:r>
            <a:endParaRPr lang="en-US" dirty="0" smtClean="0"/>
          </a:p>
          <a:p>
            <a:pPr lvl="1"/>
            <a:r>
              <a:rPr lang="en-US" dirty="0" smtClean="0"/>
              <a:t>or </a:t>
            </a:r>
            <a:r>
              <a:rPr lang="en-US" b="1" i="1" dirty="0" smtClean="0"/>
              <a:t>|</a:t>
            </a:r>
            <a:r>
              <a:rPr lang="en-US" b="1" i="1" dirty="0" err="1"/>
              <a:t>C</a:t>
            </a:r>
            <a:r>
              <a:rPr lang="en-US" b="1" i="1" baseline="-25000" dirty="0" err="1"/>
              <a:t>λ</a:t>
            </a:r>
            <a:r>
              <a:rPr lang="en-US" b="1" dirty="0"/>
              <a:t>(</a:t>
            </a:r>
            <a:r>
              <a:rPr lang="en-US" b="1" i="1" dirty="0" err="1"/>
              <a:t>p</a:t>
            </a:r>
            <a:r>
              <a:rPr lang="en-US" b="1" i="1" baseline="-25000" dirty="0" err="1"/>
              <a:t>j</a:t>
            </a:r>
            <a:r>
              <a:rPr lang="en-US" b="1" dirty="0" smtClean="0"/>
              <a:t>)</a:t>
            </a:r>
            <a:r>
              <a:rPr lang="en-US" b="1" i="1" dirty="0" smtClean="0"/>
              <a:t>| ≥ </a:t>
            </a:r>
            <a:r>
              <a:rPr lang="en-US" b="1" i="1" dirty="0" err="1" smtClean="0"/>
              <a:t>η</a:t>
            </a:r>
            <a:r>
              <a:rPr lang="en-US" b="1" i="1" dirty="0" smtClean="0"/>
              <a:t> </a:t>
            </a:r>
            <a:r>
              <a:rPr lang="en-US" dirty="0" smtClean="0"/>
              <a:t>for some </a:t>
            </a:r>
            <a:r>
              <a:rPr lang="en-US" b="1" i="1" dirty="0" err="1" smtClean="0"/>
              <a:t>p</a:t>
            </a:r>
            <a:r>
              <a:rPr lang="en-US" b="1" i="1" baseline="-25000" dirty="0" err="1" smtClean="0"/>
              <a:t>j</a:t>
            </a:r>
            <a:r>
              <a:rPr lang="en-US" dirty="0" smtClean="0"/>
              <a:t> with </a:t>
            </a:r>
            <a:r>
              <a:rPr lang="en-US" b="1" i="1" dirty="0" err="1" smtClean="0"/>
              <a:t>δ</a:t>
            </a:r>
            <a:r>
              <a:rPr lang="en-US" b="1" dirty="0" smtClean="0"/>
              <a:t>(</a:t>
            </a:r>
            <a:r>
              <a:rPr lang="en-US" b="1" i="1" dirty="0" err="1" smtClean="0"/>
              <a:t>λ</a:t>
            </a:r>
            <a:r>
              <a:rPr lang="en-US" b="1" dirty="0" smtClean="0"/>
              <a:t>(</a:t>
            </a:r>
            <a:r>
              <a:rPr lang="en-US" b="1" i="1" dirty="0" smtClean="0"/>
              <a:t>p</a:t>
            </a:r>
            <a:r>
              <a:rPr lang="en-US" b="1" i="1" baseline="-25000" dirty="0" smtClean="0"/>
              <a:t>i</a:t>
            </a:r>
            <a:r>
              <a:rPr lang="en-US" b="1" dirty="0"/>
              <a:t>)</a:t>
            </a:r>
            <a:r>
              <a:rPr lang="en-US" b="1" i="1" dirty="0"/>
              <a:t>,</a:t>
            </a:r>
            <a:r>
              <a:rPr lang="en-US" b="1" i="1" dirty="0" err="1"/>
              <a:t>λ</a:t>
            </a:r>
            <a:r>
              <a:rPr lang="en-US" b="1" dirty="0"/>
              <a:t>(</a:t>
            </a:r>
            <a:r>
              <a:rPr lang="en-US" b="1" i="1" dirty="0" err="1"/>
              <a:t>p</a:t>
            </a:r>
            <a:r>
              <a:rPr lang="en-US" b="1" i="1" baseline="-25000" dirty="0" err="1"/>
              <a:t>j</a:t>
            </a:r>
            <a:r>
              <a:rPr lang="en-US" b="1" dirty="0" smtClean="0"/>
              <a:t>)) </a:t>
            </a:r>
            <a:r>
              <a:rPr lang="en-US" b="1" i="1" dirty="0" smtClean="0"/>
              <a:t>≤ </a:t>
            </a:r>
            <a:r>
              <a:rPr lang="en-US" b="1" i="1" dirty="0" err="1" smtClean="0"/>
              <a:t>ε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KDD 2015</a:t>
            </a:r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1BF3-7C87-4995-872D-CCE7FC7A7874}" type="slidenum">
              <a:rPr lang="zh-CN" altLang="en-US" smtClean="0"/>
              <a:pPr/>
              <a:t>10</a:t>
            </a:fld>
            <a:endParaRPr lang="zh-CN" altLang="en-US"/>
          </a:p>
        </p:txBody>
      </p:sp>
      <p:sp>
        <p:nvSpPr>
          <p:cNvPr id="6" name="Line Callout 1 (No Border) 5"/>
          <p:cNvSpPr/>
          <p:nvPr/>
        </p:nvSpPr>
        <p:spPr>
          <a:xfrm>
            <a:off x="1875099" y="5729468"/>
            <a:ext cx="6030410" cy="626882"/>
          </a:xfrm>
          <a:prstGeom prst="callout1">
            <a:avLst>
              <a:gd name="adj1" fmla="val 22443"/>
              <a:gd name="adj2" fmla="val 112"/>
              <a:gd name="adj3" fmla="val -208772"/>
              <a:gd name="adj4" fmla="val -10886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400" dirty="0" smtClean="0"/>
              <a:t>All the points are utilized, </a:t>
            </a:r>
            <a:r>
              <a:rPr kumimoji="1" lang="en-US" altLang="zh-CN" sz="2400" smtClean="0"/>
              <a:t>no noise remains</a:t>
            </a:r>
            <a:endParaRPr kumimoji="1"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037127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Technique</a:t>
            </a:r>
            <a:r>
              <a:rPr lang="zh-CN" altLang="en-US" dirty="0" smtClean="0"/>
              <a:t> </a:t>
            </a:r>
            <a:r>
              <a:rPr lang="en-US" altLang="zh-CN" dirty="0" smtClean="0"/>
              <a:t>Concern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Simply </a:t>
            </a:r>
            <a:r>
              <a:rPr lang="en-US" dirty="0" smtClean="0"/>
              <a:t>repairing </a:t>
            </a:r>
            <a:r>
              <a:rPr lang="en-US" dirty="0" smtClean="0">
                <a:solidFill>
                  <a:srgbClr val="FF0000"/>
                </a:solidFill>
              </a:rPr>
              <a:t>only</a:t>
            </a:r>
            <a:r>
              <a:rPr lang="en-US" dirty="0" smtClean="0"/>
              <a:t> the </a:t>
            </a:r>
            <a:r>
              <a:rPr lang="en-US" dirty="0"/>
              <a:t>noise points to the closest clusters is not </a:t>
            </a:r>
            <a:r>
              <a:rPr lang="en-US" dirty="0" smtClean="0"/>
              <a:t>sufficient </a:t>
            </a:r>
          </a:p>
          <a:p>
            <a:pPr lvl="1"/>
            <a:r>
              <a:rPr lang="en-US" dirty="0" smtClean="0"/>
              <a:t>e.g</a:t>
            </a:r>
            <a:r>
              <a:rPr lang="en-US" dirty="0"/>
              <a:t>., repairing all the noise points to </a:t>
            </a:r>
            <a:r>
              <a:rPr lang="en-US" dirty="0" smtClean="0"/>
              <a:t>C1 </a:t>
            </a:r>
            <a:r>
              <a:rPr lang="en-US" dirty="0"/>
              <a:t>does not help in identifying the second cluster </a:t>
            </a:r>
            <a:r>
              <a:rPr lang="en-US" dirty="0" smtClean="0"/>
              <a:t>C2</a:t>
            </a:r>
          </a:p>
          <a:p>
            <a:r>
              <a:rPr lang="en-US" dirty="0" smtClean="0"/>
              <a:t>Indeed</a:t>
            </a:r>
            <a:r>
              <a:rPr lang="en-US" dirty="0"/>
              <a:t>, it should be considered that dirty points may possibly </a:t>
            </a:r>
            <a:r>
              <a:rPr lang="en-US" dirty="0">
                <a:solidFill>
                  <a:srgbClr val="FF0000"/>
                </a:solidFill>
              </a:rPr>
              <a:t>form</a:t>
            </a:r>
            <a:r>
              <a:rPr lang="en-US" dirty="0"/>
              <a:t> clusters with repairing (i.e., C2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KDD 2015</a:t>
            </a:r>
            <a:endParaRPr lang="zh-CN" altLang="en-US"/>
          </a:p>
        </p:txBody>
      </p:sp>
      <p:pic>
        <p:nvPicPr>
          <p:cNvPr id="5" name="Content Placeholder 5" descr="dirty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3514" y="4625975"/>
            <a:ext cx="6877050" cy="20955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1BF3-7C87-4995-872D-CCE7FC7A7874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972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Solving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 </a:t>
            </a:r>
            <a:r>
              <a:rPr lang="en-US" dirty="0"/>
              <a:t>additional parameters are introduced for </a:t>
            </a:r>
            <a:r>
              <a:rPr lang="en-US" dirty="0" smtClean="0"/>
              <a:t>DORC</a:t>
            </a:r>
          </a:p>
          <a:p>
            <a:pPr lvl="1"/>
            <a:r>
              <a:rPr lang="en-US" dirty="0" smtClean="0"/>
              <a:t>besides </a:t>
            </a:r>
            <a:r>
              <a:rPr lang="en-US" dirty="0"/>
              <a:t>the density and distance </a:t>
            </a:r>
            <a:r>
              <a:rPr lang="en-US" dirty="0" smtClean="0"/>
              <a:t>requirements </a:t>
            </a:r>
            <a:r>
              <a:rPr lang="en-US" b="1" i="1" dirty="0" err="1"/>
              <a:t>η</a:t>
            </a:r>
            <a:r>
              <a:rPr lang="en-US" dirty="0"/>
              <a:t> and </a:t>
            </a:r>
            <a:r>
              <a:rPr lang="en-US" b="1" i="1" dirty="0" err="1"/>
              <a:t>ε</a:t>
            </a:r>
            <a:r>
              <a:rPr lang="en-US" dirty="0"/>
              <a:t> for clustering </a:t>
            </a:r>
          </a:p>
          <a:p>
            <a:r>
              <a:rPr lang="en-US" dirty="0" smtClean="0"/>
              <a:t>ILP formulation</a:t>
            </a:r>
          </a:p>
          <a:p>
            <a:pPr lvl="1"/>
            <a:r>
              <a:rPr lang="en-US" dirty="0" smtClean="0"/>
              <a:t>Efficient solvers can be applied</a:t>
            </a:r>
            <a:endParaRPr lang="en-US" dirty="0"/>
          </a:p>
          <a:p>
            <a:r>
              <a:rPr lang="en-US" dirty="0" smtClean="0"/>
              <a:t>Quadratic </a:t>
            </a:r>
            <a:r>
              <a:rPr lang="en-US" dirty="0"/>
              <a:t>t</a:t>
            </a:r>
            <a:r>
              <a:rPr lang="en-US" dirty="0" smtClean="0"/>
              <a:t>ime approximation</a:t>
            </a:r>
          </a:p>
          <a:p>
            <a:pPr lvl="1"/>
            <a:r>
              <a:rPr lang="en-US" dirty="0"/>
              <a:t>v</a:t>
            </a:r>
            <a:r>
              <a:rPr lang="en-US" dirty="0" smtClean="0"/>
              <a:t>ia LP relaxation</a:t>
            </a:r>
          </a:p>
          <a:p>
            <a:r>
              <a:rPr lang="en-US" dirty="0"/>
              <a:t>Trade-off between Effectiveness and Efficiency </a:t>
            </a:r>
            <a:endParaRPr lang="en-US" dirty="0" smtClean="0"/>
          </a:p>
          <a:p>
            <a:pPr lvl="1"/>
            <a:r>
              <a:rPr lang="en-US" dirty="0" smtClean="0"/>
              <a:t>By </a:t>
            </a:r>
            <a:r>
              <a:rPr lang="en-US" dirty="0" smtClean="0">
                <a:solidFill>
                  <a:srgbClr val="FF0000"/>
                </a:solidFill>
              </a:rPr>
              <a:t>grouping</a:t>
            </a:r>
            <a:r>
              <a:rPr lang="en-US" dirty="0" smtClean="0"/>
              <a:t> locally data points into several partitions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KDD 2015</a:t>
            </a:r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1BF3-7C87-4995-872D-CCE7FC7A7874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8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Experimental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CN" dirty="0" smtClean="0"/>
              <a:t>A</a:t>
            </a:r>
            <a:r>
              <a:rPr lang="en-US" dirty="0" smtClean="0"/>
              <a:t>nswers </a:t>
            </a:r>
            <a:r>
              <a:rPr lang="en-US" dirty="0"/>
              <a:t>the following questions </a:t>
            </a:r>
            <a:endParaRPr lang="zh-CN" altLang="en-US" dirty="0" smtClean="0"/>
          </a:p>
          <a:p>
            <a:pPr lvl="1"/>
            <a:r>
              <a:rPr lang="en-US" dirty="0"/>
              <a:t>By utilizing dirty data, can it form more </a:t>
            </a:r>
            <a:r>
              <a:rPr lang="en-US" dirty="0">
                <a:solidFill>
                  <a:srgbClr val="FF0000"/>
                </a:solidFill>
              </a:rPr>
              <a:t>accurate </a:t>
            </a:r>
            <a:r>
              <a:rPr lang="en-US" dirty="0" smtClean="0">
                <a:solidFill>
                  <a:srgbClr val="FF0000"/>
                </a:solidFill>
              </a:rPr>
              <a:t>clusters</a:t>
            </a:r>
            <a:r>
              <a:rPr lang="en-US" dirty="0"/>
              <a:t>? </a:t>
            </a:r>
          </a:p>
          <a:p>
            <a:pPr lvl="1"/>
            <a:r>
              <a:rPr lang="en-US" dirty="0"/>
              <a:t>By simultaneous repairing and clustering, in practice is the </a:t>
            </a:r>
            <a:r>
              <a:rPr lang="en-US" dirty="0">
                <a:solidFill>
                  <a:srgbClr val="FF0000"/>
                </a:solidFill>
              </a:rPr>
              <a:t>repairing accuracy </a:t>
            </a:r>
            <a:r>
              <a:rPr lang="en-US" dirty="0"/>
              <a:t>improved compared with the existing data repairing approaches? </a:t>
            </a:r>
          </a:p>
          <a:p>
            <a:pPr lvl="1"/>
            <a:r>
              <a:rPr lang="en-US" dirty="0"/>
              <a:t>How do the approaches scale? </a:t>
            </a:r>
          </a:p>
          <a:p>
            <a:r>
              <a:rPr lang="en-US" altLang="zh-CN" dirty="0" smtClean="0"/>
              <a:t>Criteria</a:t>
            </a:r>
            <a:r>
              <a:rPr lang="zh-CN" altLang="en-US" dirty="0" smtClean="0"/>
              <a:t> </a:t>
            </a:r>
          </a:p>
          <a:p>
            <a:pPr lvl="1"/>
            <a:r>
              <a:rPr lang="en-US" dirty="0"/>
              <a:t>Clustering </a:t>
            </a:r>
            <a:r>
              <a:rPr lang="en-US" dirty="0" smtClean="0"/>
              <a:t>Accuracy</a:t>
            </a:r>
            <a:r>
              <a:rPr lang="en-US" altLang="zh-CN" dirty="0" smtClean="0"/>
              <a:t>:</a:t>
            </a:r>
            <a:r>
              <a:rPr lang="zh-CN" altLang="en-US" dirty="0" smtClean="0"/>
              <a:t> </a:t>
            </a:r>
            <a:r>
              <a:rPr lang="en-US" altLang="zh-CN" dirty="0" smtClean="0"/>
              <a:t>purity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NMI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dirty="0"/>
              <a:t>Repairing </a:t>
            </a:r>
            <a:r>
              <a:rPr lang="en-US" dirty="0" smtClean="0"/>
              <a:t>Accuracy</a:t>
            </a:r>
            <a:r>
              <a:rPr lang="en-US" altLang="zh-CN" dirty="0" smtClean="0"/>
              <a:t>:</a:t>
            </a:r>
            <a:r>
              <a:rPr lang="zh-CN" altLang="en-US" dirty="0" smtClean="0"/>
              <a:t> </a:t>
            </a:r>
            <a:r>
              <a:rPr lang="en-US" dirty="0" smtClean="0"/>
              <a:t>root-mean-square </a:t>
            </a:r>
            <a:r>
              <a:rPr lang="en-US" dirty="0">
                <a:solidFill>
                  <a:srgbClr val="FF0000"/>
                </a:solidFill>
              </a:rPr>
              <a:t>error</a:t>
            </a:r>
            <a:r>
              <a:rPr lang="en-US" dirty="0"/>
              <a:t> (RMS) </a:t>
            </a:r>
            <a:r>
              <a:rPr lang="en-US" altLang="zh-CN" dirty="0" smtClean="0"/>
              <a:t>between</a:t>
            </a:r>
            <a:r>
              <a:rPr lang="zh-CN" altLang="en-US" dirty="0" smtClean="0"/>
              <a:t> </a:t>
            </a:r>
            <a:r>
              <a:rPr lang="en-US" altLang="zh-CN" dirty="0" smtClean="0"/>
              <a:t>truth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repair</a:t>
            </a:r>
            <a:r>
              <a:rPr lang="zh-CN" altLang="en-US" dirty="0" smtClean="0"/>
              <a:t> </a:t>
            </a:r>
            <a:r>
              <a:rPr lang="en-US" altLang="zh-CN" dirty="0" smtClean="0"/>
              <a:t>results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KDD 2015</a:t>
            </a:r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1BF3-7C87-4995-872D-CCE7FC7A7874}" type="slidenum">
              <a:rPr lang="zh-CN" altLang="en-US" smtClean="0"/>
              <a:pPr/>
              <a:t>13</a:t>
            </a:fld>
            <a:endParaRPr lang="zh-CN" altLang="en-US" dirty="0"/>
          </a:p>
        </p:txBody>
      </p:sp>
      <p:sp>
        <p:nvSpPr>
          <p:cNvPr id="7" name="Oval 6"/>
          <p:cNvSpPr/>
          <p:nvPr/>
        </p:nvSpPr>
        <p:spPr>
          <a:xfrm>
            <a:off x="7778187" y="3677986"/>
            <a:ext cx="185195" cy="185195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 anchorCtr="0"/>
          <a:lstStyle/>
          <a:p>
            <a:r>
              <a:rPr kumimoji="1" lang="en-US" altLang="zh-CN" dirty="0" smtClean="0"/>
              <a:t>   dirty</a:t>
            </a:r>
            <a:endParaRPr kumimoji="1" lang="zh-CN" altLang="en-US" dirty="0"/>
          </a:p>
        </p:txBody>
      </p:sp>
      <p:sp>
        <p:nvSpPr>
          <p:cNvPr id="11" name="Oval 10"/>
          <p:cNvSpPr/>
          <p:nvPr/>
        </p:nvSpPr>
        <p:spPr>
          <a:xfrm>
            <a:off x="6126868" y="4134631"/>
            <a:ext cx="185195" cy="185195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 anchorCtr="0"/>
          <a:lstStyle/>
          <a:p>
            <a:r>
              <a:rPr kumimoji="1" lang="en-US" altLang="zh-CN" dirty="0" smtClean="0"/>
              <a:t>   truth</a:t>
            </a:r>
            <a:endParaRPr kumimoji="1" lang="zh-CN" altLang="en-US" dirty="0"/>
          </a:p>
        </p:txBody>
      </p:sp>
      <p:sp>
        <p:nvSpPr>
          <p:cNvPr id="12" name="Oval 11"/>
          <p:cNvSpPr/>
          <p:nvPr/>
        </p:nvSpPr>
        <p:spPr>
          <a:xfrm>
            <a:off x="7203311" y="4587434"/>
            <a:ext cx="185195" cy="185195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 anchorCtr="0"/>
          <a:lstStyle/>
          <a:p>
            <a:r>
              <a:rPr kumimoji="1" lang="en-US" altLang="zh-CN" dirty="0" smtClean="0"/>
              <a:t>   repair</a:t>
            </a:r>
            <a:endParaRPr kumimoji="1" lang="zh-CN" altLang="en-US" dirty="0"/>
          </a:p>
        </p:txBody>
      </p:sp>
      <p:cxnSp>
        <p:nvCxnSpPr>
          <p:cNvPr id="14" name="Straight Arrow Connector 13"/>
          <p:cNvCxnSpPr>
            <a:stCxn id="7" idx="4"/>
            <a:endCxn id="12" idx="0"/>
          </p:cNvCxnSpPr>
          <p:nvPr/>
        </p:nvCxnSpPr>
        <p:spPr>
          <a:xfrm flipH="1">
            <a:off x="7295909" y="3863181"/>
            <a:ext cx="574876" cy="724253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1" idx="5"/>
            <a:endCxn id="12" idx="2"/>
          </p:cNvCxnSpPr>
          <p:nvPr/>
        </p:nvCxnSpPr>
        <p:spPr>
          <a:xfrm>
            <a:off x="6284942" y="4292705"/>
            <a:ext cx="918369" cy="387327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298558" y="4503704"/>
            <a:ext cx="6367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RMS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04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Artificial Data Set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Compared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existing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methods</a:t>
            </a:r>
            <a:r>
              <a:rPr lang="zh-CN" altLang="en-US" dirty="0" smtClean="0"/>
              <a:t> </a:t>
            </a:r>
            <a:r>
              <a:rPr lang="en-US" altLang="zh-CN" dirty="0" smtClean="0">
                <a:solidFill>
                  <a:srgbClr val="FF0000"/>
                </a:solidFill>
              </a:rPr>
              <a:t>without</a:t>
            </a:r>
            <a:r>
              <a:rPr lang="zh-CN" altLang="en-US" dirty="0" smtClean="0">
                <a:solidFill>
                  <a:srgbClr val="FF0000"/>
                </a:solidFill>
              </a:rPr>
              <a:t> </a:t>
            </a:r>
            <a:r>
              <a:rPr lang="en-US" altLang="zh-CN" dirty="0" smtClean="0"/>
              <a:t>repairing</a:t>
            </a:r>
            <a:endParaRPr lang="zh-CN" altLang="en-US" dirty="0" smtClean="0"/>
          </a:p>
          <a:p>
            <a:pPr lvl="1"/>
            <a:r>
              <a:rPr lang="en-US" altLang="zh-CN" dirty="0" smtClean="0"/>
              <a:t>DBSCAN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OPTICS</a:t>
            </a:r>
            <a:endParaRPr lang="zh-CN" altLang="en-US" dirty="0" smtClean="0"/>
          </a:p>
          <a:p>
            <a:r>
              <a:rPr lang="en-US" altLang="zh-CN" dirty="0" smtClean="0">
                <a:solidFill>
                  <a:srgbClr val="0000FF"/>
                </a:solidFill>
              </a:rPr>
              <a:t>Proposed</a:t>
            </a:r>
            <a:r>
              <a:rPr lang="zh-CN" altLang="en-US" dirty="0" smtClean="0">
                <a:solidFill>
                  <a:srgbClr val="0000FF"/>
                </a:solidFill>
              </a:rPr>
              <a:t> </a:t>
            </a:r>
            <a:r>
              <a:rPr lang="en-US" altLang="zh-CN" dirty="0" smtClean="0"/>
              <a:t>DORC</a:t>
            </a:r>
            <a:r>
              <a:rPr lang="zh-CN" altLang="en-US" dirty="0" smtClean="0"/>
              <a:t> </a:t>
            </a:r>
            <a:r>
              <a:rPr lang="en-US" altLang="zh-CN" dirty="0" smtClean="0"/>
              <a:t>(ILP/Quadratic-time-approximation)</a:t>
            </a:r>
            <a:r>
              <a:rPr lang="zh-CN" altLang="en-US" dirty="0" smtClean="0"/>
              <a:t> </a:t>
            </a:r>
            <a:r>
              <a:rPr lang="en-US" altLang="zh-CN" dirty="0" smtClean="0"/>
              <a:t>shows</a:t>
            </a:r>
            <a:endParaRPr lang="zh-CN" altLang="en-US" dirty="0" smtClean="0"/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Higher</a:t>
            </a:r>
            <a:r>
              <a:rPr lang="zh-CN" altLang="en-US" dirty="0" smtClean="0">
                <a:solidFill>
                  <a:srgbClr val="FF0000"/>
                </a:solidFill>
              </a:rPr>
              <a:t> </a:t>
            </a:r>
            <a:r>
              <a:rPr lang="en-US" altLang="zh-CN" dirty="0" smtClean="0"/>
              <a:t>clustering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purity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KDD 2015</a:t>
            </a:r>
            <a:endParaRPr lang="zh-CN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3552082"/>
            <a:ext cx="4114800" cy="28765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19023" y="3552082"/>
            <a:ext cx="4114800" cy="287655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1BF3-7C87-4995-872D-CCE7FC7A7874}" type="slidenum">
              <a:rPr lang="zh-CN" altLang="en-US" smtClean="0"/>
              <a:pPr/>
              <a:t>14</a:t>
            </a:fld>
            <a:endParaRPr lang="zh-CN" alt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164466" y="3020992"/>
            <a:ext cx="1064871" cy="1585732"/>
          </a:xfrm>
          <a:prstGeom prst="straightConnector1">
            <a:avLst/>
          </a:prstGeom>
          <a:ln w="76200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902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GPS Data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With</a:t>
            </a:r>
            <a:r>
              <a:rPr lang="zh-CN" altLang="en-US" dirty="0" smtClean="0"/>
              <a:t> </a:t>
            </a:r>
            <a:r>
              <a:rPr lang="en-US" altLang="zh-CN" dirty="0" smtClean="0"/>
              <a:t>e</a:t>
            </a:r>
            <a:r>
              <a:rPr lang="en-US" dirty="0" smtClean="0"/>
              <a:t>rrors naturally embedded</a:t>
            </a:r>
            <a:r>
              <a:rPr lang="en-US" altLang="zh-CN" dirty="0" smtClean="0"/>
              <a:t>,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manually</a:t>
            </a:r>
            <a:r>
              <a:rPr lang="zh-CN" altLang="en-US" dirty="0" smtClean="0"/>
              <a:t> </a:t>
            </a:r>
            <a:r>
              <a:rPr lang="en-US" altLang="zh-CN" dirty="0" smtClean="0"/>
              <a:t>labelled</a:t>
            </a:r>
            <a:endParaRPr lang="zh-CN" altLang="en-US" dirty="0"/>
          </a:p>
          <a:p>
            <a:r>
              <a:rPr lang="en-US" altLang="zh-CN" dirty="0" smtClean="0"/>
              <a:t>Compared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dirty="0"/>
              <a:t>Median Filter </a:t>
            </a:r>
            <a:r>
              <a:rPr lang="en-US" dirty="0" smtClean="0"/>
              <a:t>(</a:t>
            </a:r>
            <a:r>
              <a:rPr lang="en-US" altLang="zh-CN" dirty="0" smtClean="0"/>
              <a:t>MF</a:t>
            </a:r>
            <a:r>
              <a:rPr lang="en-US" dirty="0" smtClean="0"/>
              <a:t>) </a:t>
            </a:r>
            <a:endParaRPr lang="en-US" dirty="0"/>
          </a:p>
          <a:p>
            <a:pPr lvl="1"/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f</a:t>
            </a:r>
            <a:r>
              <a:rPr lang="en-US" dirty="0" smtClean="0"/>
              <a:t>iltering technique </a:t>
            </a:r>
            <a:r>
              <a:rPr lang="en-US" altLang="zh-CN" dirty="0" smtClean="0"/>
              <a:t>for</a:t>
            </a:r>
            <a:r>
              <a:rPr lang="en-US" dirty="0" smtClean="0"/>
              <a:t> clean</a:t>
            </a:r>
            <a:r>
              <a:rPr lang="en-US" altLang="zh-CN" dirty="0" smtClean="0"/>
              <a:t>ing</a:t>
            </a:r>
            <a:r>
              <a:rPr lang="en-US" dirty="0" smtClean="0"/>
              <a:t> </a:t>
            </a:r>
            <a:r>
              <a:rPr lang="en-US" dirty="0"/>
              <a:t>the noisy data in </a:t>
            </a:r>
            <a:r>
              <a:rPr lang="en-US" dirty="0" smtClean="0"/>
              <a:t>time-space </a:t>
            </a:r>
            <a:r>
              <a:rPr lang="en-US" dirty="0"/>
              <a:t>correlated time-series </a:t>
            </a:r>
          </a:p>
          <a:p>
            <a:r>
              <a:rPr lang="en-US" altLang="zh-CN" dirty="0" smtClean="0"/>
              <a:t>DORC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better</a:t>
            </a:r>
            <a:r>
              <a:rPr lang="zh-CN" altLang="en-US" dirty="0" smtClean="0"/>
              <a:t> </a:t>
            </a:r>
            <a:r>
              <a:rPr lang="en-US" altLang="zh-CN" dirty="0" smtClean="0"/>
              <a:t>than</a:t>
            </a:r>
            <a:r>
              <a:rPr lang="zh-CN" altLang="en-US" dirty="0" smtClean="0"/>
              <a:t> </a:t>
            </a:r>
            <a:r>
              <a:rPr lang="en-US" altLang="zh-CN" dirty="0" smtClean="0"/>
              <a:t>MF+DBSCAN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KDD 2015</a:t>
            </a:r>
            <a:endParaRPr lang="zh-CN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4296" y="3972085"/>
            <a:ext cx="3429000" cy="23971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33296" y="3972085"/>
            <a:ext cx="3429000" cy="2397125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1BF3-7C87-4995-872D-CCE7FC7A7874}" type="slidenum">
              <a:rPr lang="zh-CN" altLang="en-US" smtClean="0"/>
              <a:pPr/>
              <a:t>15</a:t>
            </a:fld>
            <a:endParaRPr lang="zh-CN" alt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666755" y="3923958"/>
            <a:ext cx="419606" cy="454104"/>
          </a:xfrm>
          <a:prstGeom prst="straightConnector1">
            <a:avLst/>
          </a:prstGeom>
          <a:ln w="76200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666755" y="3923958"/>
            <a:ext cx="4913476" cy="1524433"/>
          </a:xfrm>
          <a:prstGeom prst="straightConnector1">
            <a:avLst/>
          </a:prstGeom>
          <a:ln w="76200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908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Restaurant Data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Tabular</a:t>
            </a:r>
            <a:r>
              <a:rPr lang="zh-CN" altLang="en-US" dirty="0" smtClean="0"/>
              <a:t> </a:t>
            </a:r>
            <a:r>
              <a:rPr lang="en-US" altLang="zh-CN" dirty="0" smtClean="0"/>
              <a:t>data,</a:t>
            </a:r>
            <a:r>
              <a:rPr lang="zh-CN" altLang="en-US" dirty="0" smtClean="0"/>
              <a:t> </a:t>
            </a:r>
            <a:r>
              <a:rPr lang="en-US" altLang="zh-CN" dirty="0"/>
              <a:t>w</a:t>
            </a:r>
            <a:r>
              <a:rPr lang="en-US" dirty="0" smtClean="0"/>
              <a:t>ith artificially </a:t>
            </a:r>
            <a:r>
              <a:rPr lang="en-US" dirty="0" smtClean="0">
                <a:solidFill>
                  <a:srgbClr val="FF0000"/>
                </a:solidFill>
              </a:rPr>
              <a:t>injected</a:t>
            </a:r>
            <a:r>
              <a:rPr lang="en-US" dirty="0" smtClean="0"/>
              <a:t> noises</a:t>
            </a:r>
            <a:endParaRPr lang="zh-CN" altLang="en-US" dirty="0"/>
          </a:p>
          <a:p>
            <a:pPr lvl="1"/>
            <a:r>
              <a:rPr lang="en-US" altLang="zh-CN" dirty="0" smtClean="0"/>
              <a:t>Widely</a:t>
            </a:r>
            <a:r>
              <a:rPr lang="zh-CN" altLang="en-US" dirty="0" smtClean="0"/>
              <a:t> </a:t>
            </a:r>
            <a:r>
              <a:rPr lang="en-US" altLang="zh-CN" dirty="0" smtClean="0"/>
              <a:t>considered in</a:t>
            </a:r>
            <a:r>
              <a:rPr lang="zh-CN" altLang="en-US" dirty="0" smtClean="0"/>
              <a:t> </a:t>
            </a:r>
            <a:r>
              <a:rPr lang="en-US" altLang="zh-CN" dirty="0" smtClean="0"/>
              <a:t>conventional</a:t>
            </a:r>
            <a:r>
              <a:rPr lang="zh-CN" altLang="en-US" dirty="0" smtClean="0"/>
              <a:t> </a:t>
            </a:r>
            <a:r>
              <a:rPr lang="en-US" altLang="zh-CN" dirty="0" smtClean="0"/>
              <a:t>data</a:t>
            </a:r>
            <a:r>
              <a:rPr lang="zh-CN" altLang="en-US" dirty="0" smtClean="0"/>
              <a:t> </a:t>
            </a:r>
            <a:r>
              <a:rPr lang="en-US" altLang="zh-CN" dirty="0" smtClean="0"/>
              <a:t>cleaning</a:t>
            </a:r>
            <a:endParaRPr lang="zh-CN" altLang="en-US" dirty="0" smtClean="0"/>
          </a:p>
          <a:p>
            <a:r>
              <a:rPr lang="en-US" altLang="zh-CN" dirty="0" smtClean="0"/>
              <a:t>Compared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FD</a:t>
            </a:r>
            <a:endParaRPr lang="zh-CN" altLang="en-US" dirty="0" smtClean="0"/>
          </a:p>
          <a:p>
            <a:pPr lvl="1"/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repairing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approach</a:t>
            </a:r>
            <a:r>
              <a:rPr lang="zh-CN" altLang="en-US" dirty="0" smtClean="0"/>
              <a:t> </a:t>
            </a:r>
            <a:r>
              <a:rPr lang="en-US" altLang="zh-CN" dirty="0" smtClean="0"/>
              <a:t>under</a:t>
            </a:r>
            <a:r>
              <a:rPr lang="zh-CN" altLang="en-US" dirty="0" smtClean="0"/>
              <a:t> </a:t>
            </a:r>
            <a:r>
              <a:rPr lang="en-US" altLang="zh-CN" dirty="0" smtClean="0"/>
              <a:t>integrity</a:t>
            </a:r>
            <a:r>
              <a:rPr lang="zh-CN" altLang="en-US" dirty="0" smtClean="0"/>
              <a:t> </a:t>
            </a:r>
            <a:r>
              <a:rPr lang="en-US" altLang="zh-CN" dirty="0" smtClean="0"/>
              <a:t>constraints</a:t>
            </a:r>
            <a:r>
              <a:rPr lang="zh-CN" altLang="en-US" dirty="0" smtClean="0"/>
              <a:t> </a:t>
            </a:r>
            <a:r>
              <a:rPr lang="en-US" altLang="zh-CN" dirty="0" smtClean="0"/>
              <a:t>(Functional</a:t>
            </a:r>
            <a:r>
              <a:rPr lang="zh-CN" altLang="en-US" dirty="0" smtClean="0"/>
              <a:t> </a:t>
            </a:r>
            <a:r>
              <a:rPr lang="en-US" altLang="zh-CN" dirty="0" smtClean="0"/>
              <a:t>Dependencies), [</a:t>
            </a:r>
            <a:r>
              <a:rPr lang="en-US" altLang="zh-CN" dirty="0" err="1" smtClean="0"/>
              <a:t>name,address</a:t>
            </a:r>
            <a:r>
              <a:rPr lang="en-US" altLang="zh-CN" dirty="0" smtClean="0"/>
              <a:t> </a:t>
            </a:r>
            <a:r>
              <a:rPr lang="en-US" altLang="zh-CN" dirty="0"/>
              <a:t>→ </a:t>
            </a:r>
            <a:r>
              <a:rPr lang="en-US" altLang="zh-CN" dirty="0" smtClean="0"/>
              <a:t>city] </a:t>
            </a:r>
            <a:endParaRPr lang="en-US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KDD 2015</a:t>
            </a:r>
            <a:endParaRPr lang="zh-CN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97535" y="3959225"/>
            <a:ext cx="3429000" cy="23971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26535" y="3959225"/>
            <a:ext cx="3429000" cy="2397125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1BF3-7C87-4995-872D-CCE7FC7A7874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45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</a:t>
            </a:r>
            <a:r>
              <a:rPr lang="en-US" dirty="0" smtClean="0"/>
              <a:t>wo </a:t>
            </a:r>
            <a:r>
              <a:rPr lang="en-US" dirty="0"/>
              <a:t>labeled publicly available benchmark data, </a:t>
            </a:r>
            <a:endParaRPr lang="zh-CN" altLang="en-US" dirty="0" smtClean="0"/>
          </a:p>
          <a:p>
            <a:pPr lvl="1"/>
            <a:r>
              <a:rPr lang="en-US" dirty="0" smtClean="0"/>
              <a:t>Iris </a:t>
            </a:r>
            <a:r>
              <a:rPr lang="en-US" dirty="0"/>
              <a:t>and </a:t>
            </a:r>
            <a:r>
              <a:rPr lang="en-US" dirty="0" err="1"/>
              <a:t>Ecoli</a:t>
            </a:r>
            <a:r>
              <a:rPr lang="en-US" dirty="0"/>
              <a:t>, from UCI </a:t>
            </a:r>
          </a:p>
          <a:p>
            <a:r>
              <a:rPr lang="en-US" altLang="zh-CN" dirty="0" smtClean="0"/>
              <a:t>N</a:t>
            </a:r>
            <a:r>
              <a:rPr lang="en-US" dirty="0" smtClean="0"/>
              <a:t>ormalized </a:t>
            </a:r>
            <a:r>
              <a:rPr lang="en-US" dirty="0"/>
              <a:t>mutual information (NMI) </a:t>
            </a:r>
            <a:r>
              <a:rPr lang="en-US" dirty="0" smtClean="0"/>
              <a:t>clustering </a:t>
            </a:r>
            <a:r>
              <a:rPr lang="en-US" dirty="0"/>
              <a:t>accuracy </a:t>
            </a:r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Similar</a:t>
            </a:r>
            <a:r>
              <a:rPr lang="zh-CN" altLang="en-US" dirty="0" smtClean="0">
                <a:solidFill>
                  <a:srgbClr val="FF0000"/>
                </a:solidFill>
              </a:rPr>
              <a:t> </a:t>
            </a:r>
            <a:r>
              <a:rPr lang="en-US" altLang="zh-CN" dirty="0" smtClean="0">
                <a:solidFill>
                  <a:srgbClr val="FF0000"/>
                </a:solidFill>
              </a:rPr>
              <a:t>results</a:t>
            </a:r>
            <a:r>
              <a:rPr lang="zh-CN" altLang="en-US" dirty="0" smtClean="0">
                <a:solidFill>
                  <a:srgbClr val="FF0000"/>
                </a:solidFill>
              </a:rPr>
              <a:t> </a:t>
            </a:r>
            <a:r>
              <a:rPr lang="en-US" altLang="zh-CN" dirty="0" smtClean="0"/>
              <a:t>are</a:t>
            </a:r>
            <a:r>
              <a:rPr lang="zh-CN" altLang="en-US" dirty="0" smtClean="0"/>
              <a:t> </a:t>
            </a:r>
            <a:r>
              <a:rPr lang="en-US" altLang="zh-CN" dirty="0" smtClean="0"/>
              <a:t>observed</a:t>
            </a:r>
            <a:endParaRPr lang="zh-CN" altLang="en-US" dirty="0" smtClean="0"/>
          </a:p>
          <a:p>
            <a:pPr lvl="1"/>
            <a:r>
              <a:rPr lang="en-US" altLang="zh-CN" dirty="0" smtClean="0"/>
              <a:t>DORC</a:t>
            </a:r>
            <a:r>
              <a:rPr lang="zh-CN" altLang="en-US" dirty="0" smtClean="0"/>
              <a:t> </a:t>
            </a:r>
            <a:r>
              <a:rPr lang="en-US" altLang="zh-CN" dirty="0" smtClean="0"/>
              <a:t>shows</a:t>
            </a:r>
            <a:r>
              <a:rPr lang="zh-CN" altLang="en-US" dirty="0" smtClean="0"/>
              <a:t> </a:t>
            </a:r>
            <a:r>
              <a:rPr lang="en-US" altLang="zh-CN" dirty="0" smtClean="0"/>
              <a:t>higher</a:t>
            </a:r>
            <a:r>
              <a:rPr lang="zh-CN" altLang="en-US" dirty="0" smtClean="0"/>
              <a:t> </a:t>
            </a:r>
            <a:r>
              <a:rPr lang="en-US" altLang="zh-CN" dirty="0" smtClean="0"/>
              <a:t>accuracy</a:t>
            </a:r>
            <a:r>
              <a:rPr lang="zh-CN" altLang="en-US" dirty="0" smtClean="0"/>
              <a:t> </a:t>
            </a:r>
            <a:r>
              <a:rPr lang="en-US" altLang="zh-CN" dirty="0" smtClean="0"/>
              <a:t>than</a:t>
            </a:r>
            <a:r>
              <a:rPr lang="zh-CN" altLang="en-US" dirty="0" smtClean="0"/>
              <a:t> </a:t>
            </a:r>
            <a:r>
              <a:rPr lang="en-US" altLang="zh-CN" dirty="0" smtClean="0"/>
              <a:t>DBSCAN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OPTICS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KDD 2015</a:t>
            </a:r>
            <a:endParaRPr lang="zh-CN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04265" y="4026674"/>
            <a:ext cx="3429000" cy="23971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33265" y="4026674"/>
            <a:ext cx="3429000" cy="2397125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1BF3-7C87-4995-872D-CCE7FC7A7874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935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Preliminary density-based </a:t>
            </a:r>
            <a:r>
              <a:rPr lang="en-US" dirty="0">
                <a:solidFill>
                  <a:srgbClr val="0000FF"/>
                </a:solidFill>
              </a:rPr>
              <a:t>clustering</a:t>
            </a:r>
            <a:r>
              <a:rPr lang="en-US" dirty="0"/>
              <a:t> can </a:t>
            </a:r>
            <a:r>
              <a:rPr lang="en-US" dirty="0">
                <a:solidFill>
                  <a:srgbClr val="FF0000"/>
                </a:solidFill>
              </a:rPr>
              <a:t>successfully</a:t>
            </a:r>
            <a:r>
              <a:rPr lang="en-US" dirty="0"/>
              <a:t> </a:t>
            </a:r>
            <a:r>
              <a:rPr lang="en-US" dirty="0" smtClean="0"/>
              <a:t>identify </a:t>
            </a:r>
            <a:r>
              <a:rPr lang="en-US" dirty="0"/>
              <a:t>noisy data but </a:t>
            </a:r>
            <a:endParaRPr lang="zh-CN" alt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without</a:t>
            </a:r>
            <a:r>
              <a:rPr lang="en-US" dirty="0" smtClean="0"/>
              <a:t> </a:t>
            </a:r>
            <a:r>
              <a:rPr lang="en-US" dirty="0"/>
              <a:t>cleaning them </a:t>
            </a:r>
          </a:p>
          <a:p>
            <a:r>
              <a:rPr lang="en-US" altLang="zh-CN" dirty="0" smtClean="0"/>
              <a:t>E</a:t>
            </a:r>
            <a:r>
              <a:rPr lang="en-US" dirty="0" smtClean="0"/>
              <a:t>xisting </a:t>
            </a:r>
            <a:r>
              <a:rPr lang="en-US" dirty="0"/>
              <a:t>constraint-based </a:t>
            </a:r>
            <a:r>
              <a:rPr lang="en-US" dirty="0">
                <a:solidFill>
                  <a:srgbClr val="0000FF"/>
                </a:solidFill>
              </a:rPr>
              <a:t>repairing</a:t>
            </a:r>
            <a:r>
              <a:rPr lang="en-US" dirty="0"/>
              <a:t> relies on external constraint knowledge </a:t>
            </a:r>
            <a:endParaRPr lang="zh-CN" alt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without</a:t>
            </a:r>
            <a:r>
              <a:rPr lang="en-US" dirty="0" smtClean="0"/>
              <a:t> </a:t>
            </a:r>
            <a:r>
              <a:rPr lang="en-US" dirty="0"/>
              <a:t>utilizing </a:t>
            </a:r>
            <a:r>
              <a:rPr lang="en-US" dirty="0" smtClean="0"/>
              <a:t>density information </a:t>
            </a:r>
            <a:r>
              <a:rPr lang="en-US" dirty="0"/>
              <a:t>embedded inside the data </a:t>
            </a:r>
            <a:endParaRPr lang="zh-CN" altLang="en-US" dirty="0" smtClean="0"/>
          </a:p>
          <a:p>
            <a:endParaRPr lang="en-US" dirty="0" smtClean="0"/>
          </a:p>
          <a:p>
            <a:r>
              <a:rPr lang="en-US" dirty="0" smtClean="0"/>
              <a:t>With </a:t>
            </a:r>
            <a:r>
              <a:rPr lang="en-US" dirty="0"/>
              <a:t>the happy marriage of clustering and repairing </a:t>
            </a:r>
            <a:r>
              <a:rPr lang="en-US" dirty="0" smtClean="0"/>
              <a:t>advantages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both</a:t>
            </a:r>
            <a:r>
              <a:rPr lang="en-US" dirty="0" smtClean="0"/>
              <a:t> </a:t>
            </a:r>
            <a:r>
              <a:rPr lang="en-US" dirty="0"/>
              <a:t>the </a:t>
            </a:r>
            <a:r>
              <a:rPr lang="en-US" dirty="0">
                <a:solidFill>
                  <a:srgbClr val="0000FF"/>
                </a:solidFill>
              </a:rPr>
              <a:t>clustering </a:t>
            </a:r>
            <a:r>
              <a:rPr lang="en-US" dirty="0"/>
              <a:t>and </a:t>
            </a:r>
            <a:r>
              <a:rPr lang="en-US" dirty="0">
                <a:solidFill>
                  <a:srgbClr val="0000FF"/>
                </a:solidFill>
              </a:rPr>
              <a:t>repairing </a:t>
            </a:r>
            <a:r>
              <a:rPr lang="en-US" dirty="0"/>
              <a:t>accuracies are significantly improved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KDD 2015</a:t>
            </a:r>
            <a:endParaRPr lang="zh-CN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1BF3-7C87-4995-872D-CCE7FC7A7874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916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References (data repairing)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altLang="zh-CN" dirty="0" smtClean="0"/>
              <a:t>[SIGMOD’05</a:t>
            </a:r>
            <a:r>
              <a:rPr kumimoji="1" lang="en-US" altLang="zh-CN" dirty="0"/>
              <a:t>] P. Bohannon, M. </a:t>
            </a:r>
            <a:r>
              <a:rPr kumimoji="1" lang="en-US" altLang="zh-CN" dirty="0" err="1"/>
              <a:t>Flaster</a:t>
            </a:r>
            <a:r>
              <a:rPr kumimoji="1" lang="en-US" altLang="zh-CN" dirty="0"/>
              <a:t>, W. Fan, and R. </a:t>
            </a:r>
            <a:r>
              <a:rPr kumimoji="1" lang="en-US" altLang="zh-CN" dirty="0" err="1"/>
              <a:t>Rastogi</a:t>
            </a:r>
            <a:r>
              <a:rPr kumimoji="1" lang="en-US" altLang="zh-CN" dirty="0"/>
              <a:t>. A cost-based model and effective heuristic for repairing constraints by value modification. In </a:t>
            </a:r>
            <a:r>
              <a:rPr kumimoji="1" lang="en-US" altLang="zh-CN" b="1" dirty="0"/>
              <a:t>SIGMOD</a:t>
            </a:r>
            <a:r>
              <a:rPr kumimoji="1" lang="en-US" altLang="zh-CN" dirty="0"/>
              <a:t> Conference, pages 143–154, 2005. </a:t>
            </a:r>
          </a:p>
          <a:p>
            <a:r>
              <a:rPr kumimoji="1" lang="en-US" altLang="zh-CN" dirty="0" smtClean="0"/>
              <a:t>[TODS’05] J</a:t>
            </a:r>
            <a:r>
              <a:rPr kumimoji="1" lang="en-US" altLang="zh-CN" dirty="0"/>
              <a:t>. </a:t>
            </a:r>
            <a:r>
              <a:rPr kumimoji="1" lang="en-US" altLang="zh-CN" dirty="0" err="1"/>
              <a:t>Wijsen</a:t>
            </a:r>
            <a:r>
              <a:rPr kumimoji="1" lang="en-US" altLang="zh-CN" dirty="0"/>
              <a:t>. Database repairing using updates. ACM </a:t>
            </a:r>
            <a:r>
              <a:rPr kumimoji="1" lang="en-US" altLang="zh-CN" dirty="0" smtClean="0"/>
              <a:t>Trans</a:t>
            </a:r>
            <a:r>
              <a:rPr kumimoji="1" lang="en-US" altLang="zh-CN" dirty="0"/>
              <a:t>. Database Syst., </a:t>
            </a:r>
            <a:r>
              <a:rPr kumimoji="1" lang="en-US" altLang="zh-CN" b="1" dirty="0" smtClean="0"/>
              <a:t>TODS</a:t>
            </a:r>
            <a:r>
              <a:rPr kumimoji="1" lang="en-US" altLang="zh-CN" dirty="0" smtClean="0"/>
              <a:t>, 30(3</a:t>
            </a:r>
            <a:r>
              <a:rPr kumimoji="1" lang="en-US" altLang="zh-CN" dirty="0"/>
              <a:t>):722–768, 2005. </a:t>
            </a:r>
          </a:p>
          <a:p>
            <a:r>
              <a:rPr kumimoji="1" lang="en-US" altLang="zh-CN" dirty="0" smtClean="0"/>
              <a:t>[PODS’08</a:t>
            </a:r>
            <a:r>
              <a:rPr kumimoji="1" lang="en-US" altLang="zh-CN" dirty="0"/>
              <a:t>] W. Fan. Dependencies revisited for improving data quality. In </a:t>
            </a:r>
            <a:r>
              <a:rPr kumimoji="1" lang="en-US" altLang="zh-CN" b="1" dirty="0"/>
              <a:t>PODS</a:t>
            </a:r>
            <a:r>
              <a:rPr kumimoji="1" lang="en-US" altLang="zh-CN" dirty="0"/>
              <a:t>, pages 159–170, 2008. </a:t>
            </a:r>
            <a:endParaRPr kumimoji="1" lang="en-US" altLang="zh-CN" dirty="0" smtClean="0"/>
          </a:p>
          <a:p>
            <a:r>
              <a:rPr lang="en-US" altLang="zh-CN" dirty="0" smtClean="0"/>
              <a:t>[ICDT’09] S</a:t>
            </a:r>
            <a:r>
              <a:rPr lang="en-US" altLang="zh-CN" dirty="0"/>
              <a:t>. </a:t>
            </a:r>
            <a:r>
              <a:rPr lang="en-US" altLang="zh-CN" dirty="0" err="1"/>
              <a:t>Kolahi</a:t>
            </a:r>
            <a:r>
              <a:rPr lang="en-US" altLang="zh-CN" dirty="0"/>
              <a:t> and L. V. S. </a:t>
            </a:r>
            <a:r>
              <a:rPr lang="en-US" altLang="zh-CN" dirty="0" err="1"/>
              <a:t>Lakshmanan</a:t>
            </a:r>
            <a:r>
              <a:rPr lang="en-US" altLang="zh-CN" dirty="0"/>
              <a:t>. On approximating optimum repairs for functional dependency violations. In </a:t>
            </a:r>
            <a:r>
              <a:rPr lang="en-US" altLang="zh-CN" b="1" dirty="0"/>
              <a:t>ICDT</a:t>
            </a:r>
            <a:r>
              <a:rPr lang="en-US" altLang="zh-CN" dirty="0"/>
              <a:t>, pages 53–62, 2009. </a:t>
            </a:r>
          </a:p>
          <a:p>
            <a:endParaRPr kumimoji="1" lang="en-US" altLang="zh-CN" dirty="0"/>
          </a:p>
          <a:p>
            <a:endParaRPr kumimoji="1"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KDD 2015</a:t>
            </a:r>
            <a:endParaRPr lang="zh-CN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1BF3-7C87-4995-872D-CCE7FC7A7874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419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Motivation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561"/>
          </a:xfrm>
        </p:spPr>
        <p:txBody>
          <a:bodyPr>
            <a:normAutofit/>
          </a:bodyPr>
          <a:lstStyle/>
          <a:p>
            <a:r>
              <a:rPr lang="en-US" altLang="zh-CN" dirty="0"/>
              <a:t>Dirty data commonly </a:t>
            </a:r>
            <a:r>
              <a:rPr lang="en-US" altLang="zh-CN" dirty="0" smtClean="0"/>
              <a:t>exist</a:t>
            </a:r>
            <a:endParaRPr lang="zh-CN" altLang="en-US" dirty="0" smtClean="0"/>
          </a:p>
          <a:p>
            <a:pPr lvl="1"/>
            <a:r>
              <a:rPr lang="en-US" altLang="zh-CN" dirty="0" smtClean="0"/>
              <a:t>Often </a:t>
            </a:r>
            <a:r>
              <a:rPr lang="en-US" altLang="zh-CN" dirty="0"/>
              <a:t>a (very) </a:t>
            </a:r>
            <a:r>
              <a:rPr lang="en-US" altLang="zh-CN" dirty="0">
                <a:solidFill>
                  <a:srgbClr val="FF0000"/>
                </a:solidFill>
              </a:rPr>
              <a:t>large</a:t>
            </a:r>
            <a:r>
              <a:rPr lang="en-US" altLang="zh-CN" dirty="0"/>
              <a:t> portion 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E.g., GPS readings</a:t>
            </a:r>
            <a:endParaRPr lang="en-US" altLang="zh-CN" dirty="0"/>
          </a:p>
          <a:p>
            <a:r>
              <a:rPr lang="en-US" altLang="zh-CN" dirty="0"/>
              <a:t>Density-based clustering </a:t>
            </a:r>
            <a:endParaRPr lang="zh-CN" altLang="en-US" dirty="0" smtClean="0"/>
          </a:p>
          <a:p>
            <a:pPr lvl="1"/>
            <a:r>
              <a:rPr lang="en-US" altLang="zh-CN" dirty="0" smtClean="0"/>
              <a:t>Such</a:t>
            </a:r>
            <a:r>
              <a:rPr lang="zh-CN" altLang="en-US" dirty="0" smtClean="0"/>
              <a:t> </a:t>
            </a:r>
            <a:r>
              <a:rPr lang="en-US" altLang="zh-CN" dirty="0" smtClean="0"/>
              <a:t>as</a:t>
            </a:r>
            <a:r>
              <a:rPr lang="zh-CN" altLang="en-US" dirty="0" smtClean="0"/>
              <a:t> </a:t>
            </a:r>
            <a:r>
              <a:rPr lang="en-US" altLang="zh-CN" dirty="0" smtClean="0"/>
              <a:t>DBSCAN</a:t>
            </a:r>
            <a:endParaRPr lang="zh-CN" altLang="en-US" dirty="0" smtClean="0"/>
          </a:p>
          <a:p>
            <a:pPr lvl="1"/>
            <a:r>
              <a:rPr lang="en-US" altLang="zh-CN" dirty="0"/>
              <a:t>Successfully identify noises </a:t>
            </a:r>
          </a:p>
          <a:p>
            <a:pPr lvl="1"/>
            <a:r>
              <a:rPr lang="en-US" altLang="zh-CN" dirty="0" smtClean="0"/>
              <a:t>Grouping</a:t>
            </a:r>
            <a:r>
              <a:rPr lang="zh-CN" altLang="en-US" dirty="0" smtClean="0"/>
              <a:t> </a:t>
            </a:r>
            <a:r>
              <a:rPr lang="en-US" altLang="zh-CN" dirty="0"/>
              <a:t>non-noise</a:t>
            </a:r>
            <a:r>
              <a:rPr lang="zh-CN" altLang="en-US" dirty="0"/>
              <a:t> </a:t>
            </a:r>
            <a:r>
              <a:rPr lang="en-US" altLang="zh-CN" dirty="0" smtClean="0"/>
              <a:t>points</a:t>
            </a:r>
            <a:r>
              <a:rPr lang="zh-CN" altLang="en-US" dirty="0" smtClean="0"/>
              <a:t> 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in</a:t>
            </a:r>
            <a:r>
              <a:rPr lang="zh-CN" altLang="en-US" dirty="0" smtClean="0"/>
              <a:t> </a:t>
            </a:r>
            <a:r>
              <a:rPr lang="en-US" altLang="zh-CN" dirty="0"/>
              <a:t>clusters</a:t>
            </a:r>
            <a:endParaRPr lang="en-US" dirty="0"/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Discarding</a:t>
            </a:r>
            <a:r>
              <a:rPr lang="en-US" altLang="zh-CN" dirty="0" smtClean="0"/>
              <a:t> noise</a:t>
            </a:r>
            <a:r>
              <a:rPr lang="zh-CN" altLang="en-US" dirty="0" smtClean="0"/>
              <a:t> </a:t>
            </a:r>
            <a:r>
              <a:rPr lang="en-US" altLang="zh-CN" dirty="0" smtClean="0"/>
              <a:t>points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29275" y="-1"/>
            <a:ext cx="3814725" cy="6863787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KDD 2015</a:t>
            </a:r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1BF3-7C87-4995-872D-CCE7FC7A7874}" type="slidenum">
              <a:rPr lang="zh-CN" altLang="en-US" smtClean="0"/>
              <a:pPr/>
              <a:t>2</a:t>
            </a:fld>
            <a:endParaRPr lang="zh-CN" altLang="en-US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722471" y="1886674"/>
            <a:ext cx="1830729" cy="2546430"/>
          </a:xfrm>
          <a:prstGeom prst="straightConnector1">
            <a:avLst/>
          </a:prstGeom>
          <a:ln w="76200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722471" y="5000263"/>
            <a:ext cx="2488557" cy="358815"/>
          </a:xfrm>
          <a:prstGeom prst="straightConnector1">
            <a:avLst/>
          </a:prstGeom>
          <a:ln w="76200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9585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Thanks</a:t>
            </a:r>
            <a:endParaRPr lang="en-US" dirty="0"/>
          </a:p>
        </p:txBody>
      </p:sp>
      <p:pic>
        <p:nvPicPr>
          <p:cNvPr id="7" name="Picture 6" descr="QRcod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52463" y="3039688"/>
            <a:ext cx="1839074" cy="1839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5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55958" y="-1"/>
            <a:ext cx="3814725" cy="68637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Mining  								    Cleaning</a:t>
            </a:r>
            <a:endParaRPr lang="zh-CN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KDD 2015</a:t>
            </a:r>
            <a:endParaRPr lang="zh-CN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1BF3-7C87-4995-872D-CCE7FC7A7874}" type="slidenum">
              <a:rPr lang="zh-CN" altLang="en-US" smtClean="0"/>
              <a:pPr/>
              <a:t>3</a:t>
            </a:fld>
            <a:endParaRPr lang="zh-CN" altLang="en-US"/>
          </a:p>
        </p:txBody>
      </p:sp>
      <p:sp>
        <p:nvSpPr>
          <p:cNvPr id="7" name="Oval 6"/>
          <p:cNvSpPr/>
          <p:nvPr/>
        </p:nvSpPr>
        <p:spPr>
          <a:xfrm>
            <a:off x="4319015" y="4786792"/>
            <a:ext cx="1076445" cy="1076445"/>
          </a:xfrm>
          <a:prstGeom prst="ellipse">
            <a:avLst/>
          </a:prstGeom>
          <a:noFill/>
          <a:ln w="76200">
            <a:solidFill>
              <a:srgbClr val="0000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Rectangle 7"/>
          <p:cNvSpPr/>
          <p:nvPr/>
        </p:nvSpPr>
        <p:spPr>
          <a:xfrm>
            <a:off x="552313" y="5094181"/>
            <a:ext cx="12955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</a:rPr>
              <a:t>Valuable</a:t>
            </a:r>
            <a:endParaRPr lang="zh-CN" altLang="en-US" sz="2400" dirty="0"/>
          </a:p>
        </p:txBody>
      </p:sp>
      <p:cxnSp>
        <p:nvCxnSpPr>
          <p:cNvPr id="10" name="Straight Arrow Connector 9"/>
          <p:cNvCxnSpPr>
            <a:stCxn id="7" idx="2"/>
            <a:endCxn id="8" idx="3"/>
          </p:cNvCxnSpPr>
          <p:nvPr/>
        </p:nvCxnSpPr>
        <p:spPr>
          <a:xfrm flipH="1" flipV="1">
            <a:off x="1847860" y="5325014"/>
            <a:ext cx="2471155" cy="1"/>
          </a:xfrm>
          <a:prstGeom prst="straightConnector1">
            <a:avLst/>
          </a:prstGeom>
          <a:ln w="76200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510024" y="1048141"/>
            <a:ext cx="1076445" cy="1076445"/>
          </a:xfrm>
          <a:prstGeom prst="ellipse">
            <a:avLst/>
          </a:prstGeom>
          <a:noFill/>
          <a:ln w="76200">
            <a:solidFill>
              <a:srgbClr val="0000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2" name="Rectangle 11"/>
          <p:cNvSpPr/>
          <p:nvPr/>
        </p:nvSpPr>
        <p:spPr>
          <a:xfrm>
            <a:off x="7270200" y="1355530"/>
            <a:ext cx="11464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</a:rPr>
              <a:t>Useless</a:t>
            </a:r>
            <a:endParaRPr lang="zh-CN" altLang="en-US" sz="2400" dirty="0"/>
          </a:p>
        </p:txBody>
      </p:sp>
      <p:cxnSp>
        <p:nvCxnSpPr>
          <p:cNvPr id="13" name="Straight Arrow Connector 12"/>
          <p:cNvCxnSpPr>
            <a:stCxn id="11" idx="6"/>
            <a:endCxn id="12" idx="1"/>
          </p:cNvCxnSpPr>
          <p:nvPr/>
        </p:nvCxnSpPr>
        <p:spPr>
          <a:xfrm flipV="1">
            <a:off x="4586469" y="1586363"/>
            <a:ext cx="2683731" cy="1"/>
          </a:xfrm>
          <a:prstGeom prst="straightConnector1">
            <a:avLst/>
          </a:prstGeom>
          <a:ln w="76200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urved Connector 18"/>
          <p:cNvCxnSpPr>
            <a:stCxn id="12" idx="2"/>
            <a:endCxn id="7" idx="6"/>
          </p:cNvCxnSpPr>
          <p:nvPr/>
        </p:nvCxnSpPr>
        <p:spPr>
          <a:xfrm rot="5400000">
            <a:off x="4865537" y="2347118"/>
            <a:ext cx="3507820" cy="2447974"/>
          </a:xfrm>
          <a:prstGeom prst="curvedConnector2">
            <a:avLst/>
          </a:prstGeom>
          <a:ln w="76200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urved Connector 19"/>
          <p:cNvCxnSpPr>
            <a:stCxn id="8" idx="0"/>
            <a:endCxn id="11" idx="2"/>
          </p:cNvCxnSpPr>
          <p:nvPr/>
        </p:nvCxnSpPr>
        <p:spPr>
          <a:xfrm rot="5400000" flipH="1" flipV="1">
            <a:off x="601147" y="2185305"/>
            <a:ext cx="3507817" cy="2309937"/>
          </a:xfrm>
          <a:prstGeom prst="curvedConnector2">
            <a:avLst/>
          </a:prstGeom>
          <a:ln w="76200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1963515" y="5363291"/>
            <a:ext cx="7393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smtClean="0"/>
              <a:t>Find</a:t>
            </a:r>
            <a:endParaRPr lang="zh-CN" alt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796186" y="2563412"/>
            <a:ext cx="939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 smtClean="0"/>
              <a:t>Guide</a:t>
            </a:r>
            <a:endParaRPr lang="zh-CN" altLang="en-US" sz="2400" dirty="0"/>
          </a:p>
        </p:txBody>
      </p:sp>
      <p:sp>
        <p:nvSpPr>
          <p:cNvPr id="25" name="Rectangle 24"/>
          <p:cNvSpPr/>
          <p:nvPr/>
        </p:nvSpPr>
        <p:spPr>
          <a:xfrm>
            <a:off x="7254572" y="3934452"/>
            <a:ext cx="8857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 smtClean="0"/>
              <a:t>Make</a:t>
            </a:r>
            <a:endParaRPr lang="zh-CN" altLang="en-US" sz="2400" dirty="0"/>
          </a:p>
        </p:txBody>
      </p:sp>
      <p:pic>
        <p:nvPicPr>
          <p:cNvPr id="27" name="Picture 36" descr="PE03451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51929" y="2701469"/>
            <a:ext cx="4069080" cy="1417320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53377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1" grpId="0" animBg="1"/>
      <p:bldP spid="12" grpId="0"/>
      <p:bldP spid="23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Mining + Repairing</a:t>
            </a:r>
            <a:endParaRPr lang="zh-CN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KDD 2015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1BF3-7C87-4995-872D-CCE7FC7A7874}" type="slidenum">
              <a:rPr lang="zh-CN" altLang="en-US" smtClean="0"/>
              <a:pPr/>
              <a:t>4</a:t>
            </a:fld>
            <a:endParaRPr lang="zh-CN" altLang="en-US"/>
          </a:p>
        </p:txBody>
      </p:sp>
      <p:sp>
        <p:nvSpPr>
          <p:cNvPr id="5" name="Folded Corner 4"/>
          <p:cNvSpPr/>
          <p:nvPr/>
        </p:nvSpPr>
        <p:spPr>
          <a:xfrm>
            <a:off x="1381496" y="2648197"/>
            <a:ext cx="1980000" cy="1980000"/>
          </a:xfrm>
          <a:prstGeom prst="foldedCorne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en-US" altLang="zh-CN" sz="2400" dirty="0" smtClean="0"/>
              <a:t>Knowledge</a:t>
            </a:r>
          </a:p>
          <a:p>
            <a:pPr marL="285750" indent="-285750">
              <a:buFont typeface="Arial" charset="0"/>
              <a:buChar char="•"/>
            </a:pPr>
            <a:r>
              <a:rPr kumimoji="1" lang="en-US" altLang="zh-CN" sz="2400" dirty="0" smtClean="0"/>
              <a:t>Constraints</a:t>
            </a:r>
          </a:p>
          <a:p>
            <a:pPr marL="285750" indent="-285750">
              <a:buFont typeface="Arial" charset="0"/>
              <a:buChar char="•"/>
            </a:pPr>
            <a:r>
              <a:rPr kumimoji="1" lang="en-US" altLang="zh-CN" sz="2400" dirty="0" smtClean="0"/>
              <a:t>Rules</a:t>
            </a:r>
          </a:p>
          <a:p>
            <a:pPr marL="285750" indent="-285750">
              <a:buFont typeface="Arial" charset="0"/>
              <a:buChar char="•"/>
            </a:pPr>
            <a:endParaRPr kumimoji="1" lang="en-US" altLang="zh-CN" sz="2400" dirty="0"/>
          </a:p>
          <a:p>
            <a:pPr marL="285750" indent="-285750">
              <a:buFont typeface="Arial" charset="0"/>
              <a:buChar char="•"/>
            </a:pPr>
            <a:r>
              <a:rPr kumimoji="1" lang="en-US" altLang="zh-CN" sz="2400" dirty="0" smtClean="0"/>
              <a:t>Density</a:t>
            </a:r>
            <a:endParaRPr kumimoji="1" lang="zh-CN" altLang="en-US" sz="2400" dirty="0"/>
          </a:p>
        </p:txBody>
      </p:sp>
      <p:sp>
        <p:nvSpPr>
          <p:cNvPr id="6" name="Can 5"/>
          <p:cNvSpPr/>
          <p:nvPr/>
        </p:nvSpPr>
        <p:spPr>
          <a:xfrm>
            <a:off x="5735781" y="2648197"/>
            <a:ext cx="1980000" cy="1980000"/>
          </a:xfrm>
          <a:prstGeom prst="ca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CN" sz="2400" dirty="0" smtClean="0"/>
              <a:t>(Dirty)</a:t>
            </a:r>
          </a:p>
          <a:p>
            <a:pPr algn="ctr"/>
            <a:r>
              <a:rPr kumimoji="1" lang="en-US" altLang="zh-CN" sz="2400" dirty="0" smtClean="0"/>
              <a:t>Data</a:t>
            </a:r>
            <a:endParaRPr kumimoji="1" lang="zh-CN" altLang="en-US" sz="2400" dirty="0"/>
          </a:p>
        </p:txBody>
      </p:sp>
      <p:cxnSp>
        <p:nvCxnSpPr>
          <p:cNvPr id="7" name="Curved Connector 6"/>
          <p:cNvCxnSpPr>
            <a:stCxn id="5" idx="0"/>
            <a:endCxn id="6" idx="1"/>
          </p:cNvCxnSpPr>
          <p:nvPr/>
        </p:nvCxnSpPr>
        <p:spPr>
          <a:xfrm rot="5400000" flipH="1" flipV="1">
            <a:off x="4548638" y="471055"/>
            <a:ext cx="12700" cy="4354285"/>
          </a:xfrm>
          <a:prstGeom prst="curvedConnector3">
            <a:avLst>
              <a:gd name="adj1" fmla="val 5633764"/>
            </a:avLst>
          </a:prstGeom>
          <a:ln w="76200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082487" y="1390897"/>
            <a:ext cx="10043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smtClean="0"/>
              <a:t>Repair</a:t>
            </a:r>
            <a:endParaRPr lang="zh-CN" altLang="en-US" sz="2400" dirty="0"/>
          </a:p>
        </p:txBody>
      </p:sp>
      <p:cxnSp>
        <p:nvCxnSpPr>
          <p:cNvPr id="12" name="Curved Connector 11"/>
          <p:cNvCxnSpPr>
            <a:stCxn id="6" idx="3"/>
            <a:endCxn id="5" idx="2"/>
          </p:cNvCxnSpPr>
          <p:nvPr/>
        </p:nvCxnSpPr>
        <p:spPr>
          <a:xfrm rot="5400000">
            <a:off x="4548639" y="2451055"/>
            <a:ext cx="12700" cy="4354285"/>
          </a:xfrm>
          <a:prstGeom prst="curvedConnector3">
            <a:avLst>
              <a:gd name="adj1" fmla="val 5446764"/>
            </a:avLst>
          </a:prstGeom>
          <a:ln w="76200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891165" y="5473169"/>
            <a:ext cx="13616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smtClean="0"/>
              <a:t>Discover</a:t>
            </a:r>
            <a:endParaRPr lang="zh-CN" altLang="en-US" sz="2400" dirty="0"/>
          </a:p>
        </p:txBody>
      </p:sp>
      <p:sp>
        <p:nvSpPr>
          <p:cNvPr id="21" name="Rectangle 20"/>
          <p:cNvSpPr/>
          <p:nvPr/>
        </p:nvSpPr>
        <p:spPr>
          <a:xfrm>
            <a:off x="6147119" y="3314070"/>
            <a:ext cx="1361670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Repaired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943190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2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Discarding vs. Repairing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Simply discarding a large number of </a:t>
            </a:r>
            <a:r>
              <a:rPr lang="en-US" dirty="0" smtClean="0"/>
              <a:t>dirty points </a:t>
            </a:r>
            <a:r>
              <a:rPr lang="en-US" dirty="0"/>
              <a:t>(as noises) could greatly affect clustering </a:t>
            </a:r>
            <a:r>
              <a:rPr lang="en-US" dirty="0" smtClean="0"/>
              <a:t>results </a:t>
            </a:r>
            <a:endParaRPr lang="en-US" dirty="0"/>
          </a:p>
          <a:p>
            <a:endParaRPr lang="zh-CN" altLang="en-US" dirty="0" smtClean="0"/>
          </a:p>
          <a:p>
            <a:endParaRPr lang="zh-CN" altLang="en-US" dirty="0"/>
          </a:p>
          <a:p>
            <a:endParaRPr lang="zh-CN" altLang="en-US" dirty="0" smtClean="0"/>
          </a:p>
          <a:p>
            <a:pPr marL="0" indent="0">
              <a:buNone/>
            </a:pPr>
            <a:endParaRPr lang="zh-CN" altLang="en-US" dirty="0"/>
          </a:p>
          <a:p>
            <a:r>
              <a:rPr lang="en-US" altLang="zh-CN" dirty="0" smtClean="0"/>
              <a:t>Propose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dirty="0" smtClean="0"/>
              <a:t>repair </a:t>
            </a:r>
            <a:r>
              <a:rPr lang="en-US" dirty="0"/>
              <a:t>and </a:t>
            </a:r>
            <a:r>
              <a:rPr lang="en-US" dirty="0" smtClean="0"/>
              <a:t>utilize </a:t>
            </a:r>
            <a:r>
              <a:rPr lang="en-US" altLang="zh-CN" dirty="0" smtClean="0"/>
              <a:t>noises to</a:t>
            </a:r>
            <a:r>
              <a:rPr lang="en-US" dirty="0" smtClean="0"/>
              <a:t> support </a:t>
            </a:r>
            <a:r>
              <a:rPr lang="en-US" dirty="0"/>
              <a:t>clustering </a:t>
            </a:r>
            <a:endParaRPr lang="zh-CN" altLang="en-US" dirty="0" smtClean="0"/>
          </a:p>
          <a:p>
            <a:r>
              <a:rPr lang="en-US" altLang="zh-CN" dirty="0"/>
              <a:t>Basic idea: simultaneously </a:t>
            </a:r>
            <a:r>
              <a:rPr lang="en-US" altLang="zh-CN" dirty="0">
                <a:solidFill>
                  <a:srgbClr val="FF0000"/>
                </a:solidFill>
              </a:rPr>
              <a:t>repairing</a:t>
            </a:r>
            <a:r>
              <a:rPr lang="en-US" altLang="zh-CN" dirty="0"/>
              <a:t> noise</a:t>
            </a:r>
            <a:r>
              <a:rPr lang="zh-CN" altLang="en-US" dirty="0"/>
              <a:t> </a:t>
            </a:r>
            <a:r>
              <a:rPr lang="en-US" altLang="zh-CN" dirty="0"/>
              <a:t>points</a:t>
            </a:r>
            <a:r>
              <a:rPr lang="zh-CN" altLang="en-US" dirty="0"/>
              <a:t> </a:t>
            </a:r>
            <a:r>
              <a:rPr lang="en-US" altLang="zh-CN" dirty="0" err="1"/>
              <a:t>w.r.t</a:t>
            </a:r>
            <a:r>
              <a:rPr lang="en-US" altLang="zh-CN" dirty="0"/>
              <a:t>. the </a:t>
            </a:r>
            <a:r>
              <a:rPr lang="en-US" altLang="zh-CN" dirty="0">
                <a:solidFill>
                  <a:srgbClr val="0000FF"/>
                </a:solidFill>
              </a:rPr>
              <a:t>density</a:t>
            </a:r>
            <a:r>
              <a:rPr lang="en-US" altLang="zh-CN" dirty="0"/>
              <a:t> of data during the </a:t>
            </a:r>
            <a:r>
              <a:rPr lang="en-US" altLang="zh-CN" dirty="0">
                <a:solidFill>
                  <a:srgbClr val="FF0000"/>
                </a:solidFill>
              </a:rPr>
              <a:t>clustering</a:t>
            </a:r>
            <a:r>
              <a:rPr lang="en-US" altLang="zh-CN" dirty="0"/>
              <a:t> process </a:t>
            </a:r>
          </a:p>
          <a:p>
            <a:endParaRPr lang="zh-CN" altLang="en-US" dirty="0" smtClean="0"/>
          </a:p>
        </p:txBody>
      </p:sp>
      <p:pic>
        <p:nvPicPr>
          <p:cNvPr id="4" name="Picture 3" descr="example-cluster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00400" y="2660843"/>
            <a:ext cx="2743200" cy="1917700"/>
          </a:xfrm>
          <a:prstGeom prst="rect">
            <a:avLst/>
          </a:prstGeom>
        </p:spPr>
      </p:pic>
      <p:pic>
        <p:nvPicPr>
          <p:cNvPr id="5" name="Picture 4" descr="example-repair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89904" y="2660843"/>
            <a:ext cx="2743200" cy="1917700"/>
          </a:xfrm>
          <a:prstGeom prst="rect">
            <a:avLst/>
          </a:prstGeom>
        </p:spPr>
      </p:pic>
      <p:pic>
        <p:nvPicPr>
          <p:cNvPr id="6" name="Picture 5" descr="example-truth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0896" y="2660843"/>
            <a:ext cx="2743200" cy="1917700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KDD 2015</a:t>
            </a: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1BF3-7C87-4995-872D-CCE7FC7A7874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751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Density-based</a:t>
            </a:r>
            <a:r>
              <a:rPr lang="zh-CN" altLang="en-US" dirty="0" smtClean="0"/>
              <a:t> </a:t>
            </a:r>
            <a:r>
              <a:rPr lang="en-US" altLang="zh-CN" dirty="0" smtClean="0"/>
              <a:t>Cleaning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/>
          </a:bodyPr>
          <a:lstStyle/>
          <a:p>
            <a:endParaRPr lang="zh-CN" altLang="en-US" dirty="0" smtClean="0"/>
          </a:p>
          <a:p>
            <a:endParaRPr lang="zh-CN" altLang="en-US" dirty="0"/>
          </a:p>
          <a:p>
            <a:endParaRPr lang="zh-CN" altLang="en-US" dirty="0" smtClean="0"/>
          </a:p>
          <a:p>
            <a:endParaRPr lang="zh-CN" altLang="en-US" dirty="0"/>
          </a:p>
          <a:p>
            <a:r>
              <a:rPr lang="en-US" altLang="zh-CN" dirty="0" smtClean="0">
                <a:solidFill>
                  <a:srgbClr val="FF0000"/>
                </a:solidFill>
              </a:rPr>
              <a:t>B</a:t>
            </a:r>
            <a:r>
              <a:rPr lang="en-US" dirty="0" smtClean="0">
                <a:solidFill>
                  <a:srgbClr val="FF0000"/>
                </a:solidFill>
              </a:rPr>
              <a:t>oth</a:t>
            </a:r>
            <a:r>
              <a:rPr lang="en-US" dirty="0" smtClean="0"/>
              <a:t> </a:t>
            </a:r>
            <a:r>
              <a:rPr lang="en-US" dirty="0"/>
              <a:t>the clustering and repairing tasks </a:t>
            </a:r>
            <a:r>
              <a:rPr lang="en-US" dirty="0" smtClean="0">
                <a:solidFill>
                  <a:srgbClr val="0000FF"/>
                </a:solidFill>
              </a:rPr>
              <a:t>benefit</a:t>
            </a:r>
          </a:p>
          <a:p>
            <a:pPr lvl="1"/>
            <a:r>
              <a:rPr lang="en-US" dirty="0" smtClean="0"/>
              <a:t>Clustering: with more supports from repaired noise points</a:t>
            </a:r>
          </a:p>
          <a:p>
            <a:pPr lvl="1"/>
            <a:r>
              <a:rPr lang="en-US" dirty="0" smtClean="0"/>
              <a:t>Repairing: under the guide of density information</a:t>
            </a:r>
          </a:p>
          <a:p>
            <a:pPr lvl="2"/>
            <a:r>
              <a:rPr lang="en-US" dirty="0" smtClean="0"/>
              <a:t>Already embedded in the data </a:t>
            </a:r>
          </a:p>
          <a:p>
            <a:pPr lvl="2"/>
            <a:r>
              <a:rPr lang="en-US" dirty="0" smtClean="0"/>
              <a:t>Rather than manually specified knowledge</a:t>
            </a:r>
            <a:endParaRPr lang="en-US" dirty="0"/>
          </a:p>
        </p:txBody>
      </p:sp>
      <p:pic>
        <p:nvPicPr>
          <p:cNvPr id="7" name="Content Placeholder 5" descr="dirty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3475" y="1507498"/>
            <a:ext cx="6877050" cy="2095500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KDD 2015</a:t>
            </a:r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1BF3-7C87-4995-872D-CCE7FC7A7874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88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DBSCAN:</a:t>
            </a:r>
            <a:r>
              <a:rPr lang="zh-CN" altLang="en-US" dirty="0" smtClean="0"/>
              <a:t> </a:t>
            </a:r>
            <a:r>
              <a:rPr lang="en-US" altLang="zh-CN" dirty="0" smtClean="0"/>
              <a:t>density-based</a:t>
            </a:r>
            <a:r>
              <a:rPr lang="zh-CN" altLang="en-US" dirty="0" smtClean="0"/>
              <a:t> </a:t>
            </a:r>
            <a:r>
              <a:rPr lang="en-US" altLang="zh-CN" dirty="0" smtClean="0"/>
              <a:t>identification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noise</a:t>
            </a:r>
            <a:r>
              <a:rPr lang="zh-CN" altLang="en-US" dirty="0" smtClean="0"/>
              <a:t> </a:t>
            </a:r>
            <a:r>
              <a:rPr lang="en-US" altLang="zh-CN" dirty="0" smtClean="0"/>
              <a:t>points</a:t>
            </a:r>
            <a:endParaRPr lang="zh-CN" altLang="en-US" dirty="0" smtClean="0"/>
          </a:p>
          <a:p>
            <a:pPr lvl="1"/>
            <a:r>
              <a:rPr lang="en-US" altLang="zh-CN" dirty="0" smtClean="0"/>
              <a:t>Distance</a:t>
            </a:r>
            <a:r>
              <a:rPr lang="zh-CN" altLang="en-US" dirty="0" smtClean="0"/>
              <a:t> </a:t>
            </a:r>
            <a:r>
              <a:rPr lang="en-US" altLang="zh-CN" dirty="0" smtClean="0"/>
              <a:t>threshold</a:t>
            </a:r>
            <a:r>
              <a:rPr lang="zh-CN" altLang="en-US" dirty="0" smtClean="0"/>
              <a:t> 𝞮</a:t>
            </a:r>
          </a:p>
          <a:p>
            <a:pPr lvl="1"/>
            <a:r>
              <a:rPr lang="en-US" altLang="zh-CN" dirty="0" smtClean="0"/>
              <a:t>Density</a:t>
            </a:r>
            <a:r>
              <a:rPr lang="zh-CN" altLang="en-US" dirty="0" smtClean="0"/>
              <a:t> </a:t>
            </a:r>
            <a:r>
              <a:rPr lang="en-US" altLang="zh-CN" dirty="0" smtClean="0"/>
              <a:t>threshold</a:t>
            </a:r>
            <a:r>
              <a:rPr lang="zh-CN" altLang="en-US" dirty="0" smtClean="0"/>
              <a:t> 𝞰</a:t>
            </a:r>
          </a:p>
          <a:p>
            <a:r>
              <a:rPr lang="zh-CN" altLang="en-US" dirty="0" smtClean="0"/>
              <a:t>𝞮</a:t>
            </a:r>
            <a:r>
              <a:rPr lang="en-US" altLang="zh-CN" dirty="0" smtClean="0"/>
              <a:t>-neighbor:</a:t>
            </a:r>
            <a:r>
              <a:rPr lang="zh-CN" altLang="en-US" dirty="0" smtClean="0"/>
              <a:t> </a:t>
            </a:r>
          </a:p>
          <a:p>
            <a:pPr lvl="1"/>
            <a:r>
              <a:rPr lang="en-US" altLang="zh-CN" dirty="0" smtClean="0"/>
              <a:t>if</a:t>
            </a:r>
            <a:r>
              <a:rPr lang="zh-CN" altLang="en-US" dirty="0" smtClean="0"/>
              <a:t> </a:t>
            </a:r>
            <a:r>
              <a:rPr lang="en-US" altLang="zh-CN" dirty="0" smtClean="0"/>
              <a:t>two</a:t>
            </a:r>
            <a:r>
              <a:rPr lang="zh-CN" altLang="en-US" dirty="0" smtClean="0"/>
              <a:t> </a:t>
            </a:r>
            <a:r>
              <a:rPr lang="en-US" altLang="zh-CN" dirty="0" smtClean="0"/>
              <a:t>points</a:t>
            </a:r>
            <a:r>
              <a:rPr lang="zh-CN" altLang="en-US" dirty="0" smtClean="0"/>
              <a:t> </a:t>
            </a:r>
            <a:r>
              <a:rPr lang="en-US" altLang="zh-CN" dirty="0" smtClean="0"/>
              <a:t>have</a:t>
            </a:r>
            <a:r>
              <a:rPr lang="zh-CN" altLang="en-US" dirty="0" smtClean="0"/>
              <a:t> </a:t>
            </a:r>
            <a:r>
              <a:rPr lang="en-US" altLang="zh-CN" dirty="0" smtClean="0">
                <a:solidFill>
                  <a:srgbClr val="FF0000"/>
                </a:solidFill>
              </a:rPr>
              <a:t>distance</a:t>
            </a:r>
            <a:r>
              <a:rPr lang="zh-CN" altLang="en-US" dirty="0" smtClean="0">
                <a:solidFill>
                  <a:srgbClr val="FF0000"/>
                </a:solidFill>
              </a:rPr>
              <a:t> </a:t>
            </a:r>
            <a:r>
              <a:rPr lang="en-US" altLang="zh-CN" dirty="0" smtClean="0"/>
              <a:t>less</a:t>
            </a:r>
            <a:r>
              <a:rPr lang="zh-CN" altLang="en-US" dirty="0" smtClean="0"/>
              <a:t> </a:t>
            </a:r>
            <a:r>
              <a:rPr lang="en-US" altLang="zh-CN" dirty="0" smtClean="0"/>
              <a:t>than</a:t>
            </a:r>
            <a:r>
              <a:rPr lang="zh-CN" altLang="en-US" dirty="0" smtClean="0"/>
              <a:t> 𝞮</a:t>
            </a:r>
          </a:p>
          <a:p>
            <a:r>
              <a:rPr lang="en-US" altLang="zh-CN" dirty="0" smtClean="0"/>
              <a:t>Noise</a:t>
            </a:r>
            <a:r>
              <a:rPr lang="zh-CN" altLang="en-US" dirty="0" smtClean="0"/>
              <a:t> </a:t>
            </a:r>
            <a:r>
              <a:rPr lang="en-US" altLang="zh-CN" dirty="0" smtClean="0"/>
              <a:t>point</a:t>
            </a:r>
            <a:endParaRPr lang="zh-CN" altLang="en-US" dirty="0" smtClean="0"/>
          </a:p>
          <a:p>
            <a:pPr lvl="1"/>
            <a:r>
              <a:rPr lang="en-US" altLang="zh-CN" dirty="0" smtClean="0"/>
              <a:t>With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number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𝞮</a:t>
            </a:r>
            <a:r>
              <a:rPr lang="en-US" altLang="zh-CN" dirty="0"/>
              <a:t>-</a:t>
            </a:r>
            <a:r>
              <a:rPr lang="en-US" altLang="zh-CN" dirty="0" smtClean="0">
                <a:solidFill>
                  <a:srgbClr val="FF0000"/>
                </a:solidFill>
              </a:rPr>
              <a:t>neighbors</a:t>
            </a:r>
            <a:r>
              <a:rPr lang="zh-CN" altLang="en-US" dirty="0" smtClean="0">
                <a:solidFill>
                  <a:srgbClr val="FF0000"/>
                </a:solidFill>
              </a:rPr>
              <a:t> </a:t>
            </a:r>
            <a:r>
              <a:rPr lang="en-US" altLang="zh-CN" dirty="0" smtClean="0"/>
              <a:t>less</a:t>
            </a:r>
            <a:r>
              <a:rPr lang="zh-CN" altLang="en-US" dirty="0" smtClean="0"/>
              <a:t> </a:t>
            </a:r>
            <a:r>
              <a:rPr lang="en-US" altLang="zh-CN" dirty="0" smtClean="0"/>
              <a:t>than</a:t>
            </a:r>
            <a:r>
              <a:rPr lang="zh-CN" altLang="en-US" dirty="0" smtClean="0"/>
              <a:t> 𝞰</a:t>
            </a:r>
            <a:endParaRPr lang="zh-CN" altLang="en-US" dirty="0"/>
          </a:p>
          <a:p>
            <a:pPr lvl="1"/>
            <a:r>
              <a:rPr lang="en-US" altLang="zh-CN" dirty="0" smtClean="0"/>
              <a:t>Not</a:t>
            </a:r>
            <a:r>
              <a:rPr lang="zh-CN" altLang="en-US" dirty="0" smtClean="0"/>
              <a:t> </a:t>
            </a:r>
            <a:r>
              <a:rPr lang="en-US" altLang="zh-CN" dirty="0" smtClean="0"/>
              <a:t>in</a:t>
            </a:r>
            <a:r>
              <a:rPr lang="zh-CN" altLang="en-US" dirty="0" smtClean="0"/>
              <a:t> 𝞮</a:t>
            </a:r>
            <a:r>
              <a:rPr lang="en-US" altLang="zh-CN" dirty="0"/>
              <a:t>-</a:t>
            </a:r>
            <a:r>
              <a:rPr lang="en-US" altLang="zh-CN" dirty="0" smtClean="0"/>
              <a:t>neighbor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some</a:t>
            </a:r>
            <a:r>
              <a:rPr lang="zh-CN" altLang="en-US" dirty="0" smtClean="0"/>
              <a:t> </a:t>
            </a:r>
            <a:r>
              <a:rPr lang="en-US" altLang="zh-CN" dirty="0" smtClean="0"/>
              <a:t>other</a:t>
            </a:r>
            <a:r>
              <a:rPr lang="zh-CN" altLang="en-US" dirty="0" smtClean="0"/>
              <a:t> </a:t>
            </a:r>
            <a:r>
              <a:rPr lang="en-US" altLang="zh-CN" dirty="0" smtClean="0"/>
              <a:t>points</a:t>
            </a:r>
            <a:r>
              <a:rPr lang="zh-CN" altLang="en-US" dirty="0"/>
              <a:t> 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that</a:t>
            </a:r>
            <a:r>
              <a:rPr lang="zh-CN" altLang="en-US" dirty="0" smtClean="0"/>
              <a:t> </a:t>
            </a:r>
            <a:r>
              <a:rPr lang="en-US" altLang="zh-CN" dirty="0" smtClean="0"/>
              <a:t>have</a:t>
            </a:r>
            <a:r>
              <a:rPr lang="zh-CN" altLang="en-US" dirty="0" smtClean="0"/>
              <a:t> 𝞮</a:t>
            </a:r>
            <a:r>
              <a:rPr lang="en-US" altLang="zh-CN" dirty="0"/>
              <a:t>-neighbors </a:t>
            </a:r>
            <a:r>
              <a:rPr lang="en-US" altLang="zh-CN" dirty="0" smtClean="0"/>
              <a:t>no less</a:t>
            </a:r>
            <a:r>
              <a:rPr lang="zh-CN" altLang="en-US" dirty="0" smtClean="0"/>
              <a:t> </a:t>
            </a:r>
            <a:r>
              <a:rPr lang="en-US" altLang="zh-CN" dirty="0"/>
              <a:t>than</a:t>
            </a:r>
            <a:r>
              <a:rPr lang="zh-CN" altLang="en-US" dirty="0"/>
              <a:t> </a:t>
            </a:r>
            <a:r>
              <a:rPr lang="zh-CN" altLang="en-US" dirty="0" smtClean="0"/>
              <a:t>𝞰</a:t>
            </a:r>
            <a:r>
              <a:rPr lang="en-US" altLang="zh-CN" dirty="0" smtClean="0"/>
              <a:t> (core points)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50557" b="11501"/>
          <a:stretch/>
        </p:blipFill>
        <p:spPr>
          <a:xfrm>
            <a:off x="6111653" y="2209679"/>
            <a:ext cx="2794271" cy="2121431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KDD 2015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1BF3-7C87-4995-872D-CCE7FC7A7874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905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Modification Repair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repair over a set of points is a </a:t>
            </a:r>
            <a:r>
              <a:rPr lang="en-US" dirty="0">
                <a:solidFill>
                  <a:srgbClr val="FF0000"/>
                </a:solidFill>
              </a:rPr>
              <a:t>mapping</a:t>
            </a:r>
            <a:r>
              <a:rPr lang="en-US" dirty="0"/>
              <a:t> </a:t>
            </a:r>
            <a:r>
              <a:rPr lang="en-US" b="1" i="1" dirty="0" err="1"/>
              <a:t>λ</a:t>
            </a:r>
            <a:r>
              <a:rPr lang="en-US" dirty="0"/>
              <a:t> : </a:t>
            </a:r>
            <a:r>
              <a:rPr lang="en-US" i="1" dirty="0"/>
              <a:t>P</a:t>
            </a:r>
            <a:r>
              <a:rPr lang="en-US" dirty="0"/>
              <a:t> → </a:t>
            </a:r>
            <a:r>
              <a:rPr lang="en-US" i="1" dirty="0" smtClean="0"/>
              <a:t>P</a:t>
            </a:r>
            <a:r>
              <a:rPr lang="en-US" dirty="0" smtClean="0"/>
              <a:t> </a:t>
            </a:r>
            <a:endParaRPr lang="zh-CN" altLang="en-US" dirty="0" smtClean="0"/>
          </a:p>
          <a:p>
            <a:r>
              <a:rPr lang="en-US" dirty="0" smtClean="0"/>
              <a:t>We </a:t>
            </a:r>
            <a:r>
              <a:rPr lang="en-US" dirty="0"/>
              <a:t>denote </a:t>
            </a:r>
            <a:r>
              <a:rPr lang="en-US" b="1" i="1" dirty="0" err="1"/>
              <a:t>λ</a:t>
            </a:r>
            <a:r>
              <a:rPr lang="en-US" dirty="0"/>
              <a:t>(</a:t>
            </a:r>
            <a:r>
              <a:rPr lang="en-US" i="1" dirty="0"/>
              <a:t>p</a:t>
            </a:r>
            <a:r>
              <a:rPr lang="en-US" i="1" baseline="-25000" dirty="0"/>
              <a:t>i</a:t>
            </a:r>
            <a:r>
              <a:rPr lang="en-US" dirty="0"/>
              <a:t>) the location of point </a:t>
            </a:r>
            <a:r>
              <a:rPr lang="en-US" i="1" dirty="0"/>
              <a:t>p</a:t>
            </a:r>
            <a:r>
              <a:rPr lang="en-US" i="1" baseline="-25000" dirty="0"/>
              <a:t>i</a:t>
            </a:r>
            <a:r>
              <a:rPr lang="en-US" dirty="0"/>
              <a:t> after </a:t>
            </a:r>
            <a:r>
              <a:rPr lang="en-US" dirty="0" smtClean="0"/>
              <a:t>repairing</a:t>
            </a:r>
            <a:endParaRPr lang="zh-CN" altLang="en-US" dirty="0" smtClean="0"/>
          </a:p>
          <a:p>
            <a:r>
              <a:rPr lang="en-US" dirty="0"/>
              <a:t>The </a:t>
            </a:r>
            <a:r>
              <a:rPr lang="en-US" b="1" i="1" dirty="0" err="1"/>
              <a:t>ε</a:t>
            </a:r>
            <a:r>
              <a:rPr lang="en-US" dirty="0"/>
              <a:t>-neighbors of </a:t>
            </a:r>
            <a:r>
              <a:rPr lang="en-US" b="1" i="1" dirty="0" err="1"/>
              <a:t>λ</a:t>
            </a:r>
            <a:r>
              <a:rPr lang="en-US" dirty="0"/>
              <a:t>(</a:t>
            </a:r>
            <a:r>
              <a:rPr lang="en-US" i="1" dirty="0"/>
              <a:t>p</a:t>
            </a:r>
            <a:r>
              <a:rPr lang="en-US" i="1" baseline="-25000" dirty="0"/>
              <a:t>i</a:t>
            </a:r>
            <a:r>
              <a:rPr lang="en-US" dirty="0"/>
              <a:t>) after repairing is 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en-US" i="1" dirty="0" err="1" smtClean="0"/>
              <a:t>C</a:t>
            </a:r>
            <a:r>
              <a:rPr lang="en-US" b="1" i="1" baseline="-25000" dirty="0" err="1" smtClean="0"/>
              <a:t>λ</a:t>
            </a:r>
            <a:r>
              <a:rPr lang="en-US" dirty="0" smtClean="0"/>
              <a:t>(</a:t>
            </a:r>
            <a:r>
              <a:rPr lang="en-US" i="1" dirty="0" smtClean="0"/>
              <a:t>p</a:t>
            </a:r>
            <a:r>
              <a:rPr lang="en-US" i="1" baseline="-25000" dirty="0" smtClean="0"/>
              <a:t>i</a:t>
            </a:r>
            <a:r>
              <a:rPr lang="en-US" dirty="0"/>
              <a:t>) = </a:t>
            </a:r>
            <a:r>
              <a:rPr lang="en-US" dirty="0" smtClean="0"/>
              <a:t>{</a:t>
            </a:r>
            <a:r>
              <a:rPr lang="zh-CN" altLang="en-US" dirty="0" smtClean="0"/>
              <a:t>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j</a:t>
            </a:r>
            <a:r>
              <a:rPr lang="en-US" dirty="0" smtClean="0"/>
              <a:t> </a:t>
            </a:r>
            <a:r>
              <a:rPr lang="en-US" dirty="0"/>
              <a:t>∈ </a:t>
            </a:r>
            <a:r>
              <a:rPr lang="en-US" i="1" dirty="0"/>
              <a:t>P</a:t>
            </a:r>
            <a:r>
              <a:rPr lang="en-US" dirty="0"/>
              <a:t> | </a:t>
            </a:r>
            <a:r>
              <a:rPr lang="en-US" b="1" i="1" dirty="0" err="1"/>
              <a:t>δ</a:t>
            </a:r>
            <a:r>
              <a:rPr lang="en-US" dirty="0" smtClean="0"/>
              <a:t>(</a:t>
            </a:r>
            <a:r>
              <a:rPr lang="zh-CN" altLang="en-US" dirty="0" smtClean="0"/>
              <a:t> </a:t>
            </a:r>
            <a:r>
              <a:rPr lang="en-US" b="1" i="1" dirty="0" err="1" smtClean="0"/>
              <a:t>λ</a:t>
            </a:r>
            <a:r>
              <a:rPr lang="en-US" dirty="0" smtClean="0"/>
              <a:t>(</a:t>
            </a:r>
            <a:r>
              <a:rPr lang="en-US" i="1" dirty="0" smtClean="0"/>
              <a:t>p</a:t>
            </a:r>
            <a:r>
              <a:rPr lang="en-US" i="1" baseline="-25000" dirty="0" smtClean="0"/>
              <a:t>i</a:t>
            </a:r>
            <a:r>
              <a:rPr lang="en-US" dirty="0" smtClean="0"/>
              <a:t>)</a:t>
            </a:r>
            <a:r>
              <a:rPr lang="zh-CN" altLang="en-US" dirty="0" smtClean="0"/>
              <a:t> </a:t>
            </a:r>
            <a:r>
              <a:rPr lang="en-US" dirty="0" smtClean="0"/>
              <a:t>,</a:t>
            </a:r>
            <a:r>
              <a:rPr lang="zh-CN" altLang="en-US" dirty="0" smtClean="0"/>
              <a:t> </a:t>
            </a:r>
            <a:r>
              <a:rPr lang="en-US" b="1" i="1" dirty="0" err="1" smtClean="0"/>
              <a:t>λ</a:t>
            </a:r>
            <a:r>
              <a:rPr lang="en-US" dirty="0" smtClean="0"/>
              <a:t>(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j</a:t>
            </a:r>
            <a:r>
              <a:rPr lang="en-US" dirty="0" smtClean="0"/>
              <a:t>)</a:t>
            </a:r>
            <a:r>
              <a:rPr lang="zh-CN" altLang="en-US" dirty="0" smtClean="0"/>
              <a:t> </a:t>
            </a:r>
            <a:r>
              <a:rPr lang="en-US" dirty="0" smtClean="0"/>
              <a:t>) </a:t>
            </a:r>
            <a:r>
              <a:rPr lang="en-US" dirty="0"/>
              <a:t>≤ </a:t>
            </a:r>
            <a:r>
              <a:rPr lang="en-US" b="1" i="1" dirty="0" err="1" smtClean="0"/>
              <a:t>ε</a:t>
            </a:r>
            <a:r>
              <a:rPr lang="zh-CN" altLang="en-US" b="1" i="1" dirty="0" smtClean="0"/>
              <a:t> </a:t>
            </a:r>
            <a:r>
              <a:rPr lang="en-US" dirty="0" smtClean="0"/>
              <a:t>}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KDD 2015</a:t>
            </a:r>
            <a:endParaRPr lang="zh-CN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1746250" y="3959225"/>
            <a:ext cx="5651500" cy="239712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1BF3-7C87-4995-872D-CCE7FC7A7874}" type="slidenum">
              <a:rPr lang="zh-CN" altLang="en-US" smtClean="0"/>
              <a:pPr/>
              <a:t>8</a:t>
            </a:fld>
            <a:endParaRPr lang="zh-CN" altLang="en-US"/>
          </a:p>
        </p:txBody>
      </p:sp>
      <p:sp>
        <p:nvSpPr>
          <p:cNvPr id="7" name="Rectangle 6"/>
          <p:cNvSpPr/>
          <p:nvPr/>
        </p:nvSpPr>
        <p:spPr>
          <a:xfrm>
            <a:off x="5124203" y="698430"/>
            <a:ext cx="31528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zh-CN" sz="2400" dirty="0"/>
              <a:t>[SIGMOD’05</a:t>
            </a:r>
            <a:r>
              <a:rPr kumimoji="1" lang="en-US" altLang="zh-CN" sz="2400" dirty="0" smtClean="0"/>
              <a:t>] </a:t>
            </a:r>
            <a:r>
              <a:rPr lang="en-US" altLang="zh-CN" sz="2400" dirty="0" smtClean="0"/>
              <a:t>[</a:t>
            </a:r>
            <a:r>
              <a:rPr lang="en-US" altLang="zh-CN" sz="2400" dirty="0"/>
              <a:t>ICDT’09</a:t>
            </a:r>
            <a:r>
              <a:rPr lang="en-US" altLang="zh-CN" sz="2400" dirty="0" smtClean="0"/>
              <a:t>]</a:t>
            </a:r>
            <a:endParaRPr lang="en-US" altLang="zh-CN" sz="2400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3518704" y="4386806"/>
            <a:ext cx="694481" cy="173619"/>
          </a:xfrm>
          <a:prstGeom prst="straightConnector1">
            <a:avLst/>
          </a:prstGeom>
          <a:ln w="76200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4639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Repai</a:t>
            </a:r>
            <a:r>
              <a:rPr lang="en-US" altLang="zh-CN" smtClean="0"/>
              <a:t>r</a:t>
            </a:r>
            <a:r>
              <a:rPr lang="en-US" smtClean="0"/>
              <a:t> Cost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Following the </a:t>
            </a:r>
            <a:r>
              <a:rPr lang="en-US" dirty="0" smtClean="0">
                <a:solidFill>
                  <a:srgbClr val="FF0000"/>
                </a:solidFill>
              </a:rPr>
              <a:t>minimum</a:t>
            </a:r>
            <a:r>
              <a:rPr lang="en-US" dirty="0" smtClean="0"/>
              <a:t> change principle in data </a:t>
            </a:r>
            <a:r>
              <a:rPr lang="en-US" dirty="0" smtClean="0">
                <a:solidFill>
                  <a:srgbClr val="0000FF"/>
                </a:solidFill>
              </a:rPr>
              <a:t>cleaning</a:t>
            </a:r>
            <a:endParaRPr lang="zh-CN" altLang="en-US" dirty="0" smtClean="0">
              <a:solidFill>
                <a:srgbClr val="0000FF"/>
              </a:solidFill>
            </a:endParaRPr>
          </a:p>
          <a:p>
            <a:pPr lvl="1"/>
            <a:r>
              <a:rPr lang="en-US" altLang="zh-CN" dirty="0" smtClean="0"/>
              <a:t>Intuition:</a:t>
            </a:r>
            <a:r>
              <a:rPr lang="zh-CN" altLang="en-US" dirty="0" smtClean="0"/>
              <a:t> </a:t>
            </a:r>
            <a:r>
              <a:rPr lang="en-US" altLang="zh-CN" dirty="0" smtClean="0"/>
              <a:t>systems or humans always try to minimize mistakes in practice </a:t>
            </a:r>
          </a:p>
          <a:p>
            <a:pPr lvl="1"/>
            <a:r>
              <a:rPr lang="en-US" dirty="0" smtClean="0"/>
              <a:t>prefer a repair </a:t>
            </a:r>
            <a:r>
              <a:rPr lang="en-US" dirty="0" smtClean="0">
                <a:solidFill>
                  <a:srgbClr val="FF0000"/>
                </a:solidFill>
              </a:rPr>
              <a:t>close</a:t>
            </a:r>
            <a:r>
              <a:rPr lang="en-US" dirty="0" smtClean="0"/>
              <a:t> to the input </a:t>
            </a:r>
          </a:p>
          <a:p>
            <a:r>
              <a:rPr lang="en-US" dirty="0" smtClean="0"/>
              <a:t>The repair cost ∆(</a:t>
            </a:r>
            <a:r>
              <a:rPr lang="en-US" b="1" i="1" dirty="0" err="1" smtClean="0"/>
              <a:t>λ</a:t>
            </a:r>
            <a:r>
              <a:rPr lang="en-US" dirty="0" smtClean="0"/>
              <a:t>) is defined as </a:t>
            </a:r>
          </a:p>
          <a:p>
            <a:pPr marL="0" indent="0" algn="ctr">
              <a:buNone/>
            </a:pPr>
            <a:r>
              <a:rPr lang="en-US" dirty="0" smtClean="0"/>
              <a:t>∆(</a:t>
            </a:r>
            <a:r>
              <a:rPr lang="en-US" b="1" i="1" dirty="0" err="1" smtClean="0"/>
              <a:t>λ</a:t>
            </a:r>
            <a:r>
              <a:rPr lang="en-US" dirty="0" smtClean="0"/>
              <a:t>) =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∑</a:t>
            </a:r>
            <a:r>
              <a:rPr lang="en-US" i="1" baseline="-25000" dirty="0" err="1" smtClean="0"/>
              <a:t>i</a:t>
            </a:r>
            <a:r>
              <a:rPr lang="en-US" dirty="0" smtClean="0"/>
              <a:t> </a:t>
            </a:r>
            <a:r>
              <a:rPr lang="en-US" i="1" dirty="0" smtClean="0"/>
              <a:t>w</a:t>
            </a:r>
            <a:r>
              <a:rPr lang="en-US" dirty="0" smtClean="0"/>
              <a:t>( </a:t>
            </a:r>
            <a:r>
              <a:rPr lang="en-US" i="1" dirty="0" smtClean="0"/>
              <a:t>p</a:t>
            </a:r>
            <a:r>
              <a:rPr lang="en-US" i="1" baseline="-25000" dirty="0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, </a:t>
            </a:r>
            <a:r>
              <a:rPr lang="en-US" b="1" i="1" dirty="0" err="1" smtClean="0"/>
              <a:t>λ</a:t>
            </a:r>
            <a:r>
              <a:rPr lang="en-US" dirty="0" smtClean="0"/>
              <a:t>(</a:t>
            </a:r>
            <a:r>
              <a:rPr lang="en-US" i="1" dirty="0" smtClean="0"/>
              <a:t>p</a:t>
            </a:r>
            <a:r>
              <a:rPr lang="en-US" i="1" baseline="-25000" dirty="0" smtClean="0"/>
              <a:t>i</a:t>
            </a:r>
            <a:r>
              <a:rPr lang="en-US" dirty="0" smtClean="0"/>
              <a:t>) )</a:t>
            </a:r>
          </a:p>
          <a:p>
            <a:pPr lvl="1"/>
            <a:r>
              <a:rPr lang="en-US" i="1" dirty="0"/>
              <a:t>w</a:t>
            </a:r>
            <a:r>
              <a:rPr lang="en-US" dirty="0"/>
              <a:t>( </a:t>
            </a:r>
            <a:r>
              <a:rPr lang="en-US" i="1" dirty="0"/>
              <a:t>p</a:t>
            </a:r>
            <a:r>
              <a:rPr lang="en-US" i="1" baseline="-25000" dirty="0"/>
              <a:t>i</a:t>
            </a:r>
            <a:r>
              <a:rPr lang="en-US" i="1" dirty="0"/>
              <a:t> </a:t>
            </a:r>
            <a:r>
              <a:rPr lang="en-US" dirty="0"/>
              <a:t>, </a:t>
            </a:r>
            <a:r>
              <a:rPr lang="en-US" b="1" i="1" dirty="0" err="1"/>
              <a:t>λ</a:t>
            </a:r>
            <a:r>
              <a:rPr lang="en-US" dirty="0"/>
              <a:t>(</a:t>
            </a:r>
            <a:r>
              <a:rPr lang="en-US" i="1" dirty="0"/>
              <a:t>p</a:t>
            </a:r>
            <a:r>
              <a:rPr lang="en-US" i="1" baseline="-25000" dirty="0"/>
              <a:t>i</a:t>
            </a:r>
            <a:r>
              <a:rPr lang="en-US" dirty="0"/>
              <a:t>) </a:t>
            </a:r>
            <a:r>
              <a:rPr lang="en-US" dirty="0" smtClean="0"/>
              <a:t>) is </a:t>
            </a:r>
            <a:r>
              <a:rPr lang="en-US" dirty="0"/>
              <a:t>the cost of repairing a point </a:t>
            </a:r>
            <a:r>
              <a:rPr lang="en-US" i="1" dirty="0"/>
              <a:t>p</a:t>
            </a:r>
            <a:r>
              <a:rPr lang="en-US" i="1" baseline="-25000" dirty="0"/>
              <a:t>i</a:t>
            </a:r>
            <a:r>
              <a:rPr lang="en-US" dirty="0" smtClean="0"/>
              <a:t> </a:t>
            </a:r>
            <a:r>
              <a:rPr lang="en-US" dirty="0"/>
              <a:t>to the new location </a:t>
            </a:r>
            <a:r>
              <a:rPr lang="en-US" b="1" i="1" dirty="0" err="1"/>
              <a:t>λ</a:t>
            </a:r>
            <a:r>
              <a:rPr lang="en-US" dirty="0"/>
              <a:t>(</a:t>
            </a:r>
            <a:r>
              <a:rPr lang="en-US" i="1" dirty="0"/>
              <a:t>p</a:t>
            </a:r>
            <a:r>
              <a:rPr lang="en-US" i="1" baseline="-25000" dirty="0"/>
              <a:t>i</a:t>
            </a:r>
            <a:r>
              <a:rPr lang="en-US" dirty="0"/>
              <a:t>)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E.g., by counting modified data points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KDD 2015</a:t>
            </a:r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1BF3-7C87-4995-872D-CCE7FC7A7874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668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ong-blue-150601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像素">
      <a:majorFont>
        <a:latin typeface="Corbel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orbel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ong-blue-150601" id="{FB5497FB-49B5-4441-B405-65A8B0BB878E}" vid="{F52E459F-6D85-1543-9BBF-A550931464F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song-blue-150601</Template>
  <TotalTime>1958</TotalTime>
  <Words>970</Words>
  <Application>Microsoft Macintosh PowerPoint</Application>
  <PresentationFormat>On-screen Show (4:3)</PresentationFormat>
  <Paragraphs>182</Paragraphs>
  <Slides>20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Corbel</vt:lpstr>
      <vt:lpstr>Times New Roman</vt:lpstr>
      <vt:lpstr>宋体</vt:lpstr>
      <vt:lpstr>微软雅黑</vt:lpstr>
      <vt:lpstr>黑体</vt:lpstr>
      <vt:lpstr>song-blue-150601</vt:lpstr>
      <vt:lpstr>On Simultaneous Clustering and Cleaning over Dirty Data </vt:lpstr>
      <vt:lpstr>Motivation</vt:lpstr>
      <vt:lpstr>Mining              Cleaning</vt:lpstr>
      <vt:lpstr>Mining + Repairing</vt:lpstr>
      <vt:lpstr>Discarding vs. Repairing</vt:lpstr>
      <vt:lpstr>Density-based Cleaning</vt:lpstr>
      <vt:lpstr>Basics</vt:lpstr>
      <vt:lpstr>Modification Repair</vt:lpstr>
      <vt:lpstr>Repair Cost</vt:lpstr>
      <vt:lpstr>Problem Statement</vt:lpstr>
      <vt:lpstr>Technique Concern</vt:lpstr>
      <vt:lpstr>Problem Solving</vt:lpstr>
      <vt:lpstr>Experimental Results</vt:lpstr>
      <vt:lpstr>Artificial Data Set </vt:lpstr>
      <vt:lpstr>Real GPS Data </vt:lpstr>
      <vt:lpstr>Restaurant Data </vt:lpstr>
      <vt:lpstr>More results</vt:lpstr>
      <vt:lpstr>Summary</vt:lpstr>
      <vt:lpstr>References (data repairing)</vt:lpstr>
      <vt:lpstr>Thanks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Shaoxu Song</dc:creator>
  <cp:lastModifiedBy>SONG Shaoxu</cp:lastModifiedBy>
  <cp:revision>396</cp:revision>
  <dcterms:created xsi:type="dcterms:W3CDTF">2013-05-23T01:58:17Z</dcterms:created>
  <dcterms:modified xsi:type="dcterms:W3CDTF">2015-08-13T02:35:37Z</dcterms:modified>
</cp:coreProperties>
</file>