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31"/>
  </p:notesMasterIdLst>
  <p:sldIdLst>
    <p:sldId id="257" r:id="rId2"/>
    <p:sldId id="260" r:id="rId3"/>
    <p:sldId id="289" r:id="rId4"/>
    <p:sldId id="327" r:id="rId5"/>
    <p:sldId id="324" r:id="rId6"/>
    <p:sldId id="328" r:id="rId7"/>
    <p:sldId id="347" r:id="rId8"/>
    <p:sldId id="326" r:id="rId9"/>
    <p:sldId id="348" r:id="rId10"/>
    <p:sldId id="329" r:id="rId11"/>
    <p:sldId id="334" r:id="rId12"/>
    <p:sldId id="335" r:id="rId13"/>
    <p:sldId id="336" r:id="rId14"/>
    <p:sldId id="338" r:id="rId15"/>
    <p:sldId id="325" r:id="rId16"/>
    <p:sldId id="330" r:id="rId17"/>
    <p:sldId id="349" r:id="rId18"/>
    <p:sldId id="339" r:id="rId19"/>
    <p:sldId id="340" r:id="rId20"/>
    <p:sldId id="341" r:id="rId21"/>
    <p:sldId id="344" r:id="rId22"/>
    <p:sldId id="332" r:id="rId23"/>
    <p:sldId id="343" r:id="rId24"/>
    <p:sldId id="333" r:id="rId25"/>
    <p:sldId id="310" r:id="rId26"/>
    <p:sldId id="345" r:id="rId27"/>
    <p:sldId id="346" r:id="rId28"/>
    <p:sldId id="312" r:id="rId29"/>
    <p:sldId id="288" r:id="rId30"/>
  </p:sldIdLst>
  <p:sldSz cx="9144000" cy="6858000" type="screen4x3"/>
  <p:notesSz cx="6797675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B2FBC56-20B9-4671-BFCA-AE1CC50A2CED}">
          <p14:sldIdLst>
            <p14:sldId id="257"/>
            <p14:sldId id="260"/>
            <p14:sldId id="289"/>
            <p14:sldId id="327"/>
            <p14:sldId id="324"/>
            <p14:sldId id="328"/>
            <p14:sldId id="347"/>
            <p14:sldId id="326"/>
            <p14:sldId id="348"/>
            <p14:sldId id="329"/>
            <p14:sldId id="334"/>
            <p14:sldId id="335"/>
            <p14:sldId id="336"/>
            <p14:sldId id="338"/>
            <p14:sldId id="325"/>
            <p14:sldId id="330"/>
            <p14:sldId id="349"/>
            <p14:sldId id="339"/>
            <p14:sldId id="340"/>
            <p14:sldId id="341"/>
            <p14:sldId id="344"/>
            <p14:sldId id="332"/>
            <p14:sldId id="343"/>
            <p14:sldId id="333"/>
            <p14:sldId id="310"/>
            <p14:sldId id="345"/>
            <p14:sldId id="346"/>
            <p14:sldId id="312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D7D31"/>
    <a:srgbClr val="F8F8F8"/>
    <a:srgbClr val="FFC000"/>
    <a:srgbClr val="7C5BAE"/>
    <a:srgbClr val="A5A5A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4" autoAdjust="0"/>
    <p:restoredTop sz="84505" autoAdjust="0"/>
  </p:normalViewPr>
  <p:slideViewPr>
    <p:cSldViewPr snapToGrid="0">
      <p:cViewPr varScale="1">
        <p:scale>
          <a:sx n="63" d="100"/>
          <a:sy n="63" d="100"/>
        </p:scale>
        <p:origin x="16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6935-0DC7-4038-8482-91A0E6AC6339}" type="datetimeFigureOut">
              <a:rPr lang="zh-CN" altLang="en-US" smtClean="0"/>
              <a:t>2014/4/28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E89AA-BC06-49F7-923C-165470426E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80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735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626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60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670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832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708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439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48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691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16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198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49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341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893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CN" smtClean="0">
                <a:solidFill>
                  <a:srgbClr val="000000"/>
                </a:solidFill>
                <a:latin typeface="Arial"/>
                <a:ea typeface="幼圆" panose="02010509060101010101" pitchFamily="49" charset="-122"/>
              </a:rPr>
              <a:pPr/>
              <a:t>29</a:t>
            </a:fld>
            <a:endParaRPr altLang="en-US">
              <a:solidFill>
                <a:srgbClr val="000000"/>
              </a:solidFill>
              <a:latin typeface="Arial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55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35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35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8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66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668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12" name="矩形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>
            <a:lvl1pPr algn="l">
              <a:defRPr/>
            </a:lvl1pPr>
          </a:lstStyle>
          <a:p>
            <a:fld id="{D047FC62-43E0-4DBF-A83B-F2AB4CFBE66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BE36-7CD8-4A82-859D-5E43484C71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1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C72F-BB6D-4C56-8530-994187F87EE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590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/>
          <a:lstStyle/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E6D7-44FB-45A8-893D-4BFD49E223C5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880731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2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8" name="矩形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/>
          <a:p>
            <a:fld id="{565EFF36-6EB1-49CE-9420-86AAAB737268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A7D8-9945-464C-8AD0-FB33CBA3A475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5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2241-5382-408B-801E-F11AD9F5DFF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232A-ED28-4717-B0B6-3BD7547515E8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2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77C-E184-4126-976A-A2274A24664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7254-DB2E-4040-90A9-6F05676E0643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488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 anchor="ctr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DD69-5E3B-492D-A338-7D5950A18DA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897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882636"/>
            <a:ext cx="9144000" cy="285752"/>
            <a:chOff x="0" y="1428736"/>
            <a:chExt cx="9144000" cy="285752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94" y="1200125"/>
            <a:ext cx="8229600" cy="5355322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1800000" cy="285728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77A1-A777-49A6-8DE1-EC372A42C25C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4/28/2014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64000" y="6572272"/>
            <a:ext cx="2880000" cy="285728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882636"/>
            <a:ext cx="8100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42994" y="29053"/>
            <a:ext cx="8229600" cy="821847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3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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0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0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140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0.png"/><Relationship Id="rId5" Type="http://schemas.openxmlformats.org/officeDocument/2006/relationships/image" Target="../media/image22.png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9745" y="942623"/>
            <a:ext cx="6686549" cy="1697086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Matching Heterogeneous Events with Patterns</a:t>
            </a:r>
            <a:endParaRPr lang="zh-CN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0058" y="3502624"/>
            <a:ext cx="8445921" cy="2127997"/>
          </a:xfrm>
        </p:spPr>
        <p:txBody>
          <a:bodyPr>
            <a:noAutofit/>
          </a:bodyPr>
          <a:lstStyle/>
          <a:p>
            <a:endParaRPr lang="en-US" altLang="zh-CN" sz="525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sz="1800" dirty="0" err="1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Xiaochen</a:t>
            </a:r>
            <a:r>
              <a:rPr lang="en-US" altLang="zh-CN" sz="180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800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Zhu</a:t>
            </a:r>
            <a:r>
              <a:rPr lang="en-US" altLang="zh-CN" sz="1800" baseline="30000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Shaoxu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Song</a:t>
            </a:r>
            <a:r>
              <a:rPr lang="en-US" altLang="zh-CN" sz="1800" baseline="30000" dirty="0" smtClean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Jianmin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Wang</a:t>
            </a:r>
            <a:r>
              <a:rPr lang="en-US" altLang="zh-CN" sz="18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18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Philip S. </a:t>
            </a:r>
            <a:r>
              <a:rPr lang="en-US" altLang="zh-CN" sz="1800" dirty="0" smtClean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Yu</a:t>
            </a:r>
            <a:r>
              <a:rPr lang="en-US" altLang="zh-CN" sz="1800" baseline="30000" dirty="0" smtClean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1800" dirty="0" smtClean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r>
              <a:rPr lang="zh-CN" altLang="en-US" sz="1800" dirty="0" smtClean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800" dirty="0" err="1" smtClean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Jiaguang</a:t>
            </a:r>
            <a:r>
              <a:rPr lang="en-US" altLang="zh-CN" sz="1800" dirty="0" smtClean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Sun</a:t>
            </a:r>
            <a:r>
              <a:rPr lang="en-US" altLang="zh-CN" sz="18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</a:p>
          <a:p>
            <a:pPr algn="ctr"/>
            <a:endParaRPr lang="en-US" altLang="zh-CN" sz="2000" baseline="30000" dirty="0" smtClean="0">
              <a:solidFill>
                <a:srgbClr val="FFC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2000" baseline="30000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2000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Tsinghua </a:t>
            </a:r>
            <a:r>
              <a:rPr lang="en-US" altLang="zh-CN" sz="200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University, China</a:t>
            </a:r>
          </a:p>
          <a:p>
            <a:r>
              <a:rPr lang="en-US" altLang="zh-CN" sz="2800" baseline="30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2University of Illinois at Chicago, USA</a:t>
            </a:r>
            <a:endParaRPr lang="en-US" altLang="zh-CN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r>
              <a:rPr lang="en-US" dirty="0" smtClean="0"/>
              <a:t>/29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059234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94" y="5966853"/>
            <a:ext cx="1399891" cy="5910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  <a14:imgEffect>
                      <a14:colorTemperature colorTemp="4177"/>
                    </a14:imgEffect>
                    <a14:imgEffect>
                      <a14:saturation sat="170000"/>
                    </a14:imgEffect>
                    <a14:imgEffect>
                      <a14:brightnessContrast bright="20000"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4692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48">
        <p:fade/>
      </p:transition>
    </mc:Choice>
    <mc:Fallback xmlns="">
      <p:transition advTm="7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Event Matching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42994" y="1166483"/>
                <a:ext cx="8229600" cy="5682564"/>
              </a:xfrm>
            </p:spPr>
            <p:txBody>
              <a:bodyPr>
                <a:normAutofit/>
              </a:bodyPr>
              <a:lstStyle/>
              <a:p>
                <a:endParaRPr lang="en-US" altLang="zh-CN" sz="2400" b="1" dirty="0"/>
              </a:p>
              <a:p>
                <a:endParaRPr lang="en-US" altLang="zh-CN" sz="2400" b="1" dirty="0" smtClean="0"/>
              </a:p>
              <a:p>
                <a:endParaRPr lang="en-US" altLang="zh-CN" sz="2400" b="1" dirty="0"/>
              </a:p>
              <a:p>
                <a:pPr marL="0" indent="0">
                  <a:buNone/>
                </a:pPr>
                <a:endParaRPr lang="en-US" altLang="zh-CN" sz="2400" b="1" dirty="0" smtClean="0"/>
              </a:p>
              <a:p>
                <a:pPr marL="0" indent="0">
                  <a:buNone/>
                </a:pPr>
                <a:endParaRPr lang="en-US" altLang="zh-CN" sz="24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={A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1,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B2, C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3</a:t>
                </a:r>
                <a:r>
                  <a:rPr lang="en-US" altLang="zh-CN" sz="2400" dirty="0" smtClean="0"/>
                  <a:t>}</a:t>
                </a:r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={A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3,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B2, C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1</a:t>
                </a:r>
                <a:r>
                  <a:rPr lang="en-US" altLang="zh-CN" sz="2400" dirty="0" smtClean="0"/>
                  <a:t>}</a:t>
                </a:r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r>
                  <a:rPr lang="en-US" altLang="zh-CN" sz="2400" b="1" dirty="0" smtClean="0"/>
                  <a:t>Problem: Given </a:t>
                </a:r>
                <a:r>
                  <a:rPr lang="en-US" altLang="zh-CN" sz="2400" b="1" dirty="0"/>
                  <a:t>two event logs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b="1" dirty="0"/>
                  <a:t>, the event matching problem is to find an event mapping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2400" b="1" dirty="0"/>
                  <a:t> that 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166483"/>
                <a:ext cx="8229600" cy="5682564"/>
              </a:xfrm>
              <a:blipFill rotWithShape="0">
                <a:blip r:embed="rId4"/>
                <a:stretch>
                  <a:fillRect l="-148" b="-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10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68378" y="1166483"/>
            <a:ext cx="2219928" cy="2083725"/>
            <a:chOff x="1109739" y="2369930"/>
            <a:chExt cx="2219928" cy="2083725"/>
          </a:xfrm>
        </p:grpSpPr>
        <p:sp>
          <p:nvSpPr>
            <p:cNvPr id="10" name="椭圆 9"/>
            <p:cNvSpPr/>
            <p:nvPr/>
          </p:nvSpPr>
          <p:spPr>
            <a:xfrm>
              <a:off x="1580530" y="3415771"/>
              <a:ext cx="220415" cy="214407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A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64422" y="2927191"/>
              <a:ext cx="220415" cy="214407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B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964421" y="3895147"/>
              <a:ext cx="220415" cy="214407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C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曲线连接符 15"/>
            <p:cNvCxnSpPr>
              <a:stCxn id="10" idx="0"/>
              <a:endCxn id="11" idx="2"/>
            </p:cNvCxnSpPr>
            <p:nvPr/>
          </p:nvCxnSpPr>
          <p:spPr>
            <a:xfrm rot="5400000" flipH="1" flipV="1">
              <a:off x="2136892" y="2588241"/>
              <a:ext cx="381376" cy="1273684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8" name="曲线连接符 17"/>
            <p:cNvCxnSpPr>
              <a:stCxn id="12" idx="0"/>
              <a:endCxn id="11" idx="4"/>
            </p:cNvCxnSpPr>
            <p:nvPr/>
          </p:nvCxnSpPr>
          <p:spPr>
            <a:xfrm rot="5400000" flipH="1" flipV="1">
              <a:off x="2697855" y="3518373"/>
              <a:ext cx="753549" cy="1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9" name="曲线连接符 18"/>
            <p:cNvCxnSpPr>
              <a:stCxn id="10" idx="4"/>
              <a:endCxn id="12" idx="2"/>
            </p:cNvCxnSpPr>
            <p:nvPr/>
          </p:nvCxnSpPr>
          <p:spPr>
            <a:xfrm rot="16200000" flipH="1">
              <a:off x="2141493" y="3179422"/>
              <a:ext cx="372173" cy="1273683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109739" y="3334353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1.0</a:t>
              </a:r>
              <a:endParaRPr lang="zh-CN" altLang="en-US" b="1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19591" y="2560287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0.3</a:t>
              </a:r>
              <a:endParaRPr lang="zh-CN" altLang="en-US" b="1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19591" y="4084323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0.8</a:t>
              </a:r>
              <a:endParaRPr lang="zh-CN" altLang="en-US" b="1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1893307" y="2778186"/>
              <a:ext cx="476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0.2</a:t>
              </a:r>
              <a:endParaRPr lang="zh-CN" altLang="en-US" sz="1600" b="1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1890139" y="3910018"/>
              <a:ext cx="476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0.8</a:t>
              </a:r>
              <a:endParaRPr lang="zh-CN" altLang="en-US" sz="1600" b="1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2548864" y="3347424"/>
              <a:ext cx="476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0.1</a:t>
              </a:r>
              <a:endParaRPr lang="zh-CN" altLang="en-US" sz="1600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141315" y="2369930"/>
              <a:ext cx="5052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/>
                <a:t>G</a:t>
              </a:r>
              <a:r>
                <a:rPr lang="en-US" altLang="zh-CN" sz="2400" b="1" baseline="-25000" dirty="0" smtClean="0"/>
                <a:t>1</a:t>
              </a:r>
              <a:endParaRPr lang="zh-CN" altLang="en-US" sz="2400" b="1" baseline="-250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317159" y="1166483"/>
            <a:ext cx="2219928" cy="2083725"/>
            <a:chOff x="1109739" y="2369930"/>
            <a:chExt cx="2219928" cy="2083725"/>
          </a:xfrm>
        </p:grpSpPr>
        <p:sp>
          <p:nvSpPr>
            <p:cNvPr id="54" name="椭圆 53"/>
            <p:cNvSpPr/>
            <p:nvPr/>
          </p:nvSpPr>
          <p:spPr>
            <a:xfrm>
              <a:off x="1580530" y="3415771"/>
              <a:ext cx="220415" cy="214407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2964422" y="2927191"/>
              <a:ext cx="220415" cy="214407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2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964421" y="3895147"/>
              <a:ext cx="220415" cy="214407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曲线连接符 56"/>
            <p:cNvCxnSpPr>
              <a:stCxn id="54" idx="0"/>
              <a:endCxn id="55" idx="2"/>
            </p:cNvCxnSpPr>
            <p:nvPr/>
          </p:nvCxnSpPr>
          <p:spPr>
            <a:xfrm rot="5400000" flipH="1" flipV="1">
              <a:off x="2136892" y="2588241"/>
              <a:ext cx="381376" cy="1273684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58" name="曲线连接符 57"/>
            <p:cNvCxnSpPr>
              <a:stCxn id="56" idx="0"/>
              <a:endCxn id="55" idx="4"/>
            </p:cNvCxnSpPr>
            <p:nvPr/>
          </p:nvCxnSpPr>
          <p:spPr>
            <a:xfrm rot="5400000" flipH="1" flipV="1">
              <a:off x="2697855" y="3518373"/>
              <a:ext cx="753549" cy="1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59" name="曲线连接符 58"/>
            <p:cNvCxnSpPr>
              <a:stCxn id="54" idx="4"/>
              <a:endCxn id="56" idx="2"/>
            </p:cNvCxnSpPr>
            <p:nvPr/>
          </p:nvCxnSpPr>
          <p:spPr>
            <a:xfrm rot="16200000" flipH="1">
              <a:off x="2141493" y="3179422"/>
              <a:ext cx="372173" cy="1273683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1109739" y="3334353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1.0</a:t>
              </a:r>
              <a:endParaRPr lang="zh-CN" altLang="en-US" b="1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2819591" y="2560287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0.5</a:t>
              </a:r>
              <a:endParaRPr lang="zh-CN" altLang="en-US" b="1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819591" y="4084323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0.7</a:t>
              </a:r>
              <a:endParaRPr lang="zh-CN" altLang="en-US" b="1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1893307" y="2778186"/>
              <a:ext cx="476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0.3</a:t>
              </a:r>
              <a:endParaRPr lang="zh-CN" altLang="en-US" sz="1600" b="1" dirty="0"/>
            </a:p>
          </p:txBody>
        </p:sp>
        <p:sp>
          <p:nvSpPr>
            <p:cNvPr id="64" name="矩形 63"/>
            <p:cNvSpPr/>
            <p:nvPr/>
          </p:nvSpPr>
          <p:spPr>
            <a:xfrm>
              <a:off x="1890139" y="3910018"/>
              <a:ext cx="476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0.7</a:t>
              </a:r>
              <a:endParaRPr lang="zh-CN" altLang="en-US" sz="1600" b="1" dirty="0"/>
            </a:p>
          </p:txBody>
        </p:sp>
        <p:sp>
          <p:nvSpPr>
            <p:cNvPr id="65" name="矩形 64"/>
            <p:cNvSpPr/>
            <p:nvPr/>
          </p:nvSpPr>
          <p:spPr>
            <a:xfrm>
              <a:off x="2548864" y="3347424"/>
              <a:ext cx="476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0.2</a:t>
              </a:r>
              <a:endParaRPr lang="zh-CN" altLang="en-US" sz="1600" b="1" dirty="0"/>
            </a:p>
          </p:txBody>
        </p:sp>
        <p:sp>
          <p:nvSpPr>
            <p:cNvPr id="66" name="矩形 65"/>
            <p:cNvSpPr/>
            <p:nvPr/>
          </p:nvSpPr>
          <p:spPr>
            <a:xfrm>
              <a:off x="1141315" y="2369930"/>
              <a:ext cx="5052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/>
                <a:t>G</a:t>
              </a:r>
              <a:r>
                <a:rPr lang="en-US" altLang="zh-CN" sz="2400" b="1" baseline="-25000" dirty="0" smtClean="0"/>
                <a:t>2</a:t>
              </a:r>
              <a:endParaRPr lang="zh-CN" altLang="en-US" sz="2400" b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4200852" y="3191860"/>
                <a:ext cx="4943148" cy="1155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400" i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altLang="zh-CN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dirty="0" smtClean="0">
                              <a:gradFill flip="none" rotWithShape="1">
                                <a:gsLst>
                                  <a:gs pos="0">
                                    <a:srgbClr val="FF0000"/>
                                  </a:gs>
                                  <a:gs pos="100000">
                                    <a:schemeClr val="bg2">
                                      <a:lumMod val="50000"/>
                                    </a:schemeClr>
                                  </a:gs>
                                </a:gsLst>
                                <a:lin ang="16200000" scaled="1"/>
                                <a:tileRect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gradFill flip="none" rotWithShape="1">
                                <a:gsLst>
                                  <a:gs pos="0">
                                    <a:srgbClr val="FF0000"/>
                                  </a:gs>
                                  <a:gs pos="100000">
                                    <a:schemeClr val="bg2">
                                      <a:lumMod val="50000"/>
                                    </a:schemeClr>
                                  </a:gs>
                                </a:gsLst>
                                <a:lin ang="16200000" scaled="1"/>
                                <a:tileRect/>
                              </a:gra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400" b="0" i="1" dirty="0" smtClean="0">
                              <a:gradFill flip="none" rotWithShape="1">
                                <a:gsLst>
                                  <a:gs pos="0">
                                    <a:srgbClr val="FF0000"/>
                                  </a:gs>
                                  <a:gs pos="100000">
                                    <a:schemeClr val="bg2">
                                      <a:lumMod val="50000"/>
                                    </a:schemeClr>
                                  </a:gs>
                                </a:gsLst>
                                <a:lin ang="16200000" scaled="1"/>
                                <a:tileRect/>
                              </a:gra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dirty="0" smtClean="0">
                              <a:gradFill>
                                <a:gsLst>
                                  <a:gs pos="0">
                                    <a:srgbClr val="FF0000"/>
                                  </a:gs>
                                  <a:gs pos="100000">
                                    <a:srgbClr val="00B050"/>
                                  </a:gs>
                                </a:gsLst>
                                <a:lin ang="16200000" scaled="1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gradFill>
                                <a:gsLst>
                                  <a:gs pos="0">
                                    <a:srgbClr val="FF0000"/>
                                  </a:gs>
                                  <a:gs pos="100000">
                                    <a:srgbClr val="00B050"/>
                                  </a:gs>
                                </a:gsLst>
                                <a:lin ang="16200000" scaled="1"/>
                              </a:gra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altLang="zh-CN" sz="2400" b="0" i="1" dirty="0" smtClean="0">
                              <a:gradFill>
                                <a:gsLst>
                                  <a:gs pos="0">
                                    <a:srgbClr val="FF0000"/>
                                  </a:gs>
                                  <a:gs pos="100000">
                                    <a:srgbClr val="00B050"/>
                                  </a:gs>
                                </a:gsLst>
                                <a:lin ang="16200000" scaled="1"/>
                              </a:gra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dirty="0" smtClean="0">
                              <a:gradFill>
                                <a:gsLst>
                                  <a:gs pos="0">
                                    <a:srgbClr val="00B050"/>
                                  </a:gs>
                                  <a:gs pos="100000">
                                    <a:schemeClr val="bg2">
                                      <a:lumMod val="50000"/>
                                    </a:schemeClr>
                                  </a:gs>
                                </a:gsLst>
                                <a:lin ang="16200000" scaled="1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gradFill>
                                <a:gsLst>
                                  <a:gs pos="0">
                                    <a:srgbClr val="00B050"/>
                                  </a:gs>
                                  <a:gs pos="100000">
                                    <a:schemeClr val="bg2">
                                      <a:lumMod val="50000"/>
                                    </a:schemeClr>
                                  </a:gs>
                                </a:gsLst>
                                <a:lin ang="16200000" scaled="1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400" b="0" i="1" dirty="0" smtClean="0">
                              <a:gradFill>
                                <a:gsLst>
                                  <a:gs pos="0">
                                    <a:srgbClr val="00B050"/>
                                  </a:gs>
                                  <a:gs pos="100000">
                                    <a:schemeClr val="bg2">
                                      <a:lumMod val="50000"/>
                                    </a:schemeClr>
                                  </a:gs>
                                </a:gsLst>
                                <a:lin ang="16200000" scaled="1"/>
                              </a:gra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400" dirty="0" smtClean="0"/>
              </a:p>
              <a:p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=5.08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852" y="3191860"/>
                <a:ext cx="4943148" cy="11555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>
              <a:xfrm>
                <a:off x="4070226" y="4257252"/>
                <a:ext cx="4499950" cy="1155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4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dirty="0" smtClean="0">
                          <a:gradFill>
                            <a:gsLst>
                              <a:gs pos="33000">
                                <a:srgbClr val="FF0000"/>
                              </a:gs>
                              <a:gs pos="57000">
                                <a:schemeClr val="bg2">
                                  <a:lumMod val="50000"/>
                                </a:schemeClr>
                              </a:gs>
                            </a:gsLst>
                            <a:lin ang="16200000" scaled="1"/>
                          </a:gra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dirty="0" smtClean="0">
                              <a:gradFill>
                                <a:gsLst>
                                  <a:gs pos="0">
                                    <a:srgbClr val="00B050"/>
                                  </a:gs>
                                  <a:gs pos="100000">
                                    <a:schemeClr val="bg2">
                                      <a:lumMod val="50000"/>
                                    </a:schemeClr>
                                  </a:gs>
                                </a:gsLst>
                                <a:lin ang="16200000" scaled="1"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gradFill>
                                <a:gsLst>
                                  <a:gs pos="0">
                                    <a:srgbClr val="00B050"/>
                                  </a:gs>
                                  <a:gs pos="100000">
                                    <a:schemeClr val="bg2">
                                      <a:lumMod val="50000"/>
                                    </a:schemeClr>
                                  </a:gs>
                                </a:gsLst>
                                <a:lin ang="16200000" scaled="1"/>
                              </a:gra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dirty="0" smtClean="0">
                              <a:gradFill>
                                <a:gsLst>
                                  <a:gs pos="0">
                                    <a:srgbClr val="00B050"/>
                                  </a:gs>
                                  <a:gs pos="100000">
                                    <a:schemeClr val="bg2">
                                      <a:lumMod val="50000"/>
                                    </a:schemeClr>
                                  </a:gs>
                                </a:gsLst>
                                <a:lin ang="16200000" scaled="1"/>
                              </a:gra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400" dirty="0" smtClean="0"/>
              </a:p>
              <a:p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=3.18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226" y="4257252"/>
                <a:ext cx="4499950" cy="11555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组合 124"/>
          <p:cNvGrpSpPr/>
          <p:nvPr/>
        </p:nvGrpSpPr>
        <p:grpSpPr>
          <a:xfrm>
            <a:off x="1439069" y="1722072"/>
            <a:ext cx="1604307" cy="1182363"/>
            <a:chOff x="-2344849" y="1277338"/>
            <a:chExt cx="1604307" cy="1182363"/>
          </a:xfrm>
        </p:grpSpPr>
        <p:cxnSp>
          <p:nvCxnSpPr>
            <p:cNvPr id="98" name="曲线连接符 97"/>
            <p:cNvCxnSpPr>
              <a:stCxn id="95" idx="0"/>
              <a:endCxn id="96" idx="2"/>
            </p:cNvCxnSpPr>
            <p:nvPr/>
          </p:nvCxnSpPr>
          <p:spPr>
            <a:xfrm rot="5400000" flipH="1" flipV="1">
              <a:off x="-1788487" y="938388"/>
              <a:ext cx="381376" cy="1273684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9" name="曲线连接符 98"/>
            <p:cNvCxnSpPr>
              <a:stCxn id="97" idx="0"/>
              <a:endCxn id="96" idx="4"/>
            </p:cNvCxnSpPr>
            <p:nvPr/>
          </p:nvCxnSpPr>
          <p:spPr>
            <a:xfrm rot="5400000" flipH="1" flipV="1">
              <a:off x="-1227524" y="1868520"/>
              <a:ext cx="753549" cy="1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00B050"/>
                  </a:gs>
                  <a:gs pos="100000">
                    <a:schemeClr val="bg2">
                      <a:lumMod val="50000"/>
                    </a:schemeClr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0" name="曲线连接符 99"/>
            <p:cNvCxnSpPr>
              <a:stCxn id="95" idx="4"/>
              <a:endCxn id="97" idx="2"/>
            </p:cNvCxnSpPr>
            <p:nvPr/>
          </p:nvCxnSpPr>
          <p:spPr>
            <a:xfrm rot="16200000" flipH="1">
              <a:off x="-1783886" y="1529569"/>
              <a:ext cx="372173" cy="1273683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100000">
                    <a:srgbClr val="00B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-960957" y="1277338"/>
              <a:ext cx="220415" cy="21440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B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-960958" y="2245294"/>
              <a:ext cx="220415" cy="214407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C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-2344849" y="1765918"/>
              <a:ext cx="220415" cy="214407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A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437890" y="1724315"/>
            <a:ext cx="1604307" cy="1182363"/>
            <a:chOff x="-2370623" y="3154240"/>
            <a:chExt cx="1604307" cy="1182363"/>
          </a:xfrm>
        </p:grpSpPr>
        <p:cxnSp>
          <p:nvCxnSpPr>
            <p:cNvPr id="107" name="曲线连接符 106"/>
            <p:cNvCxnSpPr>
              <a:stCxn id="112" idx="0"/>
              <a:endCxn id="110" idx="2"/>
            </p:cNvCxnSpPr>
            <p:nvPr/>
          </p:nvCxnSpPr>
          <p:spPr>
            <a:xfrm rot="5400000" flipH="1" flipV="1">
              <a:off x="-1814261" y="2815290"/>
              <a:ext cx="381376" cy="1273684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8" name="曲线连接符 107"/>
            <p:cNvCxnSpPr>
              <a:stCxn id="111" idx="0"/>
              <a:endCxn id="110" idx="4"/>
            </p:cNvCxnSpPr>
            <p:nvPr/>
          </p:nvCxnSpPr>
          <p:spPr>
            <a:xfrm rot="5400000" flipH="1" flipV="1">
              <a:off x="-1253298" y="3745422"/>
              <a:ext cx="753549" cy="1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00B050"/>
                  </a:gs>
                  <a:gs pos="100000">
                    <a:schemeClr val="bg2">
                      <a:lumMod val="50000"/>
                    </a:schemeClr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0" name="椭圆 109"/>
            <p:cNvSpPr/>
            <p:nvPr/>
          </p:nvSpPr>
          <p:spPr>
            <a:xfrm>
              <a:off x="-986731" y="3154240"/>
              <a:ext cx="220415" cy="21440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B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-986732" y="4122196"/>
              <a:ext cx="220415" cy="214407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C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-2370623" y="3642820"/>
              <a:ext cx="220415" cy="214407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A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785970" y="1723395"/>
            <a:ext cx="1604307" cy="1182363"/>
            <a:chOff x="9460374" y="1170134"/>
            <a:chExt cx="1604307" cy="1182363"/>
          </a:xfrm>
        </p:grpSpPr>
        <p:cxnSp>
          <p:nvCxnSpPr>
            <p:cNvPr id="116" name="曲线连接符 115"/>
            <p:cNvCxnSpPr>
              <a:stCxn id="113" idx="0"/>
              <a:endCxn id="114" idx="2"/>
            </p:cNvCxnSpPr>
            <p:nvPr/>
          </p:nvCxnSpPr>
          <p:spPr>
            <a:xfrm rot="5400000" flipH="1" flipV="1">
              <a:off x="10016736" y="831184"/>
              <a:ext cx="381376" cy="1273684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17" name="曲线连接符 116"/>
            <p:cNvCxnSpPr>
              <a:stCxn id="115" idx="0"/>
              <a:endCxn id="114" idx="4"/>
            </p:cNvCxnSpPr>
            <p:nvPr/>
          </p:nvCxnSpPr>
          <p:spPr>
            <a:xfrm rot="5400000" flipH="1" flipV="1">
              <a:off x="10577699" y="1761316"/>
              <a:ext cx="753549" cy="1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00B050"/>
                  </a:gs>
                  <a:gs pos="100000">
                    <a:schemeClr val="bg2">
                      <a:lumMod val="50000"/>
                    </a:schemeClr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18" name="曲线连接符 117"/>
            <p:cNvCxnSpPr>
              <a:stCxn id="113" idx="4"/>
              <a:endCxn id="115" idx="2"/>
            </p:cNvCxnSpPr>
            <p:nvPr/>
          </p:nvCxnSpPr>
          <p:spPr>
            <a:xfrm rot="16200000" flipH="1">
              <a:off x="10021337" y="1422365"/>
              <a:ext cx="372173" cy="1273683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100000">
                    <a:srgbClr val="00B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3" name="椭圆 112"/>
            <p:cNvSpPr/>
            <p:nvPr/>
          </p:nvSpPr>
          <p:spPr>
            <a:xfrm>
              <a:off x="9460374" y="1658714"/>
              <a:ext cx="220415" cy="214407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10844266" y="1170134"/>
              <a:ext cx="220415" cy="21440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2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10844265" y="2138090"/>
              <a:ext cx="220415" cy="214407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4787002" y="1723395"/>
            <a:ext cx="1604307" cy="1182363"/>
            <a:chOff x="9463947" y="3271857"/>
            <a:chExt cx="1604307" cy="1182363"/>
          </a:xfrm>
        </p:grpSpPr>
        <p:cxnSp>
          <p:nvCxnSpPr>
            <p:cNvPr id="122" name="曲线连接符 121"/>
            <p:cNvCxnSpPr>
              <a:stCxn id="119" idx="0"/>
              <a:endCxn id="120" idx="2"/>
            </p:cNvCxnSpPr>
            <p:nvPr/>
          </p:nvCxnSpPr>
          <p:spPr>
            <a:xfrm rot="5400000" flipH="1" flipV="1">
              <a:off x="10020309" y="2932907"/>
              <a:ext cx="381376" cy="1273684"/>
            </a:xfrm>
            <a:prstGeom prst="curvedConnector2">
              <a:avLst/>
            </a:prstGeom>
            <a:ln w="76200">
              <a:gradFill>
                <a:gsLst>
                  <a:gs pos="0">
                    <a:srgbClr val="00B050"/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23" name="曲线连接符 122"/>
            <p:cNvCxnSpPr>
              <a:stCxn id="121" idx="0"/>
              <a:endCxn id="120" idx="4"/>
            </p:cNvCxnSpPr>
            <p:nvPr/>
          </p:nvCxnSpPr>
          <p:spPr>
            <a:xfrm rot="5400000" flipH="1" flipV="1">
              <a:off x="10581272" y="3863039"/>
              <a:ext cx="753549" cy="1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FF0000"/>
                  </a:gs>
                  <a:gs pos="100000">
                    <a:schemeClr val="bg2">
                      <a:lumMod val="50000"/>
                    </a:schemeClr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9" name="椭圆 118"/>
            <p:cNvSpPr/>
            <p:nvPr/>
          </p:nvSpPr>
          <p:spPr>
            <a:xfrm>
              <a:off x="9463947" y="3760437"/>
              <a:ext cx="220415" cy="214407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10847839" y="3271857"/>
              <a:ext cx="220415" cy="21440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2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10847838" y="4239813"/>
              <a:ext cx="220415" cy="214407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2" y="3191860"/>
            <a:ext cx="740072" cy="740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119">
        <p:fade/>
      </p:transition>
    </mc:Choice>
    <mc:Fallback xmlns="">
      <p:transition spd="med" advTm="671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Vertex+Edge</a:t>
            </a:r>
            <a:r>
              <a:rPr lang="en-US" altLang="zh-CN" dirty="0" smtClean="0"/>
              <a:t>, Not Enough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sz="2400" dirty="0" smtClean="0"/>
              </a:p>
              <a:p>
                <a:endParaRPr lang="en-US" altLang="zh-CN" sz="2400" dirty="0"/>
              </a:p>
              <a:p>
                <a:endParaRPr lang="en-US" altLang="zh-CN" sz="2400" dirty="0" smtClean="0"/>
              </a:p>
              <a:p>
                <a:endParaRPr lang="en-US" altLang="zh-CN" sz="2400" dirty="0"/>
              </a:p>
              <a:p>
                <a:endParaRPr lang="en-US" altLang="zh-CN" sz="2400" dirty="0" smtClean="0"/>
              </a:p>
              <a:p>
                <a:endParaRPr lang="en-US" altLang="zh-CN" sz="2400" dirty="0"/>
              </a:p>
              <a:p>
                <a:endParaRPr lang="en-US" altLang="zh-CN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={</a:t>
                </a:r>
                <a:r>
                  <a:rPr lang="en-US" altLang="zh-CN" sz="2400" dirty="0"/>
                  <a:t>A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6, B2, C1, D3, E4, F5</a:t>
                </a:r>
                <a:r>
                  <a:rPr lang="en-US" altLang="zh-CN" sz="2400" dirty="0" smtClean="0"/>
                  <a:t>}</a:t>
                </a:r>
              </a:p>
              <a:p>
                <a:endParaRPr lang="en-US" altLang="zh-CN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𝑡𝑟𝑢𝑡h</m:t>
                        </m:r>
                      </m:sub>
                    </m:sSub>
                  </m:oMath>
                </a14:m>
                <a:r>
                  <a:rPr lang="en-US" altLang="zh-CN" sz="2400" dirty="0"/>
                  <a:t>={A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3,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B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4,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C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5,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D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6,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E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7,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F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8</a:t>
                </a:r>
                <a:r>
                  <a:rPr lang="en-US" altLang="zh-CN" sz="2400" dirty="0" smtClean="0"/>
                  <a:t>}</a:t>
                </a:r>
                <a:endParaRPr lang="en-US" altLang="zh-CN" sz="2400" dirty="0"/>
              </a:p>
              <a:p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11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1261" y="1161868"/>
            <a:ext cx="3715239" cy="3051230"/>
            <a:chOff x="241261" y="1671535"/>
            <a:chExt cx="3715239" cy="3051230"/>
          </a:xfrm>
        </p:grpSpPr>
        <p:grpSp>
          <p:nvGrpSpPr>
            <p:cNvPr id="9" name="组合 8"/>
            <p:cNvGrpSpPr/>
            <p:nvPr/>
          </p:nvGrpSpPr>
          <p:grpSpPr>
            <a:xfrm>
              <a:off x="241261" y="1671535"/>
              <a:ext cx="3715239" cy="3051230"/>
              <a:chOff x="241128" y="1655571"/>
              <a:chExt cx="3715239" cy="305123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711919" y="307007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A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524311" y="201143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B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524311" y="4148806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C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349944" y="3070070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D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310821" y="201143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E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310821" y="4148806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F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" name="曲线连接符 16"/>
              <p:cNvCxnSpPr>
                <a:stCxn id="11" idx="0"/>
                <a:endCxn id="12" idx="2"/>
              </p:cNvCxnSpPr>
              <p:nvPr/>
            </p:nvCxnSpPr>
            <p:spPr>
              <a:xfrm rot="5400000" flipH="1" flipV="1">
                <a:off x="697503" y="2243264"/>
                <a:ext cx="951430" cy="702185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8" name="曲线连接符 17"/>
              <p:cNvCxnSpPr>
                <a:stCxn id="12" idx="5"/>
                <a:endCxn id="13" idx="7"/>
              </p:cNvCxnSpPr>
              <p:nvPr/>
            </p:nvCxnSpPr>
            <p:spPr>
              <a:xfrm rot="5400000">
                <a:off x="719567" y="3186970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9" name="曲线连接符 18"/>
              <p:cNvCxnSpPr>
                <a:stCxn id="13" idx="1"/>
                <a:endCxn id="12" idx="3"/>
              </p:cNvCxnSpPr>
              <p:nvPr/>
            </p:nvCxnSpPr>
            <p:spPr>
              <a:xfrm rot="5400000" flipH="1" flipV="1">
                <a:off x="563710" y="3186970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0" name="曲线连接符 19"/>
              <p:cNvCxnSpPr>
                <a:stCxn id="11" idx="4"/>
                <a:endCxn id="13" idx="2"/>
              </p:cNvCxnSpPr>
              <p:nvPr/>
            </p:nvCxnSpPr>
            <p:spPr>
              <a:xfrm rot="16200000" flipH="1">
                <a:off x="687453" y="3419150"/>
                <a:ext cx="971531" cy="702185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1" name="曲线连接符 20"/>
              <p:cNvCxnSpPr>
                <a:stCxn id="12" idx="6"/>
                <a:endCxn id="14" idx="0"/>
              </p:cNvCxnSpPr>
              <p:nvPr/>
            </p:nvCxnSpPr>
            <p:spPr>
              <a:xfrm>
                <a:off x="1744726" y="2118641"/>
                <a:ext cx="715425" cy="951429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2" name="曲线连接符 21"/>
              <p:cNvCxnSpPr>
                <a:stCxn id="14" idx="0"/>
                <a:endCxn id="15" idx="2"/>
              </p:cNvCxnSpPr>
              <p:nvPr/>
            </p:nvCxnSpPr>
            <p:spPr>
              <a:xfrm rot="5400000" flipH="1" flipV="1">
                <a:off x="2409772" y="2169020"/>
                <a:ext cx="951429" cy="850670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3" name="曲线连接符 22"/>
              <p:cNvCxnSpPr>
                <a:stCxn id="13" idx="6"/>
                <a:endCxn id="14" idx="4"/>
              </p:cNvCxnSpPr>
              <p:nvPr/>
            </p:nvCxnSpPr>
            <p:spPr>
              <a:xfrm flipV="1">
                <a:off x="1744726" y="3284477"/>
                <a:ext cx="715425" cy="971532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4" name="曲线连接符 23"/>
              <p:cNvCxnSpPr>
                <a:stCxn id="14" idx="4"/>
                <a:endCxn id="16" idx="2"/>
              </p:cNvCxnSpPr>
              <p:nvPr/>
            </p:nvCxnSpPr>
            <p:spPr>
              <a:xfrm rot="16200000" flipH="1">
                <a:off x="2399720" y="3344907"/>
                <a:ext cx="971532" cy="850670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" name="曲线连接符 24"/>
              <p:cNvCxnSpPr>
                <a:stCxn id="16" idx="1"/>
                <a:endCxn id="15" idx="3"/>
              </p:cNvCxnSpPr>
              <p:nvPr/>
            </p:nvCxnSpPr>
            <p:spPr>
              <a:xfrm rot="5400000" flipH="1" flipV="1">
                <a:off x="2350220" y="3186970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" name="曲线连接符 25"/>
              <p:cNvCxnSpPr>
                <a:stCxn id="15" idx="5"/>
                <a:endCxn id="16" idx="7"/>
              </p:cNvCxnSpPr>
              <p:nvPr/>
            </p:nvCxnSpPr>
            <p:spPr>
              <a:xfrm rot="5400000">
                <a:off x="2506078" y="3186970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27" name="文本框 26"/>
              <p:cNvSpPr txBox="1"/>
              <p:nvPr/>
            </p:nvSpPr>
            <p:spPr>
              <a:xfrm>
                <a:off x="241128" y="2988653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74265" y="1668125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178666" y="1655571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78836" y="4337469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174551" y="4334191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530370" y="2979141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39847" y="2278118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555087" y="384112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0.8</a:t>
                </a:r>
                <a:endParaRPr lang="zh-CN" altLang="en-US" sz="1600" b="1" dirty="0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04062" y="2681392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0.8</a:t>
                </a:r>
                <a:endParaRPr lang="zh-CN" altLang="en-US" sz="1600" b="1" dirty="0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11485" y="348996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719487" y="2278118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0.8</a:t>
                </a:r>
                <a:endParaRPr lang="zh-CN" altLang="en-US" sz="1600" b="1" dirty="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794620" y="227866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713820" y="3836684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802240" y="384112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902214" y="2681392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79955" y="348996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01866" y="1720880"/>
              <a:ext cx="5052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/>
                <a:t>G</a:t>
              </a:r>
              <a:r>
                <a:rPr lang="en-US" altLang="zh-CN" sz="2400" b="1" baseline="-25000" dirty="0" smtClean="0"/>
                <a:t>1</a:t>
              </a:r>
              <a:endParaRPr lang="zh-CN" altLang="en-US" sz="2400" b="1" baseline="-25000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42955" y="1163437"/>
            <a:ext cx="4876240" cy="3056578"/>
            <a:chOff x="4142955" y="1673104"/>
            <a:chExt cx="4876240" cy="3056578"/>
          </a:xfrm>
        </p:grpSpPr>
        <p:grpSp>
          <p:nvGrpSpPr>
            <p:cNvPr id="44" name="组合 43"/>
            <p:cNvGrpSpPr/>
            <p:nvPr/>
          </p:nvGrpSpPr>
          <p:grpSpPr>
            <a:xfrm>
              <a:off x="4437219" y="1673104"/>
              <a:ext cx="4581976" cy="3056578"/>
              <a:chOff x="4437219" y="1673104"/>
              <a:chExt cx="4581976" cy="3056578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767127" y="3089032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579519" y="2030398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6579519" y="416776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7405152" y="308903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8366029" y="2030398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7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366029" y="416776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2" name="曲线连接符 51"/>
              <p:cNvCxnSpPr>
                <a:stCxn id="46" idx="0"/>
                <a:endCxn id="47" idx="2"/>
              </p:cNvCxnSpPr>
              <p:nvPr/>
            </p:nvCxnSpPr>
            <p:spPr>
              <a:xfrm rot="5400000" flipH="1" flipV="1">
                <a:off x="5752711" y="2262225"/>
                <a:ext cx="951430" cy="702185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3" name="曲线连接符 52"/>
              <p:cNvCxnSpPr>
                <a:stCxn id="47" idx="5"/>
                <a:endCxn id="48" idx="7"/>
              </p:cNvCxnSpPr>
              <p:nvPr/>
            </p:nvCxnSpPr>
            <p:spPr>
              <a:xfrm rot="5400000">
                <a:off x="5774775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4" name="曲线连接符 53"/>
              <p:cNvCxnSpPr>
                <a:stCxn id="48" idx="1"/>
                <a:endCxn id="47" idx="3"/>
              </p:cNvCxnSpPr>
              <p:nvPr/>
            </p:nvCxnSpPr>
            <p:spPr>
              <a:xfrm rot="5400000" flipH="1" flipV="1">
                <a:off x="5618918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5" name="曲线连接符 54"/>
              <p:cNvCxnSpPr>
                <a:stCxn id="46" idx="4"/>
                <a:endCxn id="48" idx="2"/>
              </p:cNvCxnSpPr>
              <p:nvPr/>
            </p:nvCxnSpPr>
            <p:spPr>
              <a:xfrm rot="16200000" flipH="1">
                <a:off x="5742661" y="3438111"/>
                <a:ext cx="971531" cy="702185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6" name="曲线连接符 55"/>
              <p:cNvCxnSpPr>
                <a:stCxn id="47" idx="6"/>
                <a:endCxn id="49" idx="0"/>
              </p:cNvCxnSpPr>
              <p:nvPr/>
            </p:nvCxnSpPr>
            <p:spPr>
              <a:xfrm>
                <a:off x="6799934" y="2137602"/>
                <a:ext cx="715425" cy="951429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7" name="曲线连接符 56"/>
              <p:cNvCxnSpPr>
                <a:stCxn id="49" idx="0"/>
                <a:endCxn id="50" idx="2"/>
              </p:cNvCxnSpPr>
              <p:nvPr/>
            </p:nvCxnSpPr>
            <p:spPr>
              <a:xfrm rot="5400000" flipH="1" flipV="1">
                <a:off x="7464980" y="2187981"/>
                <a:ext cx="951429" cy="850670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8" name="曲线连接符 57"/>
              <p:cNvCxnSpPr>
                <a:stCxn id="48" idx="6"/>
                <a:endCxn id="49" idx="4"/>
              </p:cNvCxnSpPr>
              <p:nvPr/>
            </p:nvCxnSpPr>
            <p:spPr>
              <a:xfrm flipV="1">
                <a:off x="6799934" y="3303438"/>
                <a:ext cx="715425" cy="971532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9" name="曲线连接符 58"/>
              <p:cNvCxnSpPr>
                <a:stCxn id="49" idx="4"/>
                <a:endCxn id="51" idx="2"/>
              </p:cNvCxnSpPr>
              <p:nvPr/>
            </p:nvCxnSpPr>
            <p:spPr>
              <a:xfrm rot="16200000" flipH="1">
                <a:off x="7454928" y="3363868"/>
                <a:ext cx="971532" cy="850670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0" name="曲线连接符 59"/>
              <p:cNvCxnSpPr>
                <a:stCxn id="51" idx="1"/>
                <a:endCxn id="50" idx="3"/>
              </p:cNvCxnSpPr>
              <p:nvPr/>
            </p:nvCxnSpPr>
            <p:spPr>
              <a:xfrm rot="5400000" flipH="1" flipV="1">
                <a:off x="7405428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1" name="曲线连接符 60"/>
              <p:cNvCxnSpPr>
                <a:stCxn id="50" idx="5"/>
                <a:endCxn id="51" idx="7"/>
              </p:cNvCxnSpPr>
              <p:nvPr/>
            </p:nvCxnSpPr>
            <p:spPr>
              <a:xfrm rot="5400000">
                <a:off x="7561286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62" name="文本框 61"/>
              <p:cNvSpPr txBox="1"/>
              <p:nvPr/>
            </p:nvSpPr>
            <p:spPr>
              <a:xfrm>
                <a:off x="5295535" y="3010296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6424691" y="1687086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8221198" y="1687941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0.9</a:t>
                </a:r>
                <a:endParaRPr lang="zh-CN" altLang="en-US" b="1" dirty="0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6434688" y="4360350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8218278" y="4350155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0.9</a:t>
                </a:r>
                <a:endParaRPr lang="zh-CN" altLang="en-US" b="1" dirty="0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7615731" y="3010296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6090355" y="229707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5671255" y="386008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6172605" y="2700353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749548" y="350892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6763265" y="229707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895548" y="2297627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0.3</a:t>
                </a:r>
                <a:endParaRPr lang="zh-CN" altLang="en-US" sz="1600" b="1" dirty="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6772838" y="385564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7895548" y="386008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0.7</a:t>
                </a:r>
                <a:endParaRPr lang="zh-CN" altLang="en-US" sz="1600" b="1" dirty="0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7961232" y="2700353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542783" y="350892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4851541" y="2030398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4851541" y="416776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0" name="曲线连接符 79"/>
              <p:cNvCxnSpPr>
                <a:stCxn id="79" idx="1"/>
                <a:endCxn id="78" idx="3"/>
              </p:cNvCxnSpPr>
              <p:nvPr/>
            </p:nvCxnSpPr>
            <p:spPr>
              <a:xfrm rot="5400000" flipH="1" flipV="1">
                <a:off x="3890940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1" name="曲线连接符 80"/>
              <p:cNvCxnSpPr>
                <a:stCxn id="78" idx="5"/>
                <a:endCxn id="79" idx="7"/>
              </p:cNvCxnSpPr>
              <p:nvPr/>
            </p:nvCxnSpPr>
            <p:spPr>
              <a:xfrm rot="5400000">
                <a:off x="4046798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82" name="文本框 81"/>
              <p:cNvSpPr txBox="1"/>
              <p:nvPr/>
            </p:nvSpPr>
            <p:spPr>
              <a:xfrm>
                <a:off x="4715361" y="1673104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4715361" y="4356116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4437219" y="2700353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5028295" y="350892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0.8</a:t>
                </a:r>
                <a:endParaRPr lang="zh-CN" altLang="en-US" sz="1600" b="1" dirty="0"/>
              </a:p>
            </p:txBody>
          </p:sp>
          <p:cxnSp>
            <p:nvCxnSpPr>
              <p:cNvPr id="86" name="曲线连接符 85"/>
              <p:cNvCxnSpPr>
                <a:stCxn id="78" idx="6"/>
                <a:endCxn id="46" idx="0"/>
              </p:cNvCxnSpPr>
              <p:nvPr/>
            </p:nvCxnSpPr>
            <p:spPr>
              <a:xfrm>
                <a:off x="5071956" y="2137602"/>
                <a:ext cx="805379" cy="951430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7" name="曲线连接符 86"/>
              <p:cNvCxnSpPr>
                <a:stCxn id="79" idx="6"/>
                <a:endCxn id="46" idx="4"/>
              </p:cNvCxnSpPr>
              <p:nvPr/>
            </p:nvCxnSpPr>
            <p:spPr>
              <a:xfrm flipV="1">
                <a:off x="5071956" y="3303439"/>
                <a:ext cx="805379" cy="971532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88" name="矩形 87"/>
              <p:cNvSpPr/>
              <p:nvPr/>
            </p:nvSpPr>
            <p:spPr>
              <a:xfrm>
                <a:off x="5129743" y="229707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5089972" y="386119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0.8</a:t>
                </a:r>
                <a:endParaRPr lang="zh-CN" altLang="en-US" sz="1600" b="1" dirty="0"/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142955" y="1725942"/>
              <a:ext cx="5052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/>
                <a:t>G</a:t>
              </a:r>
              <a:r>
                <a:rPr lang="en-US" altLang="zh-CN" sz="2400" b="1" baseline="-25000" dirty="0" smtClean="0"/>
                <a:t>2</a:t>
              </a:r>
              <a:endParaRPr lang="zh-CN" altLang="en-US" sz="2400" b="1" baseline="-25000" dirty="0"/>
            </a:p>
          </p:txBody>
        </p:sp>
      </p:grpSp>
      <p:cxnSp>
        <p:nvCxnSpPr>
          <p:cNvPr id="106" name="曲线连接符 105"/>
          <p:cNvCxnSpPr>
            <a:stCxn id="96" idx="4"/>
            <a:endCxn id="98" idx="2"/>
          </p:cNvCxnSpPr>
          <p:nvPr/>
        </p:nvCxnSpPr>
        <p:spPr>
          <a:xfrm rot="16200000" flipH="1">
            <a:off x="2400358" y="2853035"/>
            <a:ext cx="971532" cy="850670"/>
          </a:xfrm>
          <a:prstGeom prst="curvedConnector2">
            <a:avLst/>
          </a:prstGeom>
          <a:ln w="76200">
            <a:gradFill>
              <a:gsLst>
                <a:gs pos="0">
                  <a:srgbClr val="92D050"/>
                </a:gs>
                <a:gs pos="81000">
                  <a:schemeClr val="accent3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4" name="曲线连接符 103"/>
          <p:cNvCxnSpPr>
            <a:stCxn id="96" idx="0"/>
            <a:endCxn id="97" idx="2"/>
          </p:cNvCxnSpPr>
          <p:nvPr/>
        </p:nvCxnSpPr>
        <p:spPr>
          <a:xfrm rot="5400000" flipH="1" flipV="1">
            <a:off x="2410410" y="1677148"/>
            <a:ext cx="951429" cy="850670"/>
          </a:xfrm>
          <a:prstGeom prst="curvedConnector2">
            <a:avLst/>
          </a:prstGeom>
          <a:ln w="76200">
            <a:gradFill>
              <a:gsLst>
                <a:gs pos="0">
                  <a:srgbClr val="92D050"/>
                </a:gs>
                <a:gs pos="88000">
                  <a:schemeClr val="tx2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0" name="曲线连接符 99"/>
          <p:cNvCxnSpPr>
            <a:stCxn id="94" idx="5"/>
            <a:endCxn id="95" idx="7"/>
          </p:cNvCxnSpPr>
          <p:nvPr/>
        </p:nvCxnSpPr>
        <p:spPr>
          <a:xfrm rot="5400000">
            <a:off x="720205" y="2695098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rgbClr val="FFC000"/>
                </a:gs>
                <a:gs pos="100000">
                  <a:schemeClr val="accent5"/>
                </a:gs>
              </a:gsLst>
              <a:lin ang="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1" name="曲线连接符 100"/>
          <p:cNvCxnSpPr>
            <a:stCxn id="95" idx="1"/>
            <a:endCxn id="94" idx="3"/>
          </p:cNvCxnSpPr>
          <p:nvPr/>
        </p:nvCxnSpPr>
        <p:spPr>
          <a:xfrm rot="5400000" flipH="1" flipV="1">
            <a:off x="564348" y="2695098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chemeClr val="accent5"/>
                </a:gs>
                <a:gs pos="100000">
                  <a:srgbClr val="FFC000"/>
                </a:gs>
              </a:gsLst>
              <a:lin ang="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3" name="曲线连接符 102"/>
          <p:cNvCxnSpPr>
            <a:stCxn id="94" idx="6"/>
            <a:endCxn id="96" idx="0"/>
          </p:cNvCxnSpPr>
          <p:nvPr/>
        </p:nvCxnSpPr>
        <p:spPr>
          <a:xfrm>
            <a:off x="1745364" y="1626769"/>
            <a:ext cx="715425" cy="951429"/>
          </a:xfrm>
          <a:prstGeom prst="curvedConnector2">
            <a:avLst/>
          </a:prstGeom>
          <a:ln w="76200">
            <a:gradFill>
              <a:gsLst>
                <a:gs pos="0">
                  <a:srgbClr val="FFC000"/>
                </a:gs>
                <a:gs pos="64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5" name="曲线连接符 104"/>
          <p:cNvCxnSpPr>
            <a:stCxn id="95" idx="6"/>
            <a:endCxn id="96" idx="4"/>
          </p:cNvCxnSpPr>
          <p:nvPr/>
        </p:nvCxnSpPr>
        <p:spPr>
          <a:xfrm flipV="1">
            <a:off x="1745364" y="2792605"/>
            <a:ext cx="715425" cy="971532"/>
          </a:xfrm>
          <a:prstGeom prst="curvedConnector2">
            <a:avLst/>
          </a:prstGeom>
          <a:ln w="76200">
            <a:gradFill>
              <a:gsLst>
                <a:gs pos="0">
                  <a:schemeClr val="accent5"/>
                </a:gs>
                <a:gs pos="60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7" name="曲线连接符 106"/>
          <p:cNvCxnSpPr>
            <a:stCxn id="98" idx="1"/>
            <a:endCxn id="97" idx="3"/>
          </p:cNvCxnSpPr>
          <p:nvPr/>
        </p:nvCxnSpPr>
        <p:spPr>
          <a:xfrm rot="5400000" flipH="1" flipV="1">
            <a:off x="2350858" y="2695098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12000">
                  <a:schemeClr val="tx2"/>
                </a:gs>
                <a:gs pos="100000">
                  <a:schemeClr val="accent3"/>
                </a:gs>
              </a:gsLst>
              <a:lin ang="1080000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8" name="曲线连接符 107"/>
          <p:cNvCxnSpPr>
            <a:stCxn id="97" idx="5"/>
            <a:endCxn id="98" idx="7"/>
          </p:cNvCxnSpPr>
          <p:nvPr/>
        </p:nvCxnSpPr>
        <p:spPr>
          <a:xfrm rot="5400000">
            <a:off x="2506716" y="2695098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chemeClr val="tx2"/>
                </a:gs>
                <a:gs pos="100000">
                  <a:schemeClr val="accent3"/>
                </a:gs>
              </a:gsLst>
              <a:lin ang="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93" name="椭圆 92"/>
          <p:cNvSpPr/>
          <p:nvPr/>
        </p:nvSpPr>
        <p:spPr>
          <a:xfrm>
            <a:off x="712557" y="2578199"/>
            <a:ext cx="220415" cy="214407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1524949" y="1519565"/>
            <a:ext cx="220415" cy="21440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B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1524949" y="3656934"/>
            <a:ext cx="220415" cy="214407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C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2350582" y="2578198"/>
            <a:ext cx="220415" cy="214407"/>
          </a:xfrm>
          <a:prstGeom prst="ellipse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3311459" y="1519565"/>
            <a:ext cx="220415" cy="214407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3311459" y="3656934"/>
            <a:ext cx="220415" cy="214407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F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32" name="曲线连接符 131"/>
          <p:cNvCxnSpPr>
            <a:stCxn id="125" idx="4"/>
            <a:endCxn id="127" idx="2"/>
          </p:cNvCxnSpPr>
          <p:nvPr/>
        </p:nvCxnSpPr>
        <p:spPr>
          <a:xfrm rot="16200000" flipH="1">
            <a:off x="5743849" y="2929223"/>
            <a:ext cx="971531" cy="702185"/>
          </a:xfrm>
          <a:prstGeom prst="curvedConnector2">
            <a:avLst/>
          </a:prstGeom>
          <a:ln w="76200">
            <a:gradFill>
              <a:gsLst>
                <a:gs pos="0">
                  <a:srgbClr val="92D050"/>
                </a:gs>
                <a:gs pos="57000">
                  <a:srgbClr val="00B0F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29" name="曲线连接符 128"/>
          <p:cNvCxnSpPr>
            <a:stCxn id="125" idx="0"/>
            <a:endCxn id="126" idx="2"/>
          </p:cNvCxnSpPr>
          <p:nvPr/>
        </p:nvCxnSpPr>
        <p:spPr>
          <a:xfrm rot="5400000" flipH="1" flipV="1">
            <a:off x="5753899" y="1753337"/>
            <a:ext cx="951430" cy="702185"/>
          </a:xfrm>
          <a:prstGeom prst="curvedConnector2">
            <a:avLst/>
          </a:prstGeom>
          <a:ln w="76200">
            <a:gradFill>
              <a:gsLst>
                <a:gs pos="0">
                  <a:srgbClr val="92D050"/>
                </a:gs>
                <a:gs pos="77000">
                  <a:schemeClr val="tx2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30" name="曲线连接符 129"/>
          <p:cNvCxnSpPr>
            <a:stCxn id="126" idx="5"/>
            <a:endCxn id="127" idx="7"/>
          </p:cNvCxnSpPr>
          <p:nvPr/>
        </p:nvCxnSpPr>
        <p:spPr>
          <a:xfrm rot="5400000">
            <a:off x="5775963" y="2697043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rgbClr val="00B0F0"/>
                </a:gs>
                <a:gs pos="100000">
                  <a:schemeClr val="tx2"/>
                </a:gs>
              </a:gsLst>
              <a:lin ang="1080000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31" name="曲线连接符 130"/>
          <p:cNvCxnSpPr>
            <a:stCxn id="127" idx="1"/>
            <a:endCxn id="126" idx="3"/>
          </p:cNvCxnSpPr>
          <p:nvPr/>
        </p:nvCxnSpPr>
        <p:spPr>
          <a:xfrm rot="5400000" flipH="1" flipV="1">
            <a:off x="5620106" y="2697043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rgbClr val="00B0F0"/>
                </a:gs>
                <a:gs pos="86000">
                  <a:schemeClr val="tx2"/>
                </a:gs>
              </a:gsLst>
              <a:lin ang="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37" name="曲线连接符 136"/>
          <p:cNvCxnSpPr>
            <a:stCxn id="136" idx="1"/>
            <a:endCxn id="135" idx="3"/>
          </p:cNvCxnSpPr>
          <p:nvPr/>
        </p:nvCxnSpPr>
        <p:spPr>
          <a:xfrm rot="5400000" flipH="1" flipV="1">
            <a:off x="3892128" y="2697043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13000">
                  <a:schemeClr val="accent5"/>
                </a:gs>
                <a:gs pos="100000">
                  <a:srgbClr val="FFC000"/>
                </a:gs>
              </a:gsLst>
              <a:lin ang="1080000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38" name="曲线连接符 137"/>
          <p:cNvCxnSpPr>
            <a:stCxn id="135" idx="5"/>
            <a:endCxn id="136" idx="7"/>
          </p:cNvCxnSpPr>
          <p:nvPr/>
        </p:nvCxnSpPr>
        <p:spPr>
          <a:xfrm rot="5400000">
            <a:off x="4047986" y="2697043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5000">
                  <a:schemeClr val="accent5"/>
                </a:gs>
                <a:gs pos="100000">
                  <a:srgbClr val="FFC000"/>
                </a:gs>
              </a:gsLst>
              <a:lin ang="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39" name="曲线连接符 138"/>
          <p:cNvCxnSpPr>
            <a:stCxn id="135" idx="6"/>
            <a:endCxn id="125" idx="0"/>
          </p:cNvCxnSpPr>
          <p:nvPr/>
        </p:nvCxnSpPr>
        <p:spPr>
          <a:xfrm>
            <a:off x="5073144" y="1628714"/>
            <a:ext cx="805379" cy="951430"/>
          </a:xfrm>
          <a:prstGeom prst="curvedConnector2">
            <a:avLst/>
          </a:prstGeom>
          <a:ln w="76200">
            <a:gradFill>
              <a:gsLst>
                <a:gs pos="0">
                  <a:schemeClr val="accent5"/>
                </a:gs>
                <a:gs pos="67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40" name="曲线连接符 139"/>
          <p:cNvCxnSpPr>
            <a:stCxn id="136" idx="6"/>
            <a:endCxn id="125" idx="4"/>
          </p:cNvCxnSpPr>
          <p:nvPr/>
        </p:nvCxnSpPr>
        <p:spPr>
          <a:xfrm flipV="1">
            <a:off x="5073144" y="2794551"/>
            <a:ext cx="805379" cy="971532"/>
          </a:xfrm>
          <a:prstGeom prst="curvedConnector2">
            <a:avLst/>
          </a:prstGeom>
          <a:ln w="76200">
            <a:gradFill>
              <a:gsLst>
                <a:gs pos="0">
                  <a:srgbClr val="FFC000"/>
                </a:gs>
                <a:gs pos="59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5" name="椭圆 124"/>
          <p:cNvSpPr/>
          <p:nvPr/>
        </p:nvSpPr>
        <p:spPr>
          <a:xfrm>
            <a:off x="5768315" y="2580144"/>
            <a:ext cx="220415" cy="214407"/>
          </a:xfrm>
          <a:prstGeom prst="ellipse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6580707" y="1521510"/>
            <a:ext cx="220415" cy="214407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6580707" y="3658879"/>
            <a:ext cx="220415" cy="214407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5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7406340" y="2580143"/>
            <a:ext cx="220415" cy="214407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6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4852729" y="1521510"/>
            <a:ext cx="220415" cy="214407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4852729" y="3658879"/>
            <a:ext cx="220415" cy="21440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矩形 141"/>
              <p:cNvSpPr/>
              <p:nvPr/>
            </p:nvSpPr>
            <p:spPr>
              <a:xfrm>
                <a:off x="1144283" y="4660332"/>
                <a:ext cx="26341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𝑏𝑒𝑠𝑡</m:t>
                            </m:r>
                          </m:sub>
                        </m:sSub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 smtClean="0"/>
                  <a:t>14.00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42" name="矩形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83" y="4660332"/>
                <a:ext cx="2634119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94" t="-10526" r="-277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矩形 142"/>
              <p:cNvSpPr/>
              <p:nvPr/>
            </p:nvSpPr>
            <p:spPr>
              <a:xfrm>
                <a:off x="1100741" y="5540123"/>
                <a:ext cx="29244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𝑡𝑟𝑢𝑡h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13.91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3" name="矩形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41" y="5540123"/>
                <a:ext cx="292445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曲线连接符 156"/>
          <p:cNvCxnSpPr>
            <a:stCxn id="147" idx="4"/>
            <a:endCxn id="149" idx="2"/>
          </p:cNvCxnSpPr>
          <p:nvPr/>
        </p:nvCxnSpPr>
        <p:spPr>
          <a:xfrm rot="16200000" flipH="1">
            <a:off x="2403846" y="2853276"/>
            <a:ext cx="971532" cy="850670"/>
          </a:xfrm>
          <a:prstGeom prst="curvedConnector2">
            <a:avLst/>
          </a:prstGeom>
          <a:ln w="76200">
            <a:gradFill>
              <a:gsLst>
                <a:gs pos="0">
                  <a:srgbClr val="92D050"/>
                </a:gs>
                <a:gs pos="70000">
                  <a:srgbClr val="00B0F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5" name="曲线连接符 154"/>
          <p:cNvCxnSpPr>
            <a:stCxn id="147" idx="0"/>
            <a:endCxn id="148" idx="2"/>
          </p:cNvCxnSpPr>
          <p:nvPr/>
        </p:nvCxnSpPr>
        <p:spPr>
          <a:xfrm rot="5400000" flipH="1" flipV="1">
            <a:off x="2413898" y="1677389"/>
            <a:ext cx="951429" cy="850670"/>
          </a:xfrm>
          <a:prstGeom prst="curvedConnector2">
            <a:avLst/>
          </a:prstGeom>
          <a:ln w="76200">
            <a:gradFill>
              <a:gsLst>
                <a:gs pos="0">
                  <a:srgbClr val="92D050"/>
                </a:gs>
                <a:gs pos="89000">
                  <a:schemeClr val="tx2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0" name="曲线连接符 149"/>
          <p:cNvCxnSpPr>
            <a:stCxn id="144" idx="0"/>
            <a:endCxn id="145" idx="2"/>
          </p:cNvCxnSpPr>
          <p:nvPr/>
        </p:nvCxnSpPr>
        <p:spPr>
          <a:xfrm rot="5400000" flipH="1" flipV="1">
            <a:off x="701629" y="1751633"/>
            <a:ext cx="951430" cy="702185"/>
          </a:xfrm>
          <a:prstGeom prst="curvedConnector2">
            <a:avLst/>
          </a:prstGeom>
          <a:ln w="76200">
            <a:gradFill>
              <a:gsLst>
                <a:gs pos="0">
                  <a:srgbClr val="FF0000"/>
                </a:gs>
                <a:gs pos="48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1" name="曲线连接符 150"/>
          <p:cNvCxnSpPr>
            <a:stCxn id="145" idx="5"/>
            <a:endCxn id="146" idx="7"/>
          </p:cNvCxnSpPr>
          <p:nvPr/>
        </p:nvCxnSpPr>
        <p:spPr>
          <a:xfrm rot="5400000">
            <a:off x="723693" y="2695339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rgbClr val="FFC000"/>
                </a:gs>
                <a:gs pos="100000">
                  <a:schemeClr val="accent5"/>
                </a:gs>
              </a:gsLst>
              <a:lin ang="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2" name="曲线连接符 151"/>
          <p:cNvCxnSpPr>
            <a:stCxn id="146" idx="1"/>
            <a:endCxn id="145" idx="3"/>
          </p:cNvCxnSpPr>
          <p:nvPr/>
        </p:nvCxnSpPr>
        <p:spPr>
          <a:xfrm rot="5400000" flipH="1" flipV="1">
            <a:off x="567836" y="2695339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rgbClr val="FFC000"/>
                </a:gs>
                <a:gs pos="100000">
                  <a:schemeClr val="accent5"/>
                </a:gs>
              </a:gsLst>
              <a:lin ang="1080000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3" name="曲线连接符 152"/>
          <p:cNvCxnSpPr>
            <a:stCxn id="144" idx="4"/>
            <a:endCxn id="146" idx="2"/>
          </p:cNvCxnSpPr>
          <p:nvPr/>
        </p:nvCxnSpPr>
        <p:spPr>
          <a:xfrm rot="16200000" flipH="1">
            <a:off x="691579" y="2927519"/>
            <a:ext cx="971531" cy="702185"/>
          </a:xfrm>
          <a:prstGeom prst="curvedConnector2">
            <a:avLst/>
          </a:prstGeom>
          <a:ln w="76200">
            <a:gradFill>
              <a:gsLst>
                <a:gs pos="0">
                  <a:srgbClr val="FF0000"/>
                </a:gs>
                <a:gs pos="57000">
                  <a:schemeClr val="accent5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4" name="曲线连接符 153"/>
          <p:cNvCxnSpPr>
            <a:stCxn id="145" idx="6"/>
            <a:endCxn id="147" idx="0"/>
          </p:cNvCxnSpPr>
          <p:nvPr/>
        </p:nvCxnSpPr>
        <p:spPr>
          <a:xfrm>
            <a:off x="1748852" y="1627010"/>
            <a:ext cx="715425" cy="951429"/>
          </a:xfrm>
          <a:prstGeom prst="curvedConnector2">
            <a:avLst/>
          </a:prstGeom>
          <a:ln w="76200">
            <a:gradFill>
              <a:gsLst>
                <a:gs pos="0">
                  <a:srgbClr val="FFC000"/>
                </a:gs>
                <a:gs pos="64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6" name="曲线连接符 155"/>
          <p:cNvCxnSpPr>
            <a:stCxn id="146" idx="6"/>
            <a:endCxn id="147" idx="4"/>
          </p:cNvCxnSpPr>
          <p:nvPr/>
        </p:nvCxnSpPr>
        <p:spPr>
          <a:xfrm flipV="1">
            <a:off x="1748852" y="2792846"/>
            <a:ext cx="715425" cy="971532"/>
          </a:xfrm>
          <a:prstGeom prst="curvedConnector2">
            <a:avLst/>
          </a:prstGeom>
          <a:ln w="76200">
            <a:gradFill>
              <a:gsLst>
                <a:gs pos="0">
                  <a:schemeClr val="accent5"/>
                </a:gs>
                <a:gs pos="69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8" name="曲线连接符 157"/>
          <p:cNvCxnSpPr>
            <a:stCxn id="149" idx="1"/>
            <a:endCxn id="148" idx="3"/>
          </p:cNvCxnSpPr>
          <p:nvPr/>
        </p:nvCxnSpPr>
        <p:spPr>
          <a:xfrm rot="5400000" flipH="1" flipV="1">
            <a:off x="2354346" y="2695339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rgbClr val="00B0F0"/>
                </a:gs>
                <a:gs pos="88000">
                  <a:schemeClr val="tx2"/>
                </a:gs>
              </a:gsLst>
              <a:lin ang="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9" name="曲线连接符 158"/>
          <p:cNvCxnSpPr>
            <a:stCxn id="148" idx="5"/>
            <a:endCxn id="149" idx="7"/>
          </p:cNvCxnSpPr>
          <p:nvPr/>
        </p:nvCxnSpPr>
        <p:spPr>
          <a:xfrm rot="5400000">
            <a:off x="2510204" y="2695339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rgbClr val="00B0F0"/>
                </a:gs>
                <a:gs pos="98000">
                  <a:schemeClr val="tx2"/>
                </a:gs>
              </a:gsLst>
              <a:lin ang="1080000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44" name="椭圆 143"/>
          <p:cNvSpPr/>
          <p:nvPr/>
        </p:nvSpPr>
        <p:spPr>
          <a:xfrm>
            <a:off x="716045" y="2578440"/>
            <a:ext cx="220415" cy="214407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1528437" y="1519806"/>
            <a:ext cx="220415" cy="21440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B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1528437" y="3657175"/>
            <a:ext cx="220415" cy="214407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C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2354070" y="2578439"/>
            <a:ext cx="220415" cy="214407"/>
          </a:xfrm>
          <a:prstGeom prst="ellipse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3314947" y="1519806"/>
            <a:ext cx="220415" cy="214407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3314947" y="3657175"/>
            <a:ext cx="220415" cy="214407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F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95" name="曲线连接符 194"/>
          <p:cNvCxnSpPr>
            <a:stCxn id="208" idx="4"/>
            <a:endCxn id="210" idx="2"/>
          </p:cNvCxnSpPr>
          <p:nvPr/>
        </p:nvCxnSpPr>
        <p:spPr>
          <a:xfrm rot="16200000" flipH="1">
            <a:off x="7453163" y="2858484"/>
            <a:ext cx="971533" cy="846700"/>
          </a:xfrm>
          <a:prstGeom prst="curvedConnector2">
            <a:avLst/>
          </a:prstGeom>
          <a:ln w="76200">
            <a:gradFill>
              <a:gsLst>
                <a:gs pos="0">
                  <a:srgbClr val="92D050"/>
                </a:gs>
                <a:gs pos="70000">
                  <a:srgbClr val="00B0F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96" name="曲线连接符 195"/>
          <p:cNvCxnSpPr>
            <a:stCxn id="208" idx="0"/>
            <a:endCxn id="209" idx="2"/>
          </p:cNvCxnSpPr>
          <p:nvPr/>
        </p:nvCxnSpPr>
        <p:spPr>
          <a:xfrm rot="5400000" flipH="1" flipV="1">
            <a:off x="7463215" y="1682597"/>
            <a:ext cx="951429" cy="846700"/>
          </a:xfrm>
          <a:prstGeom prst="curvedConnector2">
            <a:avLst/>
          </a:prstGeom>
          <a:ln w="76200">
            <a:gradFill>
              <a:gsLst>
                <a:gs pos="0">
                  <a:srgbClr val="92D050"/>
                </a:gs>
                <a:gs pos="89000">
                  <a:schemeClr val="tx2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97" name="曲线连接符 196"/>
          <p:cNvCxnSpPr>
            <a:stCxn id="205" idx="0"/>
            <a:endCxn id="206" idx="2"/>
          </p:cNvCxnSpPr>
          <p:nvPr/>
        </p:nvCxnSpPr>
        <p:spPr>
          <a:xfrm rot="5400000" flipH="1" flipV="1">
            <a:off x="5753327" y="1756840"/>
            <a:ext cx="951430" cy="698215"/>
          </a:xfrm>
          <a:prstGeom prst="curvedConnector2">
            <a:avLst/>
          </a:prstGeom>
          <a:ln w="76200">
            <a:gradFill>
              <a:gsLst>
                <a:gs pos="0">
                  <a:srgbClr val="FF0000"/>
                </a:gs>
                <a:gs pos="48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98" name="曲线连接符 197"/>
          <p:cNvCxnSpPr>
            <a:stCxn id="206" idx="5"/>
            <a:endCxn id="207" idx="7"/>
          </p:cNvCxnSpPr>
          <p:nvPr/>
        </p:nvCxnSpPr>
        <p:spPr>
          <a:xfrm rot="5400000">
            <a:off x="5773406" y="2698916"/>
            <a:ext cx="1985760" cy="12700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rgbClr val="FFC000"/>
                </a:gs>
                <a:gs pos="100000">
                  <a:schemeClr val="accent5"/>
                </a:gs>
              </a:gsLst>
              <a:lin ang="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99" name="曲线连接符 198"/>
          <p:cNvCxnSpPr>
            <a:stCxn id="207" idx="1"/>
            <a:endCxn id="206" idx="3"/>
          </p:cNvCxnSpPr>
          <p:nvPr/>
        </p:nvCxnSpPr>
        <p:spPr>
          <a:xfrm rot="5400000" flipH="1" flipV="1">
            <a:off x="5617549" y="2698916"/>
            <a:ext cx="1985760" cy="12700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rgbClr val="FFC000"/>
                </a:gs>
                <a:gs pos="100000">
                  <a:schemeClr val="accent5"/>
                </a:gs>
              </a:gsLst>
              <a:lin ang="1080000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0" name="曲线连接符 199"/>
          <p:cNvCxnSpPr>
            <a:stCxn id="205" idx="4"/>
            <a:endCxn id="207" idx="2"/>
          </p:cNvCxnSpPr>
          <p:nvPr/>
        </p:nvCxnSpPr>
        <p:spPr>
          <a:xfrm rot="16200000" flipH="1">
            <a:off x="5743276" y="2932727"/>
            <a:ext cx="971532" cy="698215"/>
          </a:xfrm>
          <a:prstGeom prst="curvedConnector2">
            <a:avLst/>
          </a:prstGeom>
          <a:ln w="76200">
            <a:gradFill>
              <a:gsLst>
                <a:gs pos="0">
                  <a:srgbClr val="FF0000"/>
                </a:gs>
                <a:gs pos="57000">
                  <a:schemeClr val="accent5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1" name="曲线连接符 200"/>
          <p:cNvCxnSpPr>
            <a:stCxn id="206" idx="6"/>
            <a:endCxn id="208" idx="0"/>
          </p:cNvCxnSpPr>
          <p:nvPr/>
        </p:nvCxnSpPr>
        <p:spPr>
          <a:xfrm>
            <a:off x="6798565" y="1630232"/>
            <a:ext cx="717014" cy="951429"/>
          </a:xfrm>
          <a:prstGeom prst="curvedConnector2">
            <a:avLst/>
          </a:prstGeom>
          <a:ln w="76200">
            <a:gradFill>
              <a:gsLst>
                <a:gs pos="0">
                  <a:srgbClr val="FFC000"/>
                </a:gs>
                <a:gs pos="64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2" name="曲线连接符 201"/>
          <p:cNvCxnSpPr>
            <a:stCxn id="207" idx="6"/>
            <a:endCxn id="208" idx="4"/>
          </p:cNvCxnSpPr>
          <p:nvPr/>
        </p:nvCxnSpPr>
        <p:spPr>
          <a:xfrm flipV="1">
            <a:off x="6798565" y="2796068"/>
            <a:ext cx="717014" cy="971533"/>
          </a:xfrm>
          <a:prstGeom prst="curvedConnector2">
            <a:avLst/>
          </a:prstGeom>
          <a:ln w="76200">
            <a:gradFill>
              <a:gsLst>
                <a:gs pos="0">
                  <a:schemeClr val="accent5"/>
                </a:gs>
                <a:gs pos="69000">
                  <a:srgbClr val="92D05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3" name="曲线连接符 202"/>
          <p:cNvCxnSpPr>
            <a:stCxn id="210" idx="1"/>
            <a:endCxn id="209" idx="3"/>
          </p:cNvCxnSpPr>
          <p:nvPr/>
        </p:nvCxnSpPr>
        <p:spPr>
          <a:xfrm rot="5400000" flipH="1" flipV="1">
            <a:off x="7401678" y="2698561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rgbClr val="00B0F0"/>
                </a:gs>
                <a:gs pos="88000">
                  <a:schemeClr val="tx2"/>
                </a:gs>
              </a:gsLst>
              <a:lin ang="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4" name="曲线连接符 203"/>
          <p:cNvCxnSpPr>
            <a:stCxn id="209" idx="5"/>
            <a:endCxn id="210" idx="7"/>
          </p:cNvCxnSpPr>
          <p:nvPr/>
        </p:nvCxnSpPr>
        <p:spPr>
          <a:xfrm rot="5400000">
            <a:off x="7557536" y="2698561"/>
            <a:ext cx="1985760" cy="9643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0">
                  <a:srgbClr val="00B0F0"/>
                </a:gs>
                <a:gs pos="98000">
                  <a:schemeClr val="tx2"/>
                </a:gs>
              </a:gsLst>
              <a:lin ang="10800000" scaled="1"/>
              <a:tileRect/>
            </a:gradFill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05" name="椭圆 204"/>
          <p:cNvSpPr/>
          <p:nvPr/>
        </p:nvSpPr>
        <p:spPr>
          <a:xfrm>
            <a:off x="5769727" y="2581662"/>
            <a:ext cx="220415" cy="214407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6578150" y="1523028"/>
            <a:ext cx="220415" cy="21440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4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6578150" y="3660397"/>
            <a:ext cx="220415" cy="214407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5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7405371" y="2581661"/>
            <a:ext cx="220415" cy="214407"/>
          </a:xfrm>
          <a:prstGeom prst="ellipse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6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8362279" y="1523028"/>
            <a:ext cx="220415" cy="214407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7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8362279" y="3660397"/>
            <a:ext cx="220415" cy="214407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8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1110144" y="6091307"/>
            <a:ext cx="6185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0" i="0" dirty="0" err="1" smtClean="0">
                <a:solidFill>
                  <a:srgbClr val="FF0000"/>
                </a:solidFill>
                <a:latin typeface="+mj-lt"/>
              </a:rPr>
              <a:t>Vertex+Edge</a:t>
            </a:r>
            <a:r>
              <a:rPr lang="en-US" altLang="zh-CN" sz="2800" b="0" i="0" dirty="0" smtClean="0">
                <a:solidFill>
                  <a:srgbClr val="FF0000"/>
                </a:solidFill>
                <a:latin typeface="+mj-lt"/>
              </a:rPr>
              <a:t> is not discriminative enough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4420349" y="5565258"/>
            <a:ext cx="1456984" cy="537445"/>
            <a:chOff x="4420349" y="5565258"/>
            <a:chExt cx="1456984" cy="53744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349" y="5565258"/>
              <a:ext cx="537445" cy="537445"/>
            </a:xfrm>
            <a:prstGeom prst="rect">
              <a:avLst/>
            </a:prstGeom>
          </p:spPr>
        </p:pic>
        <p:sp>
          <p:nvSpPr>
            <p:cNvPr id="90" name="文本框 89"/>
            <p:cNvSpPr txBox="1"/>
            <p:nvPr/>
          </p:nvSpPr>
          <p:spPr>
            <a:xfrm>
              <a:off x="5032830" y="5584882"/>
              <a:ext cx="844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</a:rPr>
                <a:t>Fail</a:t>
              </a:r>
              <a:r>
                <a:rPr lang="zh-CN" altLang="en-US" sz="2400" dirty="0" smtClean="0">
                  <a:solidFill>
                    <a:srgbClr val="FF0000"/>
                  </a:solidFill>
                </a:rPr>
                <a:t>！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20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0719">
        <p:fade/>
      </p:transition>
    </mc:Choice>
    <mc:Fallback xmlns="">
      <p:transition spd="med" advTm="170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5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5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"/>
                            </p:stCondLst>
                            <p:childTnLst>
                              <p:par>
                                <p:cTn id="2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50"/>
                            </p:stCondLst>
                            <p:childTnLst>
                              <p:par>
                                <p:cTn id="2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250"/>
                            </p:stCondLst>
                            <p:childTnLst>
                              <p:par>
                                <p:cTn id="2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750"/>
                            </p:stCondLst>
                            <p:childTnLst>
                              <p:par>
                                <p:cTn id="2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250"/>
                            </p:stCondLst>
                            <p:childTnLst>
                              <p:par>
                                <p:cTn id="2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00"/>
                            </p:stCondLst>
                            <p:childTnLst>
                              <p:par>
                                <p:cTn id="2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000"/>
                            </p:stCondLst>
                            <p:childTnLst>
                              <p:par>
                                <p:cTn id="3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250"/>
                            </p:stCondLst>
                            <p:childTnLst>
                              <p:par>
                                <p:cTn id="3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500"/>
                            </p:stCondLst>
                            <p:childTnLst>
                              <p:par>
                                <p:cTn id="3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5" grpId="0" animBg="1"/>
      <p:bldP spid="135" grpId="1" animBg="1"/>
      <p:bldP spid="136" grpId="0" animBg="1"/>
      <p:bldP spid="136" grpId="1" animBg="1"/>
      <p:bldP spid="142" grpId="0"/>
      <p:bldP spid="143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Feature: Event Patterns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Event Pattern: particular </a:t>
            </a:r>
            <a:r>
              <a:rPr lang="en-US" altLang="zh-CN" sz="2400" b="1" dirty="0"/>
              <a:t>orders of event occurrence</a:t>
            </a:r>
            <a:endParaRPr lang="zh-CN" altLang="en-US" sz="24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12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295850" y="2063471"/>
                <a:ext cx="84182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=B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50" y="2063471"/>
                <a:ext cx="84182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174" t="-10526" r="-10145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4295850" y="2745974"/>
                <a:ext cx="1768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=</a:t>
                </a:r>
                <a:r>
                  <a:rPr lang="en-US" altLang="zh-CN" sz="2400" b="1" dirty="0" smtClean="0"/>
                  <a:t>SEQ(</a:t>
                </a:r>
                <a:r>
                  <a:rPr lang="en-US" altLang="zh-CN" sz="2400" dirty="0" smtClean="0"/>
                  <a:t>D,E</a:t>
                </a:r>
                <a:r>
                  <a:rPr lang="en-US" altLang="zh-CN" sz="2400" b="1" dirty="0" smtClean="0"/>
                  <a:t>)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50" y="2745974"/>
                <a:ext cx="176840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034" t="-10526" r="-11724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295850" y="3428477"/>
                <a:ext cx="1836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/>
                  <a:t>=</a:t>
                </a:r>
                <a:r>
                  <a:rPr lang="en-US" altLang="zh-CN" sz="2400" b="1" dirty="0" smtClean="0"/>
                  <a:t>AND(</a:t>
                </a:r>
                <a:r>
                  <a:rPr lang="en-US" altLang="zh-CN" sz="2400" dirty="0" smtClean="0"/>
                  <a:t>B,C</a:t>
                </a:r>
                <a:r>
                  <a:rPr lang="en-US" altLang="zh-CN" sz="2400" b="1" dirty="0" smtClean="0"/>
                  <a:t>)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50" y="3428477"/>
                <a:ext cx="183605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997" t="-10526" r="-1162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295850" y="4110980"/>
                <a:ext cx="3177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/>
                  <a:t>=</a:t>
                </a:r>
                <a:r>
                  <a:rPr lang="en-US" altLang="zh-CN" sz="2400" b="1" dirty="0" smtClean="0"/>
                  <a:t>SEQ(</a:t>
                </a:r>
                <a:r>
                  <a:rPr lang="en-US" altLang="zh-CN" sz="2400" dirty="0" smtClean="0"/>
                  <a:t>A,</a:t>
                </a:r>
                <a:r>
                  <a:rPr lang="en-US" altLang="zh-CN" sz="2400" b="1" dirty="0" smtClean="0"/>
                  <a:t>AND(</a:t>
                </a:r>
                <a:r>
                  <a:rPr lang="en-US" altLang="zh-CN" sz="2400" dirty="0" smtClean="0"/>
                  <a:t>B,C</a:t>
                </a:r>
                <a:r>
                  <a:rPr lang="en-US" altLang="zh-CN" sz="2400" b="1" dirty="0" smtClean="0"/>
                  <a:t>)</a:t>
                </a:r>
                <a:r>
                  <a:rPr lang="en-US" altLang="zh-CN" sz="2400" dirty="0" smtClean="0"/>
                  <a:t>,D</a:t>
                </a:r>
                <a:r>
                  <a:rPr lang="en-US" altLang="zh-CN" sz="2400" b="1" dirty="0" smtClean="0"/>
                  <a:t>)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50" y="4110980"/>
                <a:ext cx="317746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76" t="-10526" r="-671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64527"/>
              </p:ext>
            </p:extLst>
          </p:nvPr>
        </p:nvGraphicFramePr>
        <p:xfrm>
          <a:off x="838939" y="1959427"/>
          <a:ext cx="3404535" cy="451579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11278"/>
                <a:gridCol w="2293257"/>
              </a:tblGrid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Trace ID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Trace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B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B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FE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E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5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6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7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8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9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10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7589405" y="2060546"/>
                <a:ext cx="2300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=1.0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405" y="2060546"/>
                <a:ext cx="2300431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38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7589404" y="2734543"/>
                <a:ext cx="2300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=0.4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404" y="2734543"/>
                <a:ext cx="2300431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2387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7589402" y="3428477"/>
                <a:ext cx="2300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=1.0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402" y="3428477"/>
                <a:ext cx="2300431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238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7589402" y="4102474"/>
                <a:ext cx="2300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=1.0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402" y="4102474"/>
                <a:ext cx="2300431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238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2296489" y="2351204"/>
            <a:ext cx="718938" cy="4062101"/>
            <a:chOff x="2290962" y="2749570"/>
            <a:chExt cx="718938" cy="4062101"/>
          </a:xfrm>
        </p:grpSpPr>
        <p:sp>
          <p:nvSpPr>
            <p:cNvPr id="18" name="圆角矩形 17"/>
            <p:cNvSpPr/>
            <p:nvPr/>
          </p:nvSpPr>
          <p:spPr>
            <a:xfrm>
              <a:off x="2290962" y="2749570"/>
              <a:ext cx="345558" cy="36701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636520" y="3160682"/>
              <a:ext cx="373380" cy="74741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90962" y="4014136"/>
              <a:ext cx="345558" cy="310214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2636520" y="4387845"/>
              <a:ext cx="373380" cy="242382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31924" y="2389269"/>
            <a:ext cx="642504" cy="2360621"/>
            <a:chOff x="3050021" y="2793672"/>
            <a:chExt cx="642504" cy="2360621"/>
          </a:xfrm>
        </p:grpSpPr>
        <p:sp>
          <p:nvSpPr>
            <p:cNvPr id="23" name="圆角矩形 22"/>
            <p:cNvSpPr/>
            <p:nvPr/>
          </p:nvSpPr>
          <p:spPr>
            <a:xfrm>
              <a:off x="3050021" y="2793672"/>
              <a:ext cx="642504" cy="71152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050021" y="4442765"/>
              <a:ext cx="642504" cy="71152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2291914" y="2408301"/>
            <a:ext cx="642504" cy="3985835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1986830" y="2387384"/>
            <a:ext cx="1335808" cy="4006753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3041703" y="3138364"/>
            <a:ext cx="2349183" cy="807009"/>
            <a:chOff x="3041703" y="3138364"/>
            <a:chExt cx="2349183" cy="807009"/>
          </a:xfrm>
        </p:grpSpPr>
        <p:grpSp>
          <p:nvGrpSpPr>
            <p:cNvPr id="38" name="组合 37"/>
            <p:cNvGrpSpPr/>
            <p:nvPr/>
          </p:nvGrpSpPr>
          <p:grpSpPr>
            <a:xfrm>
              <a:off x="4097711" y="3138364"/>
              <a:ext cx="1293175" cy="807009"/>
              <a:chOff x="4097711" y="3118486"/>
              <a:chExt cx="1293175" cy="807009"/>
            </a:xfrm>
          </p:grpSpPr>
          <p:sp>
            <p:nvSpPr>
              <p:cNvPr id="31" name="圆角右箭头 30"/>
              <p:cNvSpPr/>
              <p:nvPr/>
            </p:nvSpPr>
            <p:spPr>
              <a:xfrm rot="5400000">
                <a:off x="4547088" y="2680669"/>
                <a:ext cx="405981" cy="1281615"/>
              </a:xfrm>
              <a:prstGeom prst="bentArrow">
                <a:avLst>
                  <a:gd name="adj1" fmla="val 39335"/>
                  <a:gd name="adj2" fmla="val 31279"/>
                  <a:gd name="adj3" fmla="val 25000"/>
                  <a:gd name="adj4" fmla="val 43604"/>
                </a:avLst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097711" y="3556163"/>
                <a:ext cx="1249125" cy="3693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CN" b="1" dirty="0" smtClean="0"/>
                  <a:t>not match</a:t>
                </a:r>
                <a:endParaRPr lang="zh-CN" altLang="en-US" dirty="0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4459280" y="3274833"/>
                <a:ext cx="491145" cy="29401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圆角矩形 41"/>
            <p:cNvSpPr/>
            <p:nvPr/>
          </p:nvSpPr>
          <p:spPr>
            <a:xfrm>
              <a:off x="3041703" y="3218701"/>
              <a:ext cx="642504" cy="34715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48344" y="2033434"/>
            <a:ext cx="2340567" cy="810666"/>
            <a:chOff x="3048344" y="2033434"/>
            <a:chExt cx="2340567" cy="810666"/>
          </a:xfrm>
        </p:grpSpPr>
        <p:grpSp>
          <p:nvGrpSpPr>
            <p:cNvPr id="40" name="组合 39"/>
            <p:cNvGrpSpPr/>
            <p:nvPr/>
          </p:nvGrpSpPr>
          <p:grpSpPr>
            <a:xfrm>
              <a:off x="3048344" y="2033434"/>
              <a:ext cx="2340567" cy="810666"/>
              <a:chOff x="3048344" y="2033434"/>
              <a:chExt cx="2340567" cy="810666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107296" y="2033434"/>
                <a:ext cx="1281615" cy="810666"/>
                <a:chOff x="4117235" y="2003617"/>
                <a:chExt cx="1281615" cy="810666"/>
              </a:xfrm>
            </p:grpSpPr>
            <p:sp>
              <p:nvSpPr>
                <p:cNvPr id="27" name="圆角右箭头 26"/>
                <p:cNvSpPr/>
                <p:nvPr/>
              </p:nvSpPr>
              <p:spPr>
                <a:xfrm rot="5400000">
                  <a:off x="4555052" y="1970485"/>
                  <a:ext cx="405981" cy="1281615"/>
                </a:xfrm>
                <a:prstGeom prst="bentArrow">
                  <a:avLst>
                    <a:gd name="adj1" fmla="val 39335"/>
                    <a:gd name="adj2" fmla="val 31279"/>
                    <a:gd name="adj3" fmla="val 25000"/>
                    <a:gd name="adj4" fmla="val 43604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4270405" y="2003617"/>
                  <a:ext cx="841962" cy="36933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n-US" altLang="zh-CN" b="1" dirty="0" smtClean="0"/>
                    <a:t>match</a:t>
                  </a:r>
                  <a:endParaRPr lang="zh-CN" altLang="en-US" dirty="0"/>
                </a:p>
              </p:txBody>
            </p:sp>
          </p:grpSp>
          <p:sp>
            <p:nvSpPr>
              <p:cNvPr id="39" name="圆角矩形 38"/>
              <p:cNvSpPr/>
              <p:nvPr/>
            </p:nvSpPr>
            <p:spPr>
              <a:xfrm>
                <a:off x="3048344" y="2387384"/>
                <a:ext cx="642504" cy="347159"/>
              </a:xfrm>
              <a:prstGeom prst="roundRect">
                <a:avLst/>
              </a:prstGeom>
              <a:noFill/>
              <a:ln w="38100">
                <a:noFill/>
                <a:prstDash val="sys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圆角矩形 44"/>
            <p:cNvSpPr/>
            <p:nvPr/>
          </p:nvSpPr>
          <p:spPr>
            <a:xfrm>
              <a:off x="3058013" y="2402766"/>
              <a:ext cx="642504" cy="34715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37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812">
        <p:fade/>
      </p:transition>
    </mc:Choice>
    <mc:Fallback xmlns="">
      <p:transition spd="med" advTm="1678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6" grpId="0" animBg="1"/>
      <p:bldP spid="26" grpId="1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Pattern Normal Distance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400" b="1" dirty="0" smtClean="0"/>
                  <a:t>Given an event matching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2400" b="1" dirty="0" smtClean="0"/>
                  <a:t> and a set of patterns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CN" sz="2400" b="1" dirty="0" smtClean="0"/>
                  <a:t>:</a:t>
                </a:r>
                <a:endParaRPr lang="en-US" altLang="zh-CN" sz="24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sz="24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p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  <m:sup/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d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d>
                                <m:d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d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d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d>
                                <m:d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d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b="1" dirty="0" smtClean="0"/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:r>
                  <a:rPr lang="en-US" altLang="zh-CN" sz="2400" b="1" dirty="0"/>
                  <a:t>V</a:t>
                </a:r>
                <a:r>
                  <a:rPr lang="en-US" altLang="zh-CN" sz="2400" b="1" dirty="0" smtClean="0"/>
                  <a:t>ertices</a:t>
                </a:r>
                <a:r>
                  <a:rPr lang="en-US" altLang="zh-CN" sz="2400" dirty="0" smtClean="0"/>
                  <a:t> and </a:t>
                </a:r>
                <a:r>
                  <a:rPr lang="en-US" altLang="zh-CN" sz="2400" b="1" dirty="0" smtClean="0"/>
                  <a:t>edges</a:t>
                </a:r>
                <a:r>
                  <a:rPr lang="en-US" altLang="zh-CN" sz="2400" dirty="0" smtClean="0"/>
                  <a:t> can </a:t>
                </a:r>
                <a:r>
                  <a:rPr lang="en-US" altLang="zh-CN" sz="2400" dirty="0"/>
                  <a:t>also </a:t>
                </a:r>
                <a:r>
                  <a:rPr lang="en-US" altLang="zh-CN" sz="2400" dirty="0" smtClean="0"/>
                  <a:t>be seen as </a:t>
                </a:r>
                <a:r>
                  <a:rPr lang="en-US" altLang="zh-CN" sz="2400" b="1" dirty="0" smtClean="0"/>
                  <a:t>patterns</a:t>
                </a:r>
                <a:r>
                  <a:rPr lang="en-US" altLang="zh-CN" sz="2400" dirty="0" smtClean="0"/>
                  <a:t>.</a:t>
                </a:r>
              </a:p>
              <a:p>
                <a:r>
                  <a:rPr lang="en-US" altLang="zh-CN" sz="2400" dirty="0" smtClean="0"/>
                  <a:t>Pattern Normal Distance </a:t>
                </a:r>
                <a:r>
                  <a:rPr lang="en-US" altLang="zh-CN" sz="2400" b="1" dirty="0"/>
                  <a:t>is compatible with </a:t>
                </a:r>
                <a:r>
                  <a:rPr lang="en-US" altLang="zh-CN" sz="2400" dirty="0" smtClean="0"/>
                  <a:t>Normal Distance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" t="-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13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0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0">
        <p:fade/>
      </p:transition>
    </mc:Choice>
    <mc:Fallback xmlns="">
      <p:transition spd="med" advTm="1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Matching </a:t>
            </a:r>
            <a:r>
              <a:rPr lang="en-US" altLang="zh-CN" dirty="0" smtClean="0"/>
              <a:t>Events </a:t>
            </a:r>
            <a:r>
              <a:rPr lang="en-US" altLang="zh-CN" dirty="0"/>
              <a:t>with </a:t>
            </a:r>
            <a:r>
              <a:rPr lang="en-US" altLang="zh-CN" dirty="0" smtClean="0"/>
              <a:t>Patterns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14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7488" y="1161868"/>
            <a:ext cx="3799012" cy="3051230"/>
            <a:chOff x="157488" y="1671535"/>
            <a:chExt cx="3799012" cy="3051230"/>
          </a:xfrm>
        </p:grpSpPr>
        <p:grpSp>
          <p:nvGrpSpPr>
            <p:cNvPr id="9" name="组合 8"/>
            <p:cNvGrpSpPr/>
            <p:nvPr/>
          </p:nvGrpSpPr>
          <p:grpSpPr>
            <a:xfrm>
              <a:off x="241261" y="1671535"/>
              <a:ext cx="3715239" cy="3051230"/>
              <a:chOff x="241128" y="1655571"/>
              <a:chExt cx="3715239" cy="305123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711919" y="307007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A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524311" y="201143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B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524311" y="4148806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C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349944" y="3070070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D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310821" y="201143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E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310821" y="4148806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F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" name="曲线连接符 16"/>
              <p:cNvCxnSpPr>
                <a:stCxn id="11" idx="0"/>
                <a:endCxn id="12" idx="2"/>
              </p:cNvCxnSpPr>
              <p:nvPr/>
            </p:nvCxnSpPr>
            <p:spPr>
              <a:xfrm rot="5400000" flipH="1" flipV="1">
                <a:off x="697503" y="2243264"/>
                <a:ext cx="951430" cy="702185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8" name="曲线连接符 17"/>
              <p:cNvCxnSpPr>
                <a:stCxn id="12" idx="5"/>
                <a:endCxn id="13" idx="7"/>
              </p:cNvCxnSpPr>
              <p:nvPr/>
            </p:nvCxnSpPr>
            <p:spPr>
              <a:xfrm rot="5400000">
                <a:off x="719567" y="3186970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9" name="曲线连接符 18"/>
              <p:cNvCxnSpPr>
                <a:stCxn id="13" idx="1"/>
                <a:endCxn id="12" idx="3"/>
              </p:cNvCxnSpPr>
              <p:nvPr/>
            </p:nvCxnSpPr>
            <p:spPr>
              <a:xfrm rot="5400000" flipH="1" flipV="1">
                <a:off x="563710" y="3186970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0" name="曲线连接符 19"/>
              <p:cNvCxnSpPr>
                <a:stCxn id="11" idx="4"/>
                <a:endCxn id="13" idx="2"/>
              </p:cNvCxnSpPr>
              <p:nvPr/>
            </p:nvCxnSpPr>
            <p:spPr>
              <a:xfrm rot="16200000" flipH="1">
                <a:off x="687453" y="3419150"/>
                <a:ext cx="971531" cy="702185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1" name="曲线连接符 20"/>
              <p:cNvCxnSpPr>
                <a:stCxn id="12" idx="6"/>
                <a:endCxn id="14" idx="0"/>
              </p:cNvCxnSpPr>
              <p:nvPr/>
            </p:nvCxnSpPr>
            <p:spPr>
              <a:xfrm>
                <a:off x="1744726" y="2118641"/>
                <a:ext cx="715425" cy="951429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2" name="曲线连接符 21"/>
              <p:cNvCxnSpPr>
                <a:stCxn id="14" idx="0"/>
                <a:endCxn id="15" idx="2"/>
              </p:cNvCxnSpPr>
              <p:nvPr/>
            </p:nvCxnSpPr>
            <p:spPr>
              <a:xfrm rot="5400000" flipH="1" flipV="1">
                <a:off x="2409772" y="2169020"/>
                <a:ext cx="951429" cy="850670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3" name="曲线连接符 22"/>
              <p:cNvCxnSpPr>
                <a:stCxn id="13" idx="6"/>
                <a:endCxn id="14" idx="4"/>
              </p:cNvCxnSpPr>
              <p:nvPr/>
            </p:nvCxnSpPr>
            <p:spPr>
              <a:xfrm flipV="1">
                <a:off x="1744726" y="3284477"/>
                <a:ext cx="715425" cy="971532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4" name="曲线连接符 23"/>
              <p:cNvCxnSpPr>
                <a:stCxn id="14" idx="4"/>
                <a:endCxn id="16" idx="2"/>
              </p:cNvCxnSpPr>
              <p:nvPr/>
            </p:nvCxnSpPr>
            <p:spPr>
              <a:xfrm rot="16200000" flipH="1">
                <a:off x="2399720" y="3344907"/>
                <a:ext cx="971532" cy="850670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5" name="曲线连接符 24"/>
              <p:cNvCxnSpPr>
                <a:stCxn id="16" idx="1"/>
                <a:endCxn id="15" idx="3"/>
              </p:cNvCxnSpPr>
              <p:nvPr/>
            </p:nvCxnSpPr>
            <p:spPr>
              <a:xfrm rot="5400000" flipH="1" flipV="1">
                <a:off x="2350220" y="3186970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6" name="曲线连接符 25"/>
              <p:cNvCxnSpPr>
                <a:stCxn id="15" idx="5"/>
                <a:endCxn id="16" idx="7"/>
              </p:cNvCxnSpPr>
              <p:nvPr/>
            </p:nvCxnSpPr>
            <p:spPr>
              <a:xfrm rot="5400000">
                <a:off x="2506078" y="3186970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27" name="文本框 26"/>
              <p:cNvSpPr txBox="1"/>
              <p:nvPr/>
            </p:nvSpPr>
            <p:spPr>
              <a:xfrm>
                <a:off x="241128" y="2988653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74265" y="1668125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178666" y="1655571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78836" y="4337469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174551" y="4334191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530370" y="2979141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39847" y="2278118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555087" y="384112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0.8</a:t>
                </a:r>
                <a:endParaRPr lang="zh-CN" altLang="en-US" sz="1600" b="1" dirty="0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104062" y="2681392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0.8</a:t>
                </a:r>
                <a:endParaRPr lang="zh-CN" altLang="en-US" sz="1600" b="1" dirty="0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11485" y="348996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719487" y="2278118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0.8</a:t>
                </a:r>
                <a:endParaRPr lang="zh-CN" altLang="en-US" sz="1600" b="1" dirty="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794620" y="227866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713820" y="3836684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802240" y="384112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902214" y="2681392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79955" y="348996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57488" y="1720880"/>
              <a:ext cx="5052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/>
                <a:t>G</a:t>
              </a:r>
              <a:r>
                <a:rPr lang="en-US" altLang="zh-CN" sz="2400" b="1" baseline="-25000" dirty="0" smtClean="0"/>
                <a:t>1</a:t>
              </a:r>
              <a:endParaRPr lang="zh-CN" altLang="en-US" sz="2400" b="1" baseline="-25000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42955" y="1163437"/>
            <a:ext cx="4876240" cy="3056578"/>
            <a:chOff x="4142955" y="1673104"/>
            <a:chExt cx="4876240" cy="3056578"/>
          </a:xfrm>
        </p:grpSpPr>
        <p:grpSp>
          <p:nvGrpSpPr>
            <p:cNvPr id="44" name="组合 43"/>
            <p:cNvGrpSpPr/>
            <p:nvPr/>
          </p:nvGrpSpPr>
          <p:grpSpPr>
            <a:xfrm>
              <a:off x="4437219" y="1673104"/>
              <a:ext cx="4581976" cy="3056578"/>
              <a:chOff x="4437219" y="1673104"/>
              <a:chExt cx="4581976" cy="3056578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767127" y="3089032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579519" y="2030398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6579519" y="416776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7405152" y="308903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8366029" y="2030398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7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366029" y="416776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2" name="曲线连接符 51"/>
              <p:cNvCxnSpPr>
                <a:stCxn id="46" idx="0"/>
                <a:endCxn id="47" idx="2"/>
              </p:cNvCxnSpPr>
              <p:nvPr/>
            </p:nvCxnSpPr>
            <p:spPr>
              <a:xfrm rot="5400000" flipH="1" flipV="1">
                <a:off x="5752711" y="2262225"/>
                <a:ext cx="951430" cy="702185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3" name="曲线连接符 52"/>
              <p:cNvCxnSpPr>
                <a:stCxn id="47" idx="5"/>
                <a:endCxn id="48" idx="7"/>
              </p:cNvCxnSpPr>
              <p:nvPr/>
            </p:nvCxnSpPr>
            <p:spPr>
              <a:xfrm rot="5400000">
                <a:off x="5774775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4" name="曲线连接符 53"/>
              <p:cNvCxnSpPr>
                <a:stCxn id="48" idx="1"/>
                <a:endCxn id="47" idx="3"/>
              </p:cNvCxnSpPr>
              <p:nvPr/>
            </p:nvCxnSpPr>
            <p:spPr>
              <a:xfrm rot="5400000" flipH="1" flipV="1">
                <a:off x="5618918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5" name="曲线连接符 54"/>
              <p:cNvCxnSpPr>
                <a:stCxn id="46" idx="4"/>
                <a:endCxn id="48" idx="2"/>
              </p:cNvCxnSpPr>
              <p:nvPr/>
            </p:nvCxnSpPr>
            <p:spPr>
              <a:xfrm rot="16200000" flipH="1">
                <a:off x="5742661" y="3438111"/>
                <a:ext cx="971531" cy="702185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6" name="曲线连接符 55"/>
              <p:cNvCxnSpPr>
                <a:stCxn id="47" idx="6"/>
                <a:endCxn id="49" idx="0"/>
              </p:cNvCxnSpPr>
              <p:nvPr/>
            </p:nvCxnSpPr>
            <p:spPr>
              <a:xfrm>
                <a:off x="6799934" y="2137602"/>
                <a:ext cx="715425" cy="951429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7" name="曲线连接符 56"/>
              <p:cNvCxnSpPr>
                <a:stCxn id="49" idx="0"/>
                <a:endCxn id="50" idx="2"/>
              </p:cNvCxnSpPr>
              <p:nvPr/>
            </p:nvCxnSpPr>
            <p:spPr>
              <a:xfrm rot="5400000" flipH="1" flipV="1">
                <a:off x="7464980" y="2187981"/>
                <a:ext cx="951429" cy="850670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8" name="曲线连接符 57"/>
              <p:cNvCxnSpPr>
                <a:stCxn id="48" idx="6"/>
                <a:endCxn id="49" idx="4"/>
              </p:cNvCxnSpPr>
              <p:nvPr/>
            </p:nvCxnSpPr>
            <p:spPr>
              <a:xfrm flipV="1">
                <a:off x="6799934" y="3303438"/>
                <a:ext cx="715425" cy="971532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9" name="曲线连接符 58"/>
              <p:cNvCxnSpPr>
                <a:stCxn id="49" idx="4"/>
                <a:endCxn id="51" idx="2"/>
              </p:cNvCxnSpPr>
              <p:nvPr/>
            </p:nvCxnSpPr>
            <p:spPr>
              <a:xfrm rot="16200000" flipH="1">
                <a:off x="7454928" y="3363868"/>
                <a:ext cx="971532" cy="850670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0" name="曲线连接符 59"/>
              <p:cNvCxnSpPr>
                <a:stCxn id="51" idx="1"/>
                <a:endCxn id="50" idx="3"/>
              </p:cNvCxnSpPr>
              <p:nvPr/>
            </p:nvCxnSpPr>
            <p:spPr>
              <a:xfrm rot="5400000" flipH="1" flipV="1">
                <a:off x="7405428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1" name="曲线连接符 60"/>
              <p:cNvCxnSpPr>
                <a:stCxn id="50" idx="5"/>
                <a:endCxn id="51" idx="7"/>
              </p:cNvCxnSpPr>
              <p:nvPr/>
            </p:nvCxnSpPr>
            <p:spPr>
              <a:xfrm rot="5400000">
                <a:off x="7561286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62" name="文本框 61"/>
              <p:cNvSpPr txBox="1"/>
              <p:nvPr/>
            </p:nvSpPr>
            <p:spPr>
              <a:xfrm>
                <a:off x="5295535" y="3010296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6424691" y="1687086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8221198" y="1687941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0.9</a:t>
                </a:r>
                <a:endParaRPr lang="zh-CN" altLang="en-US" b="1" dirty="0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6434688" y="4360350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8218278" y="4350155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0.9</a:t>
                </a:r>
                <a:endParaRPr lang="zh-CN" altLang="en-US" b="1" dirty="0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7615731" y="3010296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6090355" y="229707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5671255" y="386008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6172605" y="2700353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749548" y="350892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6763265" y="229707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895548" y="2297627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0.3</a:t>
                </a:r>
                <a:endParaRPr lang="zh-CN" altLang="en-US" sz="1600" b="1" dirty="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6772838" y="385564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7895548" y="386008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0.7</a:t>
                </a:r>
                <a:endParaRPr lang="zh-CN" altLang="en-US" sz="1600" b="1" dirty="0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7961232" y="2700353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0.6</a:t>
                </a:r>
                <a:endParaRPr lang="zh-CN" altLang="en-US" sz="1600" b="1" dirty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542783" y="350892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0.4</a:t>
                </a:r>
                <a:endParaRPr lang="zh-CN" altLang="en-US" sz="1600" b="1" dirty="0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4851541" y="2030398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4851541" y="416776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0" name="曲线连接符 79"/>
              <p:cNvCxnSpPr>
                <a:stCxn id="79" idx="1"/>
                <a:endCxn id="78" idx="3"/>
              </p:cNvCxnSpPr>
              <p:nvPr/>
            </p:nvCxnSpPr>
            <p:spPr>
              <a:xfrm rot="5400000" flipH="1" flipV="1">
                <a:off x="3890940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1" name="曲线连接符 80"/>
              <p:cNvCxnSpPr>
                <a:stCxn id="78" idx="5"/>
                <a:endCxn id="79" idx="7"/>
              </p:cNvCxnSpPr>
              <p:nvPr/>
            </p:nvCxnSpPr>
            <p:spPr>
              <a:xfrm rot="5400000">
                <a:off x="4046798" y="3205931"/>
                <a:ext cx="1985760" cy="9643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82" name="文本框 81"/>
              <p:cNvSpPr txBox="1"/>
              <p:nvPr/>
            </p:nvSpPr>
            <p:spPr>
              <a:xfrm>
                <a:off x="4715361" y="1673104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4715361" y="4356116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4437219" y="2700353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5028295" y="350892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0.8</a:t>
                </a:r>
                <a:endParaRPr lang="zh-CN" altLang="en-US" sz="1600" b="1" dirty="0"/>
              </a:p>
            </p:txBody>
          </p:sp>
          <p:cxnSp>
            <p:nvCxnSpPr>
              <p:cNvPr id="86" name="曲线连接符 85"/>
              <p:cNvCxnSpPr>
                <a:stCxn id="78" idx="6"/>
                <a:endCxn id="46" idx="0"/>
              </p:cNvCxnSpPr>
              <p:nvPr/>
            </p:nvCxnSpPr>
            <p:spPr>
              <a:xfrm>
                <a:off x="5071956" y="2137602"/>
                <a:ext cx="805379" cy="951430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7" name="曲线连接符 86"/>
              <p:cNvCxnSpPr>
                <a:stCxn id="79" idx="6"/>
                <a:endCxn id="46" idx="4"/>
              </p:cNvCxnSpPr>
              <p:nvPr/>
            </p:nvCxnSpPr>
            <p:spPr>
              <a:xfrm flipV="1">
                <a:off x="5071956" y="3303439"/>
                <a:ext cx="805379" cy="971532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88" name="矩形 87"/>
              <p:cNvSpPr/>
              <p:nvPr/>
            </p:nvSpPr>
            <p:spPr>
              <a:xfrm>
                <a:off x="5129743" y="229707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5089972" y="3861195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0.8</a:t>
                </a:r>
                <a:endParaRPr lang="zh-CN" altLang="en-US" sz="1600" b="1" dirty="0"/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142955" y="1725942"/>
              <a:ext cx="5052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/>
                <a:t>G</a:t>
              </a:r>
              <a:r>
                <a:rPr lang="en-US" altLang="zh-CN" sz="2400" b="1" baseline="-25000" dirty="0" smtClean="0"/>
                <a:t>2</a:t>
              </a:r>
              <a:endParaRPr lang="zh-CN" altLang="en-US" sz="2400" b="1" baseline="-25000" dirty="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11316" y="1517289"/>
            <a:ext cx="2819317" cy="2351776"/>
            <a:chOff x="711919" y="2011437"/>
            <a:chExt cx="2819317" cy="2351776"/>
          </a:xfrm>
        </p:grpSpPr>
        <p:cxnSp>
          <p:nvCxnSpPr>
            <p:cNvPr id="106" name="曲线连接符 105"/>
            <p:cNvCxnSpPr>
              <a:stCxn id="96" idx="4"/>
              <a:endCxn id="98" idx="2"/>
            </p:cNvCxnSpPr>
            <p:nvPr/>
          </p:nvCxnSpPr>
          <p:spPr>
            <a:xfrm rot="16200000" flipH="1">
              <a:off x="2399720" y="3344907"/>
              <a:ext cx="971532" cy="850670"/>
            </a:xfrm>
            <a:prstGeom prst="curvedConnector2">
              <a:avLst/>
            </a:prstGeom>
            <a:ln w="76200">
              <a:gradFill>
                <a:gsLst>
                  <a:gs pos="0">
                    <a:srgbClr val="92D050"/>
                  </a:gs>
                  <a:gs pos="81000">
                    <a:schemeClr val="accent3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4" name="曲线连接符 103"/>
            <p:cNvCxnSpPr>
              <a:stCxn id="96" idx="0"/>
              <a:endCxn id="97" idx="2"/>
            </p:cNvCxnSpPr>
            <p:nvPr/>
          </p:nvCxnSpPr>
          <p:spPr>
            <a:xfrm rot="5400000" flipH="1" flipV="1">
              <a:off x="2409772" y="2169020"/>
              <a:ext cx="951429" cy="850670"/>
            </a:xfrm>
            <a:prstGeom prst="curvedConnector2">
              <a:avLst/>
            </a:prstGeom>
            <a:ln w="76200">
              <a:gradFill>
                <a:gsLst>
                  <a:gs pos="0">
                    <a:srgbClr val="92D050"/>
                  </a:gs>
                  <a:gs pos="88000">
                    <a:schemeClr val="tx2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0" name="曲线连接符 99"/>
            <p:cNvCxnSpPr>
              <a:stCxn id="94" idx="5"/>
              <a:endCxn id="95" idx="7"/>
            </p:cNvCxnSpPr>
            <p:nvPr/>
          </p:nvCxnSpPr>
          <p:spPr>
            <a:xfrm rot="5400000">
              <a:off x="719567" y="3186970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FFC000"/>
                  </a:gs>
                  <a:gs pos="100000">
                    <a:schemeClr val="accent5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1" name="曲线连接符 100"/>
            <p:cNvCxnSpPr>
              <a:stCxn id="95" idx="1"/>
              <a:endCxn id="94" idx="3"/>
            </p:cNvCxnSpPr>
            <p:nvPr/>
          </p:nvCxnSpPr>
          <p:spPr>
            <a:xfrm rot="5400000" flipH="1" flipV="1">
              <a:off x="563710" y="3186970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chemeClr val="accent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3" name="曲线连接符 102"/>
            <p:cNvCxnSpPr>
              <a:stCxn id="94" idx="6"/>
              <a:endCxn id="96" idx="0"/>
            </p:cNvCxnSpPr>
            <p:nvPr/>
          </p:nvCxnSpPr>
          <p:spPr>
            <a:xfrm>
              <a:off x="1744726" y="2118641"/>
              <a:ext cx="715425" cy="951429"/>
            </a:xfrm>
            <a:prstGeom prst="curvedConnector2">
              <a:avLst/>
            </a:prstGeom>
            <a:ln w="76200">
              <a:gradFill>
                <a:gsLst>
                  <a:gs pos="0">
                    <a:srgbClr val="FFC000"/>
                  </a:gs>
                  <a:gs pos="64000">
                    <a:srgbClr val="92D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5" name="曲线连接符 104"/>
            <p:cNvCxnSpPr>
              <a:stCxn id="95" idx="6"/>
              <a:endCxn id="96" idx="4"/>
            </p:cNvCxnSpPr>
            <p:nvPr/>
          </p:nvCxnSpPr>
          <p:spPr>
            <a:xfrm flipV="1">
              <a:off x="1744726" y="3284477"/>
              <a:ext cx="715425" cy="971532"/>
            </a:xfrm>
            <a:prstGeom prst="curvedConnector2">
              <a:avLst/>
            </a:prstGeom>
            <a:ln w="76200">
              <a:gradFill>
                <a:gsLst>
                  <a:gs pos="0">
                    <a:schemeClr val="accent5"/>
                  </a:gs>
                  <a:gs pos="60000">
                    <a:srgbClr val="92D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7" name="曲线连接符 106"/>
            <p:cNvCxnSpPr>
              <a:stCxn id="98" idx="1"/>
              <a:endCxn id="97" idx="3"/>
            </p:cNvCxnSpPr>
            <p:nvPr/>
          </p:nvCxnSpPr>
          <p:spPr>
            <a:xfrm rot="5400000" flipH="1" flipV="1">
              <a:off x="2350220" y="3186970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12000">
                    <a:schemeClr val="tx2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8" name="曲线连接符 107"/>
            <p:cNvCxnSpPr>
              <a:stCxn id="97" idx="5"/>
              <a:endCxn id="98" idx="7"/>
            </p:cNvCxnSpPr>
            <p:nvPr/>
          </p:nvCxnSpPr>
          <p:spPr>
            <a:xfrm rot="5400000">
              <a:off x="2506078" y="3186970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chemeClr val="tx2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3" name="椭圆 92"/>
            <p:cNvSpPr/>
            <p:nvPr/>
          </p:nvSpPr>
          <p:spPr>
            <a:xfrm>
              <a:off x="711919" y="3070071"/>
              <a:ext cx="220415" cy="214407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A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1524311" y="2011437"/>
              <a:ext cx="220415" cy="214407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B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1524311" y="4148806"/>
              <a:ext cx="220415" cy="214407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C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2349944" y="3070070"/>
              <a:ext cx="220415" cy="214407"/>
            </a:xfrm>
            <a:prstGeom prst="ellipse">
              <a:avLst/>
            </a:prstGeom>
            <a:solidFill>
              <a:srgbClr val="92D050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D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310821" y="2011437"/>
              <a:ext cx="220415" cy="214407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310821" y="4148806"/>
              <a:ext cx="220415" cy="214407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F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4849914" y="1519740"/>
            <a:ext cx="2774026" cy="2351776"/>
            <a:chOff x="9852355" y="1541965"/>
            <a:chExt cx="2774026" cy="2351776"/>
          </a:xfrm>
        </p:grpSpPr>
        <p:cxnSp>
          <p:nvCxnSpPr>
            <p:cNvPr id="132" name="曲线连接符 131"/>
            <p:cNvCxnSpPr>
              <a:stCxn id="125" idx="4"/>
              <a:endCxn id="127" idx="2"/>
            </p:cNvCxnSpPr>
            <p:nvPr/>
          </p:nvCxnSpPr>
          <p:spPr>
            <a:xfrm rot="16200000" flipH="1">
              <a:off x="10743475" y="2949678"/>
              <a:ext cx="971531" cy="702185"/>
            </a:xfrm>
            <a:prstGeom prst="curvedConnector2">
              <a:avLst/>
            </a:prstGeom>
            <a:ln w="76200">
              <a:gradFill>
                <a:gsLst>
                  <a:gs pos="0">
                    <a:srgbClr val="92D050"/>
                  </a:gs>
                  <a:gs pos="57000">
                    <a:srgbClr val="00B0F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29" name="曲线连接符 128"/>
            <p:cNvCxnSpPr>
              <a:stCxn id="125" idx="0"/>
              <a:endCxn id="126" idx="2"/>
            </p:cNvCxnSpPr>
            <p:nvPr/>
          </p:nvCxnSpPr>
          <p:spPr>
            <a:xfrm rot="5400000" flipH="1" flipV="1">
              <a:off x="10753525" y="1773792"/>
              <a:ext cx="951430" cy="702185"/>
            </a:xfrm>
            <a:prstGeom prst="curvedConnector2">
              <a:avLst/>
            </a:prstGeom>
            <a:ln w="76200">
              <a:gradFill>
                <a:gsLst>
                  <a:gs pos="0">
                    <a:srgbClr val="92D050"/>
                  </a:gs>
                  <a:gs pos="77000">
                    <a:schemeClr val="tx2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30" name="曲线连接符 129"/>
            <p:cNvCxnSpPr>
              <a:stCxn id="126" idx="5"/>
              <a:endCxn id="127" idx="7"/>
            </p:cNvCxnSpPr>
            <p:nvPr/>
          </p:nvCxnSpPr>
          <p:spPr>
            <a:xfrm rot="5400000">
              <a:off x="10775589" y="2717498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00B0F0"/>
                  </a:gs>
                  <a:gs pos="100000">
                    <a:schemeClr val="tx2"/>
                  </a:gs>
                </a:gsLst>
                <a:lin ang="1080000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31" name="曲线连接符 130"/>
            <p:cNvCxnSpPr>
              <a:stCxn id="127" idx="1"/>
              <a:endCxn id="126" idx="3"/>
            </p:cNvCxnSpPr>
            <p:nvPr/>
          </p:nvCxnSpPr>
          <p:spPr>
            <a:xfrm rot="5400000" flipH="1" flipV="1">
              <a:off x="10619732" y="2717498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00B0F0"/>
                  </a:gs>
                  <a:gs pos="86000">
                    <a:schemeClr val="tx2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37" name="曲线连接符 136"/>
            <p:cNvCxnSpPr>
              <a:stCxn id="136" idx="1"/>
              <a:endCxn id="135" idx="3"/>
            </p:cNvCxnSpPr>
            <p:nvPr/>
          </p:nvCxnSpPr>
          <p:spPr>
            <a:xfrm rot="5400000" flipH="1" flipV="1">
              <a:off x="8891754" y="2717498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13000">
                    <a:schemeClr val="accent5"/>
                  </a:gs>
                  <a:gs pos="100000">
                    <a:srgbClr val="FFC000"/>
                  </a:gs>
                </a:gsLst>
                <a:lin ang="1080000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38" name="曲线连接符 137"/>
            <p:cNvCxnSpPr>
              <a:stCxn id="135" idx="5"/>
              <a:endCxn id="136" idx="7"/>
            </p:cNvCxnSpPr>
            <p:nvPr/>
          </p:nvCxnSpPr>
          <p:spPr>
            <a:xfrm rot="5400000">
              <a:off x="9047612" y="2717498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5000">
                    <a:schemeClr val="accent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39" name="曲线连接符 138"/>
            <p:cNvCxnSpPr>
              <a:stCxn id="135" idx="6"/>
              <a:endCxn id="125" idx="0"/>
            </p:cNvCxnSpPr>
            <p:nvPr/>
          </p:nvCxnSpPr>
          <p:spPr>
            <a:xfrm>
              <a:off x="10072770" y="1649169"/>
              <a:ext cx="805379" cy="951430"/>
            </a:xfrm>
            <a:prstGeom prst="curvedConnector2">
              <a:avLst/>
            </a:prstGeom>
            <a:ln w="76200">
              <a:gradFill>
                <a:gsLst>
                  <a:gs pos="0">
                    <a:schemeClr val="accent5"/>
                  </a:gs>
                  <a:gs pos="67000">
                    <a:srgbClr val="92D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40" name="曲线连接符 139"/>
            <p:cNvCxnSpPr>
              <a:stCxn id="136" idx="6"/>
              <a:endCxn id="125" idx="4"/>
            </p:cNvCxnSpPr>
            <p:nvPr/>
          </p:nvCxnSpPr>
          <p:spPr>
            <a:xfrm flipV="1">
              <a:off x="10072770" y="2815006"/>
              <a:ext cx="805379" cy="971532"/>
            </a:xfrm>
            <a:prstGeom prst="curvedConnector2">
              <a:avLst/>
            </a:prstGeom>
            <a:ln w="76200">
              <a:gradFill>
                <a:gsLst>
                  <a:gs pos="0">
                    <a:srgbClr val="FFC000"/>
                  </a:gs>
                  <a:gs pos="59000">
                    <a:srgbClr val="92D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5" name="椭圆 124"/>
            <p:cNvSpPr/>
            <p:nvPr/>
          </p:nvSpPr>
          <p:spPr>
            <a:xfrm>
              <a:off x="10767941" y="2600599"/>
              <a:ext cx="220415" cy="214407"/>
            </a:xfrm>
            <a:prstGeom prst="ellipse">
              <a:avLst/>
            </a:prstGeom>
            <a:solidFill>
              <a:srgbClr val="92D050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11580333" y="1541965"/>
              <a:ext cx="220415" cy="214407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11580333" y="3679334"/>
              <a:ext cx="220415" cy="214407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12405966" y="2600598"/>
              <a:ext cx="220415" cy="214407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6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9852355" y="1541965"/>
              <a:ext cx="220415" cy="214407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9852355" y="3679334"/>
              <a:ext cx="220415" cy="214407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2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矩形 141"/>
              <p:cNvSpPr/>
              <p:nvPr/>
            </p:nvSpPr>
            <p:spPr>
              <a:xfrm>
                <a:off x="556082" y="4327310"/>
                <a:ext cx="6800836" cy="914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𝑝𝑟𝑖𝑣𝑜𝑢𝑠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</m:oMath>
                </a14:m>
                <a:r>
                  <a:rPr lang="en-US" altLang="zh-CN" sz="2400" dirty="0"/>
                  <a:t>={A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6, B2, C1, D3, E4, F5</a:t>
                </a:r>
                <a:r>
                  <a:rPr lang="en-US" altLang="zh-CN" sz="2400" dirty="0" smtClean="0"/>
                  <a:t>}</a:t>
                </a:r>
                <a:endParaRPr lang="en-US" altLang="zh-CN" sz="2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𝑝𝑟𝑖𝑣𝑜𝑢𝑠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𝑏𝑒𝑠𝑡</m:t>
                            </m:r>
                          </m:sub>
                        </m:sSub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 smtClean="0"/>
                  <a:t>14.00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42" name="矩形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82" y="4327310"/>
                <a:ext cx="6800836" cy="914481"/>
              </a:xfrm>
              <a:prstGeom prst="rect">
                <a:avLst/>
              </a:prstGeom>
              <a:blipFill rotWithShape="0">
                <a:blip r:embed="rId4"/>
                <a:stretch>
                  <a:fillRect l="-179" t="-6000" r="-448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矩形 142"/>
              <p:cNvSpPr/>
              <p:nvPr/>
            </p:nvSpPr>
            <p:spPr>
              <a:xfrm>
                <a:off x="556684" y="5148656"/>
                <a:ext cx="603126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𝑡𝑟𝑢𝑡h</m:t>
                        </m:r>
                      </m:sub>
                    </m:sSub>
                  </m:oMath>
                </a14:m>
                <a:r>
                  <a:rPr lang="en-US" altLang="zh-CN" sz="2400" dirty="0"/>
                  <a:t>={A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3, B4, C5, D6, E7, F8</a:t>
                </a:r>
                <a:r>
                  <a:rPr lang="en-US" altLang="zh-CN" sz="2400" dirty="0" smtClean="0"/>
                  <a:t>}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𝑡𝑟𝑢𝑡h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13.91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3" name="矩形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84" y="5148656"/>
                <a:ext cx="6031266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02" t="-5882" r="-606" b="-22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0" name="组合 159"/>
          <p:cNvGrpSpPr/>
          <p:nvPr/>
        </p:nvGrpSpPr>
        <p:grpSpPr>
          <a:xfrm>
            <a:off x="713183" y="1516921"/>
            <a:ext cx="2819317" cy="2351776"/>
            <a:chOff x="-3413060" y="4530272"/>
            <a:chExt cx="2819317" cy="2351776"/>
          </a:xfrm>
        </p:grpSpPr>
        <p:cxnSp>
          <p:nvCxnSpPr>
            <p:cNvPr id="157" name="曲线连接符 156"/>
            <p:cNvCxnSpPr>
              <a:stCxn id="147" idx="4"/>
              <a:endCxn id="149" idx="2"/>
            </p:cNvCxnSpPr>
            <p:nvPr/>
          </p:nvCxnSpPr>
          <p:spPr>
            <a:xfrm rot="16200000" flipH="1">
              <a:off x="-1725259" y="5863742"/>
              <a:ext cx="971532" cy="850670"/>
            </a:xfrm>
            <a:prstGeom prst="curvedConnector2">
              <a:avLst/>
            </a:prstGeom>
            <a:ln w="76200">
              <a:gradFill>
                <a:gsLst>
                  <a:gs pos="0">
                    <a:srgbClr val="92D050"/>
                  </a:gs>
                  <a:gs pos="70000">
                    <a:srgbClr val="00B0F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55" name="曲线连接符 154"/>
            <p:cNvCxnSpPr>
              <a:stCxn id="147" idx="0"/>
              <a:endCxn id="148" idx="2"/>
            </p:cNvCxnSpPr>
            <p:nvPr/>
          </p:nvCxnSpPr>
          <p:spPr>
            <a:xfrm rot="5400000" flipH="1" flipV="1">
              <a:off x="-1715207" y="4687855"/>
              <a:ext cx="951429" cy="850670"/>
            </a:xfrm>
            <a:prstGeom prst="curvedConnector2">
              <a:avLst/>
            </a:prstGeom>
            <a:ln w="76200">
              <a:gradFill>
                <a:gsLst>
                  <a:gs pos="0">
                    <a:srgbClr val="92D050"/>
                  </a:gs>
                  <a:gs pos="89000">
                    <a:schemeClr val="tx2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50" name="曲线连接符 149"/>
            <p:cNvCxnSpPr>
              <a:stCxn id="144" idx="0"/>
              <a:endCxn id="145" idx="2"/>
            </p:cNvCxnSpPr>
            <p:nvPr/>
          </p:nvCxnSpPr>
          <p:spPr>
            <a:xfrm rot="5400000" flipH="1" flipV="1">
              <a:off x="-3427476" y="4762099"/>
              <a:ext cx="951430" cy="702185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48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51" name="曲线连接符 150"/>
            <p:cNvCxnSpPr>
              <a:stCxn id="145" idx="5"/>
              <a:endCxn id="146" idx="7"/>
            </p:cNvCxnSpPr>
            <p:nvPr/>
          </p:nvCxnSpPr>
          <p:spPr>
            <a:xfrm rot="5400000">
              <a:off x="-3405412" y="5705805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FFC000"/>
                  </a:gs>
                  <a:gs pos="100000">
                    <a:schemeClr val="accent5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52" name="曲线连接符 151"/>
            <p:cNvCxnSpPr>
              <a:stCxn id="146" idx="1"/>
              <a:endCxn id="145" idx="3"/>
            </p:cNvCxnSpPr>
            <p:nvPr/>
          </p:nvCxnSpPr>
          <p:spPr>
            <a:xfrm rot="5400000" flipH="1" flipV="1">
              <a:off x="-3561269" y="5705805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FFC000"/>
                  </a:gs>
                  <a:gs pos="100000">
                    <a:schemeClr val="accent5"/>
                  </a:gs>
                </a:gsLst>
                <a:lin ang="1080000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53" name="曲线连接符 152"/>
            <p:cNvCxnSpPr>
              <a:stCxn id="144" idx="4"/>
              <a:endCxn id="146" idx="2"/>
            </p:cNvCxnSpPr>
            <p:nvPr/>
          </p:nvCxnSpPr>
          <p:spPr>
            <a:xfrm rot="16200000" flipH="1">
              <a:off x="-3437526" y="5937985"/>
              <a:ext cx="971531" cy="702185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57000">
                    <a:schemeClr val="accent5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54" name="曲线连接符 153"/>
            <p:cNvCxnSpPr>
              <a:stCxn id="145" idx="6"/>
              <a:endCxn id="147" idx="0"/>
            </p:cNvCxnSpPr>
            <p:nvPr/>
          </p:nvCxnSpPr>
          <p:spPr>
            <a:xfrm>
              <a:off x="-2380253" y="4637476"/>
              <a:ext cx="715425" cy="951429"/>
            </a:xfrm>
            <a:prstGeom prst="curvedConnector2">
              <a:avLst/>
            </a:prstGeom>
            <a:ln w="76200">
              <a:gradFill>
                <a:gsLst>
                  <a:gs pos="0">
                    <a:srgbClr val="FFC000"/>
                  </a:gs>
                  <a:gs pos="64000">
                    <a:srgbClr val="92D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56" name="曲线连接符 155"/>
            <p:cNvCxnSpPr>
              <a:stCxn id="146" idx="6"/>
              <a:endCxn id="147" idx="4"/>
            </p:cNvCxnSpPr>
            <p:nvPr/>
          </p:nvCxnSpPr>
          <p:spPr>
            <a:xfrm flipV="1">
              <a:off x="-2380253" y="5803312"/>
              <a:ext cx="715425" cy="971532"/>
            </a:xfrm>
            <a:prstGeom prst="curvedConnector2">
              <a:avLst/>
            </a:prstGeom>
            <a:ln w="76200">
              <a:gradFill>
                <a:gsLst>
                  <a:gs pos="0">
                    <a:schemeClr val="accent5"/>
                  </a:gs>
                  <a:gs pos="69000">
                    <a:srgbClr val="92D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58" name="曲线连接符 157"/>
            <p:cNvCxnSpPr>
              <a:stCxn id="149" idx="1"/>
              <a:endCxn id="148" idx="3"/>
            </p:cNvCxnSpPr>
            <p:nvPr/>
          </p:nvCxnSpPr>
          <p:spPr>
            <a:xfrm rot="5400000" flipH="1" flipV="1">
              <a:off x="-1774759" y="5705805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00B0F0"/>
                  </a:gs>
                  <a:gs pos="88000">
                    <a:schemeClr val="tx2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59" name="曲线连接符 158"/>
            <p:cNvCxnSpPr>
              <a:stCxn id="148" idx="5"/>
              <a:endCxn id="149" idx="7"/>
            </p:cNvCxnSpPr>
            <p:nvPr/>
          </p:nvCxnSpPr>
          <p:spPr>
            <a:xfrm rot="5400000">
              <a:off x="-1618901" y="5705805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00B0F0"/>
                  </a:gs>
                  <a:gs pos="98000">
                    <a:schemeClr val="tx2"/>
                  </a:gs>
                </a:gsLst>
                <a:lin ang="1080000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44" name="椭圆 143"/>
            <p:cNvSpPr/>
            <p:nvPr/>
          </p:nvSpPr>
          <p:spPr>
            <a:xfrm>
              <a:off x="-3413060" y="5588906"/>
              <a:ext cx="220415" cy="214407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A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-2600668" y="4530272"/>
              <a:ext cx="220415" cy="214407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B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-2600668" y="6667641"/>
              <a:ext cx="220415" cy="214407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C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-1775035" y="5588905"/>
              <a:ext cx="220415" cy="214407"/>
            </a:xfrm>
            <a:prstGeom prst="ellipse">
              <a:avLst/>
            </a:prstGeom>
            <a:solidFill>
              <a:srgbClr val="92D050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D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-814158" y="4530272"/>
              <a:ext cx="220415" cy="214407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-814158" y="6667641"/>
              <a:ext cx="220415" cy="214407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F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5768715" y="1519142"/>
            <a:ext cx="2812967" cy="2351776"/>
            <a:chOff x="-3406710" y="4530272"/>
            <a:chExt cx="2812967" cy="2351776"/>
          </a:xfrm>
        </p:grpSpPr>
        <p:cxnSp>
          <p:nvCxnSpPr>
            <p:cNvPr id="195" name="曲线连接符 194"/>
            <p:cNvCxnSpPr>
              <a:stCxn id="208" idx="4"/>
              <a:endCxn id="210" idx="2"/>
            </p:cNvCxnSpPr>
            <p:nvPr/>
          </p:nvCxnSpPr>
          <p:spPr>
            <a:xfrm rot="16200000" flipH="1">
              <a:off x="-1723274" y="5865728"/>
              <a:ext cx="971533" cy="846700"/>
            </a:xfrm>
            <a:prstGeom prst="curvedConnector2">
              <a:avLst/>
            </a:prstGeom>
            <a:ln w="76200">
              <a:gradFill>
                <a:gsLst>
                  <a:gs pos="0">
                    <a:srgbClr val="92D050"/>
                  </a:gs>
                  <a:gs pos="70000">
                    <a:srgbClr val="00B0F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96" name="曲线连接符 195"/>
            <p:cNvCxnSpPr>
              <a:stCxn id="208" idx="0"/>
              <a:endCxn id="209" idx="2"/>
            </p:cNvCxnSpPr>
            <p:nvPr/>
          </p:nvCxnSpPr>
          <p:spPr>
            <a:xfrm rot="5400000" flipH="1" flipV="1">
              <a:off x="-1713222" y="4689841"/>
              <a:ext cx="951429" cy="846700"/>
            </a:xfrm>
            <a:prstGeom prst="curvedConnector2">
              <a:avLst/>
            </a:prstGeom>
            <a:ln w="76200">
              <a:gradFill>
                <a:gsLst>
                  <a:gs pos="0">
                    <a:srgbClr val="92D050"/>
                  </a:gs>
                  <a:gs pos="89000">
                    <a:schemeClr val="tx2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97" name="曲线连接符 196"/>
            <p:cNvCxnSpPr>
              <a:stCxn id="205" idx="0"/>
              <a:endCxn id="206" idx="2"/>
            </p:cNvCxnSpPr>
            <p:nvPr/>
          </p:nvCxnSpPr>
          <p:spPr>
            <a:xfrm rot="5400000" flipH="1" flipV="1">
              <a:off x="-3423110" y="4764084"/>
              <a:ext cx="951430" cy="698215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48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98" name="曲线连接符 197"/>
            <p:cNvCxnSpPr>
              <a:stCxn id="206" idx="5"/>
              <a:endCxn id="207" idx="7"/>
            </p:cNvCxnSpPr>
            <p:nvPr/>
          </p:nvCxnSpPr>
          <p:spPr>
            <a:xfrm rot="5400000">
              <a:off x="-3403031" y="5706160"/>
              <a:ext cx="1985760" cy="12700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FFC000"/>
                  </a:gs>
                  <a:gs pos="100000">
                    <a:schemeClr val="accent5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99" name="曲线连接符 198"/>
            <p:cNvCxnSpPr>
              <a:stCxn id="207" idx="1"/>
              <a:endCxn id="206" idx="3"/>
            </p:cNvCxnSpPr>
            <p:nvPr/>
          </p:nvCxnSpPr>
          <p:spPr>
            <a:xfrm rot="5400000" flipH="1" flipV="1">
              <a:off x="-3558888" y="5706160"/>
              <a:ext cx="1985760" cy="12700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FFC000"/>
                  </a:gs>
                  <a:gs pos="100000">
                    <a:schemeClr val="accent5"/>
                  </a:gs>
                </a:gsLst>
                <a:lin ang="1080000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00" name="曲线连接符 199"/>
            <p:cNvCxnSpPr>
              <a:stCxn id="205" idx="4"/>
              <a:endCxn id="207" idx="2"/>
            </p:cNvCxnSpPr>
            <p:nvPr/>
          </p:nvCxnSpPr>
          <p:spPr>
            <a:xfrm rot="16200000" flipH="1">
              <a:off x="-3433161" y="5939971"/>
              <a:ext cx="971532" cy="698215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57000">
                    <a:schemeClr val="accent5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01" name="曲线连接符 200"/>
            <p:cNvCxnSpPr>
              <a:stCxn id="206" idx="6"/>
              <a:endCxn id="208" idx="0"/>
            </p:cNvCxnSpPr>
            <p:nvPr/>
          </p:nvCxnSpPr>
          <p:spPr>
            <a:xfrm>
              <a:off x="-2377872" y="4637476"/>
              <a:ext cx="717014" cy="951429"/>
            </a:xfrm>
            <a:prstGeom prst="curvedConnector2">
              <a:avLst/>
            </a:prstGeom>
            <a:ln w="76200">
              <a:gradFill>
                <a:gsLst>
                  <a:gs pos="0">
                    <a:srgbClr val="FFC000"/>
                  </a:gs>
                  <a:gs pos="64000">
                    <a:srgbClr val="92D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02" name="曲线连接符 201"/>
            <p:cNvCxnSpPr>
              <a:stCxn id="207" idx="6"/>
              <a:endCxn id="208" idx="4"/>
            </p:cNvCxnSpPr>
            <p:nvPr/>
          </p:nvCxnSpPr>
          <p:spPr>
            <a:xfrm flipV="1">
              <a:off x="-2377872" y="5803312"/>
              <a:ext cx="717014" cy="971533"/>
            </a:xfrm>
            <a:prstGeom prst="curvedConnector2">
              <a:avLst/>
            </a:prstGeom>
            <a:ln w="76200">
              <a:gradFill>
                <a:gsLst>
                  <a:gs pos="0">
                    <a:schemeClr val="accent5"/>
                  </a:gs>
                  <a:gs pos="69000">
                    <a:srgbClr val="92D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03" name="曲线连接符 202"/>
            <p:cNvCxnSpPr>
              <a:stCxn id="210" idx="1"/>
              <a:endCxn id="209" idx="3"/>
            </p:cNvCxnSpPr>
            <p:nvPr/>
          </p:nvCxnSpPr>
          <p:spPr>
            <a:xfrm rot="5400000" flipH="1" flipV="1">
              <a:off x="-1774759" y="5705805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00B0F0"/>
                  </a:gs>
                  <a:gs pos="88000">
                    <a:schemeClr val="tx2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04" name="曲线连接符 203"/>
            <p:cNvCxnSpPr>
              <a:stCxn id="209" idx="5"/>
              <a:endCxn id="210" idx="7"/>
            </p:cNvCxnSpPr>
            <p:nvPr/>
          </p:nvCxnSpPr>
          <p:spPr>
            <a:xfrm rot="5400000">
              <a:off x="-1618901" y="5705805"/>
              <a:ext cx="1985760" cy="9643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00B0F0"/>
                  </a:gs>
                  <a:gs pos="98000">
                    <a:schemeClr val="tx2"/>
                  </a:gs>
                </a:gsLst>
                <a:lin ang="1080000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05" name="椭圆 204"/>
            <p:cNvSpPr/>
            <p:nvPr/>
          </p:nvSpPr>
          <p:spPr>
            <a:xfrm>
              <a:off x="-3406710" y="5588906"/>
              <a:ext cx="220415" cy="214407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-2598287" y="4530272"/>
              <a:ext cx="220415" cy="214407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4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7" name="椭圆 206"/>
            <p:cNvSpPr/>
            <p:nvPr/>
          </p:nvSpPr>
          <p:spPr>
            <a:xfrm>
              <a:off x="-2598287" y="6667641"/>
              <a:ext cx="220415" cy="214407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8" name="椭圆 207"/>
            <p:cNvSpPr/>
            <p:nvPr/>
          </p:nvSpPr>
          <p:spPr>
            <a:xfrm>
              <a:off x="-1771066" y="5588905"/>
              <a:ext cx="220415" cy="214407"/>
            </a:xfrm>
            <a:prstGeom prst="ellipse">
              <a:avLst/>
            </a:prstGeom>
            <a:solidFill>
              <a:srgbClr val="92D050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6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9" name="椭圆 208"/>
            <p:cNvSpPr/>
            <p:nvPr/>
          </p:nvSpPr>
          <p:spPr>
            <a:xfrm>
              <a:off x="-814158" y="4530272"/>
              <a:ext cx="220415" cy="214407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7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0" name="椭圆 209"/>
            <p:cNvSpPr/>
            <p:nvPr/>
          </p:nvSpPr>
          <p:spPr>
            <a:xfrm>
              <a:off x="-814158" y="6667641"/>
              <a:ext cx="220415" cy="214407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8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1" name="圆角矩形 160"/>
          <p:cNvSpPr/>
          <p:nvPr/>
        </p:nvSpPr>
        <p:spPr>
          <a:xfrm>
            <a:off x="656926" y="1442046"/>
            <a:ext cx="1961928" cy="2459028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圆角矩形 161"/>
          <p:cNvSpPr/>
          <p:nvPr/>
        </p:nvSpPr>
        <p:spPr>
          <a:xfrm>
            <a:off x="5736052" y="1457967"/>
            <a:ext cx="1943843" cy="2459028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9229" y="4311886"/>
            <a:ext cx="7963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Patterns</a:t>
            </a:r>
            <a:r>
              <a:rPr lang="en-US" altLang="zh-CN" sz="2400" dirty="0"/>
              <a:t>: </a:t>
            </a:r>
          </a:p>
          <a:p>
            <a:r>
              <a:rPr lang="en-US" altLang="zh-CN" sz="2400" b="1" dirty="0" smtClean="0"/>
              <a:t>Vertex pattern</a:t>
            </a:r>
            <a:r>
              <a:rPr lang="en-US" altLang="zh-CN" sz="2400" dirty="0" smtClean="0"/>
              <a:t>: </a:t>
            </a:r>
            <a:r>
              <a:rPr lang="en-US" altLang="zh-CN" sz="2400" dirty="0"/>
              <a:t>A, B, C, D, E, F</a:t>
            </a:r>
          </a:p>
          <a:p>
            <a:r>
              <a:rPr lang="en-US" altLang="zh-CN" sz="2400" b="1" dirty="0" smtClean="0"/>
              <a:t>Edge pattern</a:t>
            </a:r>
            <a:r>
              <a:rPr lang="en-US" altLang="zh-CN" sz="2400" dirty="0" smtClean="0"/>
              <a:t>: </a:t>
            </a:r>
            <a:r>
              <a:rPr lang="en-US" altLang="zh-CN" sz="2400" b="1" dirty="0"/>
              <a:t>SEQ</a:t>
            </a:r>
            <a:r>
              <a:rPr lang="en-US" altLang="zh-CN" sz="2400" dirty="0"/>
              <a:t>(A,B), </a:t>
            </a:r>
            <a:r>
              <a:rPr lang="en-US" altLang="zh-CN" sz="2400" b="1" dirty="0"/>
              <a:t>SEQ</a:t>
            </a:r>
            <a:r>
              <a:rPr lang="en-US" altLang="zh-CN" sz="2400" dirty="0"/>
              <a:t>(A,C), </a:t>
            </a:r>
            <a:r>
              <a:rPr lang="en-US" altLang="zh-CN" sz="2400" b="1" dirty="0"/>
              <a:t>SEQ</a:t>
            </a:r>
            <a:r>
              <a:rPr lang="en-US" altLang="zh-CN" sz="2400" dirty="0"/>
              <a:t>(B,C), </a:t>
            </a:r>
            <a:r>
              <a:rPr lang="en-US" altLang="zh-CN" sz="2400" b="1" dirty="0"/>
              <a:t>SEQ</a:t>
            </a:r>
            <a:r>
              <a:rPr lang="en-US" altLang="zh-CN" sz="2400" dirty="0"/>
              <a:t>(C,B), </a:t>
            </a:r>
            <a:r>
              <a:rPr lang="en-US" altLang="zh-CN" sz="2400" b="1" dirty="0"/>
              <a:t>SEQ</a:t>
            </a:r>
            <a:r>
              <a:rPr lang="en-US" altLang="zh-CN" sz="2400" dirty="0"/>
              <a:t>(B,D), </a:t>
            </a:r>
            <a:r>
              <a:rPr lang="en-US" altLang="zh-CN" sz="2400" b="1" dirty="0"/>
              <a:t>SEQ</a:t>
            </a:r>
            <a:r>
              <a:rPr lang="en-US" altLang="zh-CN" sz="2400" dirty="0"/>
              <a:t>(C,D), </a:t>
            </a:r>
            <a:r>
              <a:rPr lang="en-US" altLang="zh-CN" sz="2400" b="1" dirty="0"/>
              <a:t>SEQ</a:t>
            </a:r>
            <a:r>
              <a:rPr lang="en-US" altLang="zh-CN" sz="2400" dirty="0"/>
              <a:t>(D,E), </a:t>
            </a:r>
            <a:r>
              <a:rPr lang="en-US" altLang="zh-CN" sz="2400" b="1" dirty="0"/>
              <a:t>SEQ</a:t>
            </a:r>
            <a:r>
              <a:rPr lang="en-US" altLang="zh-CN" sz="2400" dirty="0"/>
              <a:t>(D,F), </a:t>
            </a:r>
            <a:r>
              <a:rPr lang="en-US" altLang="zh-CN" sz="2400" b="1" dirty="0"/>
              <a:t>SEQ</a:t>
            </a:r>
            <a:r>
              <a:rPr lang="en-US" altLang="zh-CN" sz="2400" dirty="0"/>
              <a:t>(E,F), </a:t>
            </a:r>
            <a:r>
              <a:rPr lang="en-US" altLang="zh-CN" sz="2400" b="1" dirty="0"/>
              <a:t>SEQ</a:t>
            </a:r>
            <a:r>
              <a:rPr lang="en-US" altLang="zh-CN" sz="2400" dirty="0"/>
              <a:t>(F,E)</a:t>
            </a:r>
          </a:p>
          <a:p>
            <a:r>
              <a:rPr lang="en-US" altLang="zh-CN" sz="2400" b="1" dirty="0"/>
              <a:t>Complex pattern</a:t>
            </a:r>
            <a:r>
              <a:rPr lang="en-US" altLang="zh-CN" sz="2400" dirty="0"/>
              <a:t>: </a:t>
            </a:r>
            <a:r>
              <a:rPr lang="en-US" altLang="zh-CN" sz="2400" b="1" dirty="0"/>
              <a:t>SEQ(</a:t>
            </a:r>
            <a:r>
              <a:rPr lang="en-US" altLang="zh-CN" sz="2400" dirty="0"/>
              <a:t>A, </a:t>
            </a:r>
            <a:r>
              <a:rPr lang="en-US" altLang="zh-CN" sz="2400" b="1" dirty="0"/>
              <a:t>AND(</a:t>
            </a:r>
            <a:r>
              <a:rPr lang="en-US" altLang="zh-CN" sz="2400" dirty="0"/>
              <a:t>B, C</a:t>
            </a:r>
            <a:r>
              <a:rPr lang="en-US" altLang="zh-CN" sz="2400" b="1" dirty="0"/>
              <a:t>)</a:t>
            </a:r>
            <a:r>
              <a:rPr lang="en-US" altLang="zh-CN" sz="2400" dirty="0"/>
              <a:t>, D</a:t>
            </a:r>
            <a:r>
              <a:rPr lang="en-US" altLang="zh-CN" sz="2400" b="1" dirty="0"/>
              <a:t>)</a:t>
            </a:r>
            <a:endParaRPr lang="en-US" altLang="zh-CN" sz="2400" b="1" i="1" dirty="0"/>
          </a:p>
        </p:txBody>
      </p:sp>
      <p:sp>
        <p:nvSpPr>
          <p:cNvPr id="92" name="矩形 91"/>
          <p:cNvSpPr/>
          <p:nvPr/>
        </p:nvSpPr>
        <p:spPr>
          <a:xfrm>
            <a:off x="656926" y="5987183"/>
            <a:ext cx="6183488" cy="46166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2"/>
                </a:solidFill>
              </a:rPr>
              <a:t>SEQ(</a:t>
            </a:r>
            <a:r>
              <a:rPr lang="en-US" altLang="zh-CN" sz="2400" dirty="0">
                <a:solidFill>
                  <a:schemeClr val="bg2"/>
                </a:solidFill>
              </a:rPr>
              <a:t>A, </a:t>
            </a:r>
            <a:r>
              <a:rPr lang="en-US" altLang="zh-CN" sz="2400" b="1" dirty="0">
                <a:solidFill>
                  <a:schemeClr val="bg2"/>
                </a:solidFill>
              </a:rPr>
              <a:t>AND(</a:t>
            </a:r>
            <a:r>
              <a:rPr lang="en-US" altLang="zh-CN" sz="2400" dirty="0">
                <a:solidFill>
                  <a:schemeClr val="bg2"/>
                </a:solidFill>
              </a:rPr>
              <a:t>B, C</a:t>
            </a:r>
            <a:r>
              <a:rPr lang="en-US" altLang="zh-CN" sz="2400" b="1" dirty="0">
                <a:solidFill>
                  <a:schemeClr val="bg2"/>
                </a:solidFill>
              </a:rPr>
              <a:t>)</a:t>
            </a:r>
            <a:r>
              <a:rPr lang="en-US" altLang="zh-CN" sz="2400" dirty="0">
                <a:solidFill>
                  <a:schemeClr val="bg2"/>
                </a:solidFill>
              </a:rPr>
              <a:t>, D</a:t>
            </a:r>
            <a:r>
              <a:rPr lang="en-US" altLang="zh-CN" sz="2400" b="1" dirty="0" smtClean="0">
                <a:solidFill>
                  <a:schemeClr val="bg2"/>
                </a:solidFill>
              </a:rPr>
              <a:t>) </a:t>
            </a:r>
            <a:r>
              <a:rPr lang="en-US" altLang="zh-CN" sz="2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b="1" dirty="0" smtClean="0">
                <a:solidFill>
                  <a:schemeClr val="bg2"/>
                </a:solidFill>
              </a:rPr>
              <a:t>SEQ(</a:t>
            </a:r>
            <a:r>
              <a:rPr lang="en-US" altLang="zh-CN" sz="2400" dirty="0">
                <a:solidFill>
                  <a:schemeClr val="bg2"/>
                </a:solidFill>
              </a:rPr>
              <a:t>3</a:t>
            </a:r>
            <a:r>
              <a:rPr lang="en-US" altLang="zh-CN" sz="2400" dirty="0" smtClean="0">
                <a:solidFill>
                  <a:schemeClr val="bg2"/>
                </a:solidFill>
              </a:rPr>
              <a:t>, </a:t>
            </a:r>
            <a:r>
              <a:rPr lang="en-US" altLang="zh-CN" sz="2400" b="1" dirty="0" smtClean="0">
                <a:solidFill>
                  <a:schemeClr val="bg2"/>
                </a:solidFill>
              </a:rPr>
              <a:t>AND(</a:t>
            </a:r>
            <a:r>
              <a:rPr lang="en-US" altLang="zh-CN" sz="2400" dirty="0" smtClean="0">
                <a:solidFill>
                  <a:schemeClr val="bg2"/>
                </a:solidFill>
              </a:rPr>
              <a:t>4, 5</a:t>
            </a:r>
            <a:r>
              <a:rPr lang="en-US" altLang="zh-CN" sz="2400" b="1" dirty="0" smtClean="0">
                <a:solidFill>
                  <a:schemeClr val="bg2"/>
                </a:solidFill>
              </a:rPr>
              <a:t>)</a:t>
            </a:r>
            <a:r>
              <a:rPr lang="en-US" altLang="zh-CN" sz="2400" dirty="0" smtClean="0">
                <a:solidFill>
                  <a:schemeClr val="bg2"/>
                </a:solidFill>
              </a:rPr>
              <a:t>, 6</a:t>
            </a:r>
            <a:r>
              <a:rPr lang="en-US" altLang="zh-CN" sz="2400" b="1" dirty="0" smtClean="0">
                <a:solidFill>
                  <a:schemeClr val="bg2"/>
                </a:solidFill>
              </a:rPr>
              <a:t>)</a:t>
            </a:r>
            <a:endParaRPr lang="en-US" altLang="zh-CN" sz="2400" b="1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矩形 98"/>
              <p:cNvSpPr/>
              <p:nvPr/>
            </p:nvSpPr>
            <p:spPr>
              <a:xfrm>
                <a:off x="2499350" y="5504457"/>
                <a:ext cx="99418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.91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矩形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50" y="5504457"/>
                <a:ext cx="99418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4" name="图片 1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90" y="5423061"/>
            <a:ext cx="605553" cy="60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9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3750">
        <p:fade/>
      </p:transition>
    </mc:Choice>
    <mc:Fallback xmlns="">
      <p:transition spd="med" advTm="143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61" grpId="0" animBg="1"/>
      <p:bldP spid="162" grpId="0" animBg="1"/>
      <p:bldP spid="5" grpId="0" build="allAtOnce"/>
      <p:bldP spid="92" grpId="0" animBg="1"/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Hardness of Matching Events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b="1" dirty="0" smtClean="0"/>
                  <a:t>Large amount of possible mappings:</a:t>
                </a:r>
                <a:endParaRPr lang="en-US" altLang="zh-CN" sz="2400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sz="2400" i="1" dirty="0"/>
                  <a:t>A</a:t>
                </a:r>
                <a:r>
                  <a:rPr lang="en-US" altLang="zh-CN" sz="2400" i="1" dirty="0" smtClean="0"/>
                  <a:t> survey on a real Chinese </a:t>
                </a:r>
                <a:r>
                  <a:rPr lang="en-US" altLang="zh-CN" sz="2400" i="1" dirty="0"/>
                  <a:t>bus </a:t>
                </a:r>
                <a:r>
                  <a:rPr lang="en-US" altLang="zh-CN" sz="2400" i="1" dirty="0" smtClean="0"/>
                  <a:t>manufacturer</a:t>
                </a:r>
                <a:r>
                  <a:rPr lang="en-US" altLang="zh-CN" sz="2400" b="1" i="1" dirty="0" smtClean="0"/>
                  <a:t>:</a:t>
                </a:r>
                <a:endParaRPr lang="en-US" altLang="zh-CN" sz="2400" dirty="0"/>
              </a:p>
              <a:p>
                <a:pPr lvl="1"/>
                <a:r>
                  <a:rPr lang="en-US" altLang="zh-CN" sz="2400" dirty="0" smtClean="0"/>
                  <a:t>The </a:t>
                </a:r>
                <a:r>
                  <a:rPr lang="en-US" altLang="zh-CN" sz="2400" b="1" dirty="0" smtClean="0"/>
                  <a:t>average number </a:t>
                </a:r>
                <a:r>
                  <a:rPr lang="en-US" altLang="zh-CN" sz="2400" dirty="0" smtClean="0"/>
                  <a:t>of distinct events is </a:t>
                </a:r>
                <a:r>
                  <a:rPr lang="en-US" altLang="zh-CN" sz="2400" b="1" dirty="0" smtClean="0"/>
                  <a:t>18</a:t>
                </a:r>
                <a:r>
                  <a:rPr lang="en-US" altLang="zh-CN" sz="2400" dirty="0" smtClean="0"/>
                  <a:t>;</a:t>
                </a:r>
              </a:p>
              <a:p>
                <a:pPr lvl="1"/>
                <a:r>
                  <a:rPr lang="en-US" altLang="zh-CN" sz="2400" dirty="0"/>
                  <a:t>T</a:t>
                </a:r>
                <a:r>
                  <a:rPr lang="en-US" altLang="zh-CN" sz="2400" dirty="0" smtClean="0"/>
                  <a:t>he number of </a:t>
                </a:r>
                <a:r>
                  <a:rPr lang="en-US" altLang="zh-CN" sz="2400" b="1" dirty="0" smtClean="0"/>
                  <a:t>all the possible </a:t>
                </a:r>
                <a:r>
                  <a:rPr lang="en-US" altLang="zh-CN" sz="2400" dirty="0" smtClean="0"/>
                  <a:t>event mapping is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!≈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endParaRPr lang="en-US" altLang="zh-CN" sz="2400" b="1" dirty="0" smtClean="0"/>
              </a:p>
              <a:p>
                <a:pPr lvl="1"/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48" t="-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15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8280" y="3846200"/>
            <a:ext cx="5379720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lvl="1"/>
            <a:r>
              <a:rPr lang="en-US" altLang="zh-CN" sz="3200" b="1" dirty="0">
                <a:solidFill>
                  <a:schemeClr val="bg2"/>
                </a:solidFill>
              </a:rPr>
              <a:t>K</a:t>
            </a:r>
            <a:r>
              <a:rPr lang="en-US" altLang="zh-CN" sz="3200" b="1" dirty="0" smtClean="0">
                <a:solidFill>
                  <a:schemeClr val="bg2"/>
                </a:solidFill>
              </a:rPr>
              <a:t>ey issue is efficiency</a:t>
            </a:r>
            <a:endParaRPr lang="en-US" altLang="zh-CN" sz="32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5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320">
        <p:fade/>
      </p:transition>
    </mc:Choice>
    <mc:Fallback xmlns="">
      <p:transition spd="med" advTm="443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solidFill>
                  <a:schemeClr val="accent5"/>
                </a:solidFill>
                <a:ea typeface="Microsoft YaHei UI" panose="020B0503020204020204" pitchFamily="34" charset="-122"/>
              </a:rPr>
              <a:t>Event Matching Framework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A* </a:t>
            </a:r>
            <a:r>
              <a:rPr lang="en-US" altLang="zh-CN" sz="2400" dirty="0" smtClean="0">
                <a:ea typeface="Microsoft YaHei UI" panose="020B0503020204020204" pitchFamily="34" charset="-122"/>
              </a:rPr>
              <a:t>Search Algorithm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Computing the Normal Distance </a:t>
            </a:r>
            <a:r>
              <a:rPr lang="en-US" altLang="zh-CN" sz="2400" b="1" i="1" dirty="0" smtClean="0">
                <a:ea typeface="Microsoft YaHei UI" panose="020B0503020204020204" pitchFamily="34" charset="-122"/>
              </a:rPr>
              <a:t>G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Simple Upper Bound of </a:t>
            </a:r>
            <a:r>
              <a:rPr lang="en-US" altLang="zh-CN" sz="2400" b="1" i="1" dirty="0">
                <a:ea typeface="Microsoft YaHei UI" panose="020B0503020204020204" pitchFamily="34" charset="-122"/>
              </a:rPr>
              <a:t>H</a:t>
            </a:r>
            <a:endParaRPr lang="en-US" altLang="zh-CN" sz="2400" b="1" i="1" dirty="0" smtClean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Advanced Bounding Function</a:t>
            </a:r>
            <a:endParaRPr lang="en-US" altLang="zh-CN" sz="28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Pay-As-You-Go Matching</a:t>
            </a:r>
            <a:endParaRPr lang="en-US" altLang="zh-CN" sz="28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16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131">
        <p:fade/>
      </p:transition>
    </mc:Choice>
    <mc:Fallback xmlns="">
      <p:transition advTm="31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A* Search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b="1" dirty="0" smtClean="0"/>
                  <a:t>Input</a:t>
                </a:r>
                <a:r>
                  <a:rPr lang="en-US" altLang="zh-CN" sz="2000" dirty="0" smtClean="0"/>
                  <a:t>: two dependency graphs, pre-defined patterns</a:t>
                </a:r>
              </a:p>
              <a:p>
                <a:r>
                  <a:rPr lang="en-US" altLang="zh-CN" sz="2000" b="1" dirty="0" smtClean="0"/>
                  <a:t>Output</a:t>
                </a:r>
                <a:r>
                  <a:rPr lang="en-US" altLang="zh-CN" sz="2000" dirty="0" smtClean="0"/>
                  <a:t>: a vertex mapping with the maximum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endParaRPr lang="en-US" altLang="zh-CN" sz="2000" dirty="0" smtClean="0"/>
              </a:p>
              <a:p>
                <a:r>
                  <a:rPr lang="en-US" altLang="zh-CN" sz="2000" b="1" dirty="0" smtClean="0"/>
                  <a:t>Process</a:t>
                </a:r>
                <a:r>
                  <a:rPr lang="en-US" altLang="zh-CN" sz="2000" dirty="0" smtClean="0"/>
                  <a:t>: growth of an A* tree</a:t>
                </a:r>
              </a:p>
              <a:p>
                <a:r>
                  <a:rPr lang="en-US" altLang="zh-CN" sz="2000" b="1" dirty="0" smtClean="0"/>
                  <a:t>Tree node</a:t>
                </a:r>
                <a:r>
                  <a:rPr lang="en-US" altLang="zh-CN" sz="2000" dirty="0" smtClean="0"/>
                  <a:t>:</a:t>
                </a:r>
              </a:p>
              <a:p>
                <a:endParaRPr lang="en-US" altLang="zh-CN" sz="2400" dirty="0" smtClean="0"/>
              </a:p>
              <a:p>
                <a:endParaRPr lang="en-US" altLang="zh-CN" sz="2400" dirty="0"/>
              </a:p>
              <a:p>
                <a:r>
                  <a:rPr lang="en-US" altLang="zh-CN" sz="2000" b="1" dirty="0" smtClean="0"/>
                  <a:t>Two Scores g</a:t>
                </a:r>
                <a:r>
                  <a:rPr lang="en-US" altLang="zh-CN" sz="2000" b="1" dirty="0"/>
                  <a:t> </a:t>
                </a:r>
                <a:r>
                  <a:rPr lang="en-US" altLang="zh-CN" sz="2000" b="1" dirty="0" smtClean="0"/>
                  <a:t>and h</a:t>
                </a:r>
                <a:r>
                  <a:rPr lang="en-US" altLang="zh-CN" sz="2000" dirty="0" smtClean="0"/>
                  <a:t>:</a:t>
                </a:r>
              </a:p>
              <a:p>
                <a:pPr lvl="1"/>
                <a:r>
                  <a:rPr lang="en-US" altLang="zh-CN" sz="2000" b="1" dirty="0"/>
                  <a:t>g</a:t>
                </a:r>
                <a:r>
                  <a:rPr lang="en-US" altLang="zh-CN" sz="2000" dirty="0"/>
                  <a:t>: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(exact)</a:t>
                </a:r>
              </a:p>
              <a:p>
                <a:pPr lvl="1"/>
                <a:r>
                  <a:rPr lang="en-US" altLang="zh-CN" sz="2000" b="1" dirty="0"/>
                  <a:t>h</a:t>
                </a:r>
                <a:r>
                  <a:rPr lang="en-US" altLang="zh-CN" sz="2000" dirty="0"/>
                  <a:t>: remaining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altLang="zh-CN" sz="2000" dirty="0"/>
                  <a:t> (upper bound)</a:t>
                </a:r>
                <a:endParaRPr lang="zh-CN" altLang="en-US" sz="2000" dirty="0"/>
              </a:p>
              <a:p>
                <a:r>
                  <a:rPr lang="en-US" altLang="zh-CN" sz="2000" b="1" dirty="0" smtClean="0"/>
                  <a:t>Heuristic</a:t>
                </a:r>
                <a:r>
                  <a:rPr lang="en-US" altLang="zh-CN" sz="2000" dirty="0" smtClean="0"/>
                  <a:t>: always visit the tree node with the highest </a:t>
                </a:r>
                <a:r>
                  <a:rPr lang="en-US" altLang="zh-CN" sz="2000" b="1" dirty="0" err="1" smtClean="0"/>
                  <a:t>g+h</a:t>
                </a:r>
                <a:endParaRPr lang="en-US" altLang="zh-CN" sz="2000" b="1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17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2715709" y="2781096"/>
                <a:ext cx="3364079" cy="53226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b="1" i="0" dirty="0" smtClean="0">
                    <a:latin typeface="+mj-lt"/>
                  </a:rPr>
                  <a:t>:{}</a:t>
                </a:r>
                <a:r>
                  <a:rPr lang="zh-CN" altLang="en-US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i="0" dirty="0" smtClean="0">
                    <a:latin typeface="+mj-lt"/>
                  </a:rPr>
                  <a:t>:{</a:t>
                </a:r>
                <a:r>
                  <a:rPr lang="en-US" altLang="zh-CN" b="1" dirty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altLang="zh-CN" b="1" i="0" dirty="0" smtClean="0">
                    <a:latin typeface="+mj-lt"/>
                  </a:rPr>
                  <a:t>,B,C,D}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+mj-lt"/>
                  </a:rPr>
                  <a:t>:{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1,2,3,4</a:t>
                </a:r>
                <a:r>
                  <a:rPr lang="en-US" altLang="zh-CN" b="1" dirty="0" smtClean="0">
                    <a:latin typeface="+mj-lt"/>
                  </a:rPr>
                  <a:t>}</a:t>
                </a:r>
                <a:endParaRPr lang="zh-CN" altLang="en-US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09" y="2781096"/>
                <a:ext cx="3364079" cy="532263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8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Growth of A* </a:t>
            </a:r>
            <a:r>
              <a:rPr lang="en-US" altLang="zh-CN" dirty="0">
                <a:ea typeface="Microsoft YaHei UI" panose="020B0503020204020204" pitchFamily="34" charset="-122"/>
              </a:rPr>
              <a:t>Search </a:t>
            </a:r>
            <a:r>
              <a:rPr lang="en-US" altLang="zh-CN" dirty="0" smtClean="0">
                <a:ea typeface="Microsoft YaHei UI" panose="020B0503020204020204" pitchFamily="34" charset="-122"/>
              </a:rPr>
              <a:t>Tree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18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1451113" y="1351129"/>
                <a:ext cx="3240157" cy="53226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b="1" i="0" dirty="0" smtClean="0">
                    <a:latin typeface="+mj-lt"/>
                  </a:rPr>
                  <a:t>:{}</a:t>
                </a:r>
                <a:r>
                  <a:rPr lang="zh-CN" altLang="en-US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i="0" dirty="0" smtClean="0">
                    <a:latin typeface="+mj-lt"/>
                  </a:rPr>
                  <a:t>:{</a:t>
                </a:r>
                <a:r>
                  <a:rPr lang="en-US" altLang="zh-CN" b="1" dirty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altLang="zh-CN" b="1" i="0" dirty="0" smtClean="0">
                    <a:latin typeface="+mj-lt"/>
                  </a:rPr>
                  <a:t>,B,C,D}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+mj-lt"/>
                  </a:rPr>
                  <a:t>:{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1,2,3,4</a:t>
                </a:r>
                <a:r>
                  <a:rPr lang="en-US" altLang="zh-CN" b="1" dirty="0" smtClean="0">
                    <a:latin typeface="+mj-lt"/>
                  </a:rPr>
                  <a:t>}</a:t>
                </a:r>
                <a:endParaRPr lang="zh-CN" altLang="en-US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113" y="1351129"/>
                <a:ext cx="3240157" cy="53226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263929" y="1247928"/>
            <a:ext cx="118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Root node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-44174" y="1883391"/>
            <a:ext cx="3115367" cy="1517436"/>
            <a:chOff x="-44174" y="1883391"/>
            <a:chExt cx="3115367" cy="1517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圆角矩形 7"/>
                <p:cNvSpPr/>
                <p:nvPr/>
              </p:nvSpPr>
              <p:spPr>
                <a:xfrm>
                  <a:off x="156525" y="2383621"/>
                  <a:ext cx="1372958" cy="101720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</a:t>
                  </a:r>
                  <a:r>
                    <a:rPr lang="en-US" altLang="zh-CN" b="1" i="0" dirty="0" smtClean="0">
                      <a:solidFill>
                        <a:srgbClr val="FF0000"/>
                      </a:solidFill>
                      <a:latin typeface="+mj-lt"/>
                    </a:rPr>
                    <a:t>A</a:t>
                  </a:r>
                  <a:r>
                    <a:rPr lang="en-US" altLang="zh-CN" b="1" i="0" dirty="0" smtClean="0">
                      <a:latin typeface="+mj-lt"/>
                      <a:sym typeface="Wingdings" panose="05000000000000000000" pitchFamily="2" charset="2"/>
                    </a:rPr>
                    <a:t></a:t>
                  </a:r>
                  <a:r>
                    <a:rPr lang="en-US" altLang="zh-CN" b="1" i="0" dirty="0" smtClean="0">
                      <a:solidFill>
                        <a:schemeClr val="accent4"/>
                      </a:solidFill>
                      <a:latin typeface="+mj-lt"/>
                      <a:sym typeface="Wingdings" panose="05000000000000000000" pitchFamily="2" charset="2"/>
                    </a:rPr>
                    <a:t>1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  <a:r>
                    <a:rPr lang="zh-CN" altLang="en-US" b="1" dirty="0" smtClean="0"/>
                    <a:t> </a:t>
                  </a:r>
                  <a:endParaRPr lang="en-US" altLang="zh-CN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</a:t>
                  </a:r>
                  <a:r>
                    <a:rPr lang="en-US" altLang="zh-CN" b="1" dirty="0" smtClean="0">
                      <a:latin typeface="+mj-lt"/>
                    </a:rPr>
                    <a:t>B,C,D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b="1" dirty="0" smtClean="0"/>
                    <a:t>:{2,3,4}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8" name="圆角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25" y="2383621"/>
                  <a:ext cx="1372958" cy="1017206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b="-23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曲线连接符 18"/>
            <p:cNvCxnSpPr>
              <a:stCxn id="7" idx="2"/>
              <a:endCxn id="8" idx="0"/>
            </p:cNvCxnSpPr>
            <p:nvPr/>
          </p:nvCxnSpPr>
          <p:spPr>
            <a:xfrm rot="5400000">
              <a:off x="1706984" y="1019412"/>
              <a:ext cx="500229" cy="2228188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-44174" y="2086112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node 1</a:t>
              </a:r>
              <a:endParaRPr lang="zh-CN" altLang="en-US" dirty="0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235991" y="1883392"/>
            <a:ext cx="1500340" cy="1517435"/>
            <a:chOff x="2235991" y="1883392"/>
            <a:chExt cx="1500340" cy="1517435"/>
          </a:xfrm>
        </p:grpSpPr>
        <p:cxnSp>
          <p:nvCxnSpPr>
            <p:cNvPr id="20" name="曲线连接符 19"/>
            <p:cNvCxnSpPr>
              <a:stCxn id="7" idx="2"/>
              <a:endCxn id="9" idx="0"/>
            </p:cNvCxnSpPr>
            <p:nvPr/>
          </p:nvCxnSpPr>
          <p:spPr>
            <a:xfrm rot="5400000">
              <a:off x="2819528" y="2131956"/>
              <a:ext cx="500229" cy="310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圆角矩形 8"/>
                <p:cNvSpPr/>
                <p:nvPr/>
              </p:nvSpPr>
              <p:spPr>
                <a:xfrm>
                  <a:off x="2399851" y="2383621"/>
                  <a:ext cx="1336480" cy="1017206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</a:t>
                  </a:r>
                  <a:r>
                    <a:rPr lang="en-US" altLang="zh-CN" b="1" i="0" dirty="0" smtClean="0">
                      <a:solidFill>
                        <a:srgbClr val="FF0000"/>
                      </a:solidFill>
                      <a:latin typeface="+mj-lt"/>
                    </a:rPr>
                    <a:t>A</a:t>
                  </a:r>
                  <a:r>
                    <a:rPr lang="en-US" altLang="zh-CN" b="1" i="0" dirty="0" smtClean="0">
                      <a:latin typeface="+mj-lt"/>
                      <a:sym typeface="Wingdings" panose="05000000000000000000" pitchFamily="2" charset="2"/>
                    </a:rPr>
                    <a:t></a:t>
                  </a:r>
                  <a:r>
                    <a:rPr lang="en-US" altLang="zh-CN" b="1" i="0" dirty="0" smtClean="0">
                      <a:solidFill>
                        <a:schemeClr val="bg2">
                          <a:lumMod val="50000"/>
                        </a:schemeClr>
                      </a:solidFill>
                      <a:latin typeface="+mj-lt"/>
                      <a:sym typeface="Wingdings" panose="05000000000000000000" pitchFamily="2" charset="2"/>
                    </a:rPr>
                    <a:t>2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  <a:r>
                    <a:rPr lang="zh-CN" altLang="en-US" b="1" dirty="0" smtClean="0"/>
                    <a:t> </a:t>
                  </a:r>
                  <a:endParaRPr lang="en-US" altLang="zh-CN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:{B,C,D}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b="1" dirty="0" smtClean="0"/>
                    <a:t>:{1,3,4}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" name="圆角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851" y="2383621"/>
                  <a:ext cx="1336480" cy="1017206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 b="-233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文本框 48"/>
            <p:cNvSpPr txBox="1"/>
            <p:nvPr/>
          </p:nvSpPr>
          <p:spPr>
            <a:xfrm>
              <a:off x="2235991" y="2086112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node 2</a:t>
              </a:r>
              <a:endParaRPr lang="zh-CN" altLang="en-US" dirty="0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071192" y="1883392"/>
            <a:ext cx="2922105" cy="1517432"/>
            <a:chOff x="3071192" y="1883392"/>
            <a:chExt cx="2922105" cy="1517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圆角矩形 9"/>
                <p:cNvSpPr/>
                <p:nvPr/>
              </p:nvSpPr>
              <p:spPr>
                <a:xfrm>
                  <a:off x="4630438" y="2383618"/>
                  <a:ext cx="1362859" cy="101720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</a:t>
                  </a:r>
                  <a:r>
                    <a:rPr lang="en-US" altLang="zh-CN" b="1" i="0" dirty="0" smtClean="0">
                      <a:solidFill>
                        <a:srgbClr val="FF0000"/>
                      </a:solidFill>
                      <a:latin typeface="+mj-lt"/>
                    </a:rPr>
                    <a:t>A</a:t>
                  </a:r>
                  <a:r>
                    <a:rPr lang="en-US" altLang="zh-CN" b="1" i="0" dirty="0" smtClean="0">
                      <a:latin typeface="+mj-lt"/>
                      <a:sym typeface="Wingdings" panose="05000000000000000000" pitchFamily="2" charset="2"/>
                    </a:rPr>
                    <a:t></a:t>
                  </a:r>
                  <a:r>
                    <a:rPr lang="en-US" altLang="zh-CN" b="1" i="0" dirty="0" smtClean="0">
                      <a:solidFill>
                        <a:srgbClr val="ED7D31"/>
                      </a:solidFill>
                      <a:latin typeface="+mj-lt"/>
                      <a:sym typeface="Wingdings" panose="05000000000000000000" pitchFamily="2" charset="2"/>
                    </a:rPr>
                    <a:t>3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  <a:r>
                    <a:rPr lang="zh-CN" altLang="en-US" b="1" dirty="0" smtClean="0"/>
                    <a:t> </a:t>
                  </a:r>
                  <a:endParaRPr lang="en-US" altLang="zh-CN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</a:t>
                  </a:r>
                  <a:r>
                    <a:rPr lang="en-US" altLang="zh-CN" b="1" dirty="0" smtClean="0">
                      <a:latin typeface="+mj-lt"/>
                    </a:rPr>
                    <a:t>B,C,D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b="1" dirty="0" smtClean="0"/>
                    <a:t>:{1,2,4}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0" name="圆角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0438" y="2383618"/>
                  <a:ext cx="1362859" cy="1017206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 b="-23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曲线连接符 22"/>
            <p:cNvCxnSpPr>
              <a:stCxn id="7" idx="2"/>
              <a:endCxn id="10" idx="0"/>
            </p:cNvCxnSpPr>
            <p:nvPr/>
          </p:nvCxnSpPr>
          <p:spPr>
            <a:xfrm rot="16200000" flipH="1">
              <a:off x="3941417" y="1013167"/>
              <a:ext cx="500226" cy="224067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4229432" y="2096051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node 3</a:t>
              </a:r>
              <a:endParaRPr lang="zh-CN" altLang="en-US" dirty="0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-51006" y="3400826"/>
            <a:ext cx="3119098" cy="1517436"/>
            <a:chOff x="-51006" y="3400826"/>
            <a:chExt cx="3119098" cy="1517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圆角矩形 28"/>
                <p:cNvSpPr/>
                <p:nvPr/>
              </p:nvSpPr>
              <p:spPr>
                <a:xfrm>
                  <a:off x="405000" y="3901056"/>
                  <a:ext cx="1777813" cy="101720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:{A</a:t>
                  </a:r>
                  <a:r>
                    <a:rPr lang="en-US" altLang="zh-CN" b="1" i="0" dirty="0" smtClean="0">
                      <a:latin typeface="+mj-lt"/>
                      <a:sym typeface="Wingdings" panose="05000000000000000000" pitchFamily="2" charset="2"/>
                    </a:rPr>
                    <a:t>2,</a:t>
                  </a:r>
                  <a:r>
                    <a:rPr lang="en-US" altLang="zh-CN" b="1" i="0" dirty="0" smtClean="0">
                      <a:solidFill>
                        <a:srgbClr val="FF0000"/>
                      </a:solidFill>
                      <a:latin typeface="+mj-lt"/>
                      <a:sym typeface="Wingdings" panose="05000000000000000000" pitchFamily="2" charset="2"/>
                    </a:rPr>
                    <a:t>C</a:t>
                  </a:r>
                  <a:r>
                    <a:rPr lang="en-US" altLang="zh-CN" b="1" i="0" dirty="0" smtClean="0">
                      <a:latin typeface="+mj-lt"/>
                      <a:sym typeface="Wingdings" panose="05000000000000000000" pitchFamily="2" charset="2"/>
                    </a:rPr>
                    <a:t></a:t>
                  </a:r>
                  <a:r>
                    <a:rPr lang="en-US" altLang="zh-CN" b="1" i="0" dirty="0" smtClean="0">
                      <a:solidFill>
                        <a:schemeClr val="accent4"/>
                      </a:solidFill>
                      <a:latin typeface="+mj-lt"/>
                      <a:sym typeface="Wingdings" panose="05000000000000000000" pitchFamily="2" charset="2"/>
                    </a:rPr>
                    <a:t>1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  <a:r>
                    <a:rPr lang="zh-CN" altLang="en-US" b="1" dirty="0" smtClean="0"/>
                    <a:t> </a:t>
                  </a:r>
                  <a:endParaRPr lang="en-US" altLang="zh-CN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</a:t>
                  </a:r>
                  <a:r>
                    <a:rPr lang="en-US" altLang="zh-CN" b="1" dirty="0" smtClean="0">
                      <a:latin typeface="+mj-lt"/>
                    </a:rPr>
                    <a:t>B,D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b="1" dirty="0" smtClean="0"/>
                    <a:t>:{3,4}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9" name="圆角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000" y="3901056"/>
                  <a:ext cx="1777813" cy="1017206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 b="-23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曲线连接符 41"/>
            <p:cNvCxnSpPr>
              <a:stCxn id="9" idx="2"/>
              <a:endCxn id="29" idx="0"/>
            </p:cNvCxnSpPr>
            <p:nvPr/>
          </p:nvCxnSpPr>
          <p:spPr>
            <a:xfrm rot="5400000">
              <a:off x="1930885" y="2763849"/>
              <a:ext cx="500229" cy="177418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-51006" y="3580295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node 5</a:t>
              </a:r>
              <a:endParaRPr lang="zh-CN" altLang="en-US" dirty="0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2603220" y="3400826"/>
            <a:ext cx="2425980" cy="1517436"/>
            <a:chOff x="2603220" y="3400826"/>
            <a:chExt cx="2425980" cy="1517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圆角矩形 29"/>
                <p:cNvSpPr/>
                <p:nvPr/>
              </p:nvSpPr>
              <p:spPr>
                <a:xfrm>
                  <a:off x="3314248" y="3901056"/>
                  <a:ext cx="1714952" cy="1017206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:{A</a:t>
                  </a:r>
                  <a:r>
                    <a:rPr lang="en-US" altLang="zh-CN" b="1" i="0" dirty="0" smtClean="0">
                      <a:latin typeface="+mj-lt"/>
                      <a:sym typeface="Wingdings" panose="05000000000000000000" pitchFamily="2" charset="2"/>
                    </a:rPr>
                    <a:t>2,</a:t>
                  </a:r>
                  <a:r>
                    <a:rPr lang="en-US" altLang="zh-CN" b="1" i="0" dirty="0" smtClean="0">
                      <a:solidFill>
                        <a:srgbClr val="FF0000"/>
                      </a:solidFill>
                      <a:latin typeface="+mj-lt"/>
                      <a:sym typeface="Wingdings" panose="05000000000000000000" pitchFamily="2" charset="2"/>
                    </a:rPr>
                    <a:t>C</a:t>
                  </a:r>
                  <a:r>
                    <a:rPr lang="en-US" altLang="zh-CN" b="1" i="0" dirty="0" smtClean="0">
                      <a:latin typeface="+mj-lt"/>
                      <a:sym typeface="Wingdings" panose="05000000000000000000" pitchFamily="2" charset="2"/>
                    </a:rPr>
                    <a:t></a:t>
                  </a:r>
                  <a:r>
                    <a:rPr lang="en-US" altLang="zh-CN" b="1" i="0" dirty="0" smtClean="0">
                      <a:solidFill>
                        <a:schemeClr val="bg2">
                          <a:lumMod val="50000"/>
                        </a:schemeClr>
                      </a:solidFill>
                      <a:latin typeface="+mj-lt"/>
                      <a:sym typeface="Wingdings" panose="05000000000000000000" pitchFamily="2" charset="2"/>
                    </a:rPr>
                    <a:t>3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  <a:r>
                    <a:rPr lang="zh-CN" altLang="en-US" b="1" dirty="0" smtClean="0"/>
                    <a:t> </a:t>
                  </a:r>
                  <a:endParaRPr lang="en-US" altLang="zh-CN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</a:t>
                  </a:r>
                  <a:r>
                    <a:rPr lang="en-US" altLang="zh-CN" b="1" dirty="0" smtClean="0">
                      <a:latin typeface="+mj-lt"/>
                    </a:rPr>
                    <a:t>B,D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b="1" dirty="0" smtClean="0"/>
                    <a:t>:{1,4}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30" name="圆角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4248" y="3901056"/>
                  <a:ext cx="1714952" cy="1017206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 b="-233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曲线连接符 44"/>
            <p:cNvCxnSpPr>
              <a:stCxn id="9" idx="2"/>
              <a:endCxn id="30" idx="0"/>
            </p:cNvCxnSpPr>
            <p:nvPr/>
          </p:nvCxnSpPr>
          <p:spPr>
            <a:xfrm rot="16200000" flipH="1">
              <a:off x="3369793" y="3099124"/>
              <a:ext cx="500229" cy="1103633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2603220" y="3592496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node 6</a:t>
              </a:r>
              <a:endParaRPr lang="zh-CN" altLang="en-US" dirty="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068092" y="3400826"/>
            <a:ext cx="4871109" cy="1517436"/>
            <a:chOff x="3068092" y="3400826"/>
            <a:chExt cx="4871109" cy="1517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圆角矩形 30"/>
                <p:cNvSpPr/>
                <p:nvPr/>
              </p:nvSpPr>
              <p:spPr>
                <a:xfrm>
                  <a:off x="6179833" y="3901056"/>
                  <a:ext cx="1759368" cy="101720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:{A</a:t>
                  </a:r>
                  <a:r>
                    <a:rPr lang="en-US" altLang="zh-CN" b="1" i="0" dirty="0" smtClean="0">
                      <a:latin typeface="+mj-lt"/>
                      <a:sym typeface="Wingdings" panose="05000000000000000000" pitchFamily="2" charset="2"/>
                    </a:rPr>
                    <a:t>2,</a:t>
                  </a:r>
                  <a:r>
                    <a:rPr lang="en-US" altLang="zh-CN" b="1" i="0" dirty="0" smtClean="0">
                      <a:solidFill>
                        <a:srgbClr val="FF0000"/>
                      </a:solidFill>
                      <a:latin typeface="+mj-lt"/>
                      <a:sym typeface="Wingdings" panose="05000000000000000000" pitchFamily="2" charset="2"/>
                    </a:rPr>
                    <a:t>C</a:t>
                  </a:r>
                  <a:r>
                    <a:rPr lang="en-US" altLang="zh-CN" b="1" i="0" dirty="0" smtClean="0">
                      <a:latin typeface="+mj-lt"/>
                      <a:sym typeface="Wingdings" panose="05000000000000000000" pitchFamily="2" charset="2"/>
                    </a:rPr>
                    <a:t></a:t>
                  </a:r>
                  <a:r>
                    <a:rPr lang="en-US" altLang="zh-CN" b="1" i="0" dirty="0" smtClean="0">
                      <a:solidFill>
                        <a:srgbClr val="ED7D31"/>
                      </a:solidFill>
                      <a:latin typeface="+mj-lt"/>
                      <a:sym typeface="Wingdings" panose="05000000000000000000" pitchFamily="2" charset="2"/>
                    </a:rPr>
                    <a:t>4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  <a:r>
                    <a:rPr lang="zh-CN" altLang="en-US" b="1" dirty="0" smtClean="0"/>
                    <a:t> </a:t>
                  </a:r>
                  <a:endParaRPr lang="en-US" altLang="zh-CN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</a:t>
                  </a:r>
                  <a:r>
                    <a:rPr lang="en-US" altLang="zh-CN" b="1" dirty="0" smtClean="0">
                      <a:latin typeface="+mj-lt"/>
                    </a:rPr>
                    <a:t>B,D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b="1" dirty="0" smtClean="0"/>
                    <a:t>:{1,3}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31" name="圆角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833" y="3901056"/>
                  <a:ext cx="1759368" cy="1017206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 b="-23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曲线连接符 47"/>
            <p:cNvCxnSpPr>
              <a:stCxn id="9" idx="2"/>
              <a:endCxn id="31" idx="0"/>
            </p:cNvCxnSpPr>
            <p:nvPr/>
          </p:nvCxnSpPr>
          <p:spPr>
            <a:xfrm rot="16200000" flipH="1">
              <a:off x="4813690" y="1655228"/>
              <a:ext cx="500229" cy="399142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7048098" y="3593475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node 7</a:t>
              </a:r>
              <a:endParaRPr lang="zh-CN" altLang="en-US" dirty="0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638072" y="4922476"/>
            <a:ext cx="2934763" cy="1841553"/>
            <a:chOff x="2638072" y="4922476"/>
            <a:chExt cx="2934763" cy="1841553"/>
          </a:xfrm>
        </p:grpSpPr>
        <p:grpSp>
          <p:nvGrpSpPr>
            <p:cNvPr id="39" name="组合 38"/>
            <p:cNvGrpSpPr/>
            <p:nvPr/>
          </p:nvGrpSpPr>
          <p:grpSpPr>
            <a:xfrm>
              <a:off x="2770612" y="4922476"/>
              <a:ext cx="2802223" cy="1841553"/>
              <a:chOff x="2770612" y="4922476"/>
              <a:chExt cx="2802223" cy="18415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圆角矩形 50"/>
                  <p:cNvSpPr/>
                  <p:nvPr/>
                </p:nvSpPr>
                <p:spPr>
                  <a:xfrm>
                    <a:off x="2770612" y="5746823"/>
                    <a:ext cx="2802223" cy="1017206"/>
                  </a:xfrm>
                  <a:prstGeom prst="round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14:m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oMath>
                    </a14:m>
                    <a:r>
                      <a:rPr lang="en-US" altLang="zh-CN" b="1" i="0" dirty="0" smtClean="0">
                        <a:latin typeface="+mj-lt"/>
                      </a:rPr>
                      <a:t>:{A</a:t>
                    </a:r>
                    <a:r>
                      <a:rPr lang="en-US" altLang="zh-CN" b="1" i="0" dirty="0" smtClean="0">
                        <a:latin typeface="+mj-lt"/>
                        <a:sym typeface="Wingdings" panose="05000000000000000000" pitchFamily="2" charset="2"/>
                      </a:rPr>
                      <a:t>2,C3,B4,D1</a:t>
                    </a:r>
                    <a:r>
                      <a:rPr lang="en-US" altLang="zh-CN" b="1" i="0" dirty="0" smtClean="0">
                        <a:latin typeface="+mj-lt"/>
                      </a:rPr>
                      <a:t>}</a:t>
                    </a:r>
                    <a:r>
                      <a:rPr lang="zh-CN" altLang="en-US" b="1" dirty="0" smtClean="0"/>
                      <a:t> </a:t>
                    </a:r>
                    <a:endParaRPr lang="en-US" altLang="zh-CN" b="1" dirty="0" smtClean="0"/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lang="en-US" altLang="zh-CN" b="1" i="0" dirty="0" smtClean="0">
                        <a:latin typeface="+mj-lt"/>
                      </a:rPr>
                      <a:t>:{}</a:t>
                    </a: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lang="en-US" altLang="zh-CN" b="1" dirty="0">
                        <a:latin typeface="+mj-lt"/>
                      </a:rPr>
                      <a:t>:{}</a:t>
                    </a:r>
                    <a:endParaRPr lang="zh-CN" altLang="en-US" b="1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51" name="圆角矩形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0612" y="5746823"/>
                    <a:ext cx="2802223" cy="1017206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 b="-292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曲线连接符 51"/>
              <p:cNvCxnSpPr/>
              <p:nvPr/>
            </p:nvCxnSpPr>
            <p:spPr>
              <a:xfrm rot="16200000" flipH="1">
                <a:off x="4022646" y="5069620"/>
                <a:ext cx="296221" cy="193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椭圆 57"/>
              <p:cNvSpPr/>
              <p:nvPr/>
            </p:nvSpPr>
            <p:spPr>
              <a:xfrm>
                <a:off x="4129584" y="5291275"/>
                <a:ext cx="71893" cy="7619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4129584" y="5441040"/>
                <a:ext cx="67103" cy="7392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129584" y="5582791"/>
                <a:ext cx="69935" cy="7392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2638072" y="5309667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node 10</a:t>
              </a:r>
              <a:endParaRPr lang="zh-CN" altLang="en-US" dirty="0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071192" y="1883392"/>
            <a:ext cx="5293896" cy="1517432"/>
            <a:chOff x="3071192" y="1883392"/>
            <a:chExt cx="5293896" cy="1517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圆角矩形 80"/>
                <p:cNvSpPr/>
                <p:nvPr/>
              </p:nvSpPr>
              <p:spPr>
                <a:xfrm>
                  <a:off x="6909540" y="2383618"/>
                  <a:ext cx="1362859" cy="101720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</a:t>
                  </a:r>
                  <a:r>
                    <a:rPr lang="en-US" altLang="zh-CN" b="1" i="0" dirty="0" smtClean="0">
                      <a:solidFill>
                        <a:srgbClr val="FF0000"/>
                      </a:solidFill>
                      <a:latin typeface="+mj-lt"/>
                    </a:rPr>
                    <a:t>A</a:t>
                  </a:r>
                  <a:r>
                    <a:rPr lang="en-US" altLang="zh-CN" b="1" i="0" dirty="0" smtClean="0">
                      <a:latin typeface="+mj-lt"/>
                      <a:sym typeface="Wingdings" panose="05000000000000000000" pitchFamily="2" charset="2"/>
                    </a:rPr>
                    <a:t></a:t>
                  </a:r>
                  <a:r>
                    <a:rPr lang="en-US" altLang="zh-CN" b="1" i="0" dirty="0" smtClean="0">
                      <a:solidFill>
                        <a:schemeClr val="accent5"/>
                      </a:solidFill>
                      <a:latin typeface="+mj-lt"/>
                      <a:sym typeface="Wingdings" panose="05000000000000000000" pitchFamily="2" charset="2"/>
                    </a:rPr>
                    <a:t>4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  <a:r>
                    <a:rPr lang="zh-CN" altLang="en-US" b="1" dirty="0" smtClean="0"/>
                    <a:t> </a:t>
                  </a:r>
                  <a:endParaRPr lang="en-US" altLang="zh-CN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b="1" i="0" dirty="0" smtClean="0">
                      <a:latin typeface="+mj-lt"/>
                    </a:rPr>
                    <a:t>:{</a:t>
                  </a:r>
                  <a:r>
                    <a:rPr lang="en-US" altLang="zh-CN" b="1" dirty="0" smtClean="0">
                      <a:latin typeface="+mj-lt"/>
                    </a:rPr>
                    <a:t>B,C,D</a:t>
                  </a:r>
                  <a:r>
                    <a:rPr lang="en-US" altLang="zh-CN" b="1" i="0" dirty="0" smtClean="0">
                      <a:latin typeface="+mj-lt"/>
                    </a:rPr>
                    <a:t>}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b="1" dirty="0" smtClean="0"/>
                    <a:t>:{1,2,3}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81" name="圆角矩形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540" y="2383618"/>
                  <a:ext cx="1362859" cy="1017206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 b="-23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曲线连接符 81"/>
            <p:cNvCxnSpPr>
              <a:stCxn id="7" idx="2"/>
              <a:endCxn id="81" idx="0"/>
            </p:cNvCxnSpPr>
            <p:nvPr/>
          </p:nvCxnSpPr>
          <p:spPr>
            <a:xfrm rot="16200000" flipH="1">
              <a:off x="5080968" y="-126384"/>
              <a:ext cx="500226" cy="451977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文本框 82"/>
            <p:cNvSpPr txBox="1"/>
            <p:nvPr/>
          </p:nvSpPr>
          <p:spPr>
            <a:xfrm>
              <a:off x="7481513" y="2089427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node 4</a:t>
              </a:r>
              <a:endParaRPr lang="zh-CN" altLang="en-US" dirty="0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07606" y="2510733"/>
            <a:ext cx="970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</a:t>
            </a:r>
            <a:r>
              <a:rPr lang="en-US" altLang="zh-CN" dirty="0" smtClean="0"/>
              <a:t>: 0.8</a:t>
            </a:r>
          </a:p>
          <a:p>
            <a:r>
              <a:rPr lang="en-US" altLang="zh-CN" dirty="0" smtClean="0"/>
              <a:t>h: 3.0</a:t>
            </a:r>
          </a:p>
          <a:p>
            <a:r>
              <a:rPr lang="en-US" altLang="zh-CN" dirty="0" err="1" smtClean="0"/>
              <a:t>g+h</a:t>
            </a:r>
            <a:r>
              <a:rPr lang="en-US" altLang="zh-CN" dirty="0" smtClean="0"/>
              <a:t>: 3.8</a:t>
            </a:r>
            <a:endParaRPr lang="zh-CN" altLang="en-US" dirty="0"/>
          </a:p>
        </p:txBody>
      </p:sp>
      <p:sp>
        <p:nvSpPr>
          <p:cNvPr id="84" name="文本框 83"/>
          <p:cNvSpPr txBox="1"/>
          <p:nvPr/>
        </p:nvSpPr>
        <p:spPr>
          <a:xfrm>
            <a:off x="3717406" y="2504108"/>
            <a:ext cx="970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</a:t>
            </a:r>
            <a:r>
              <a:rPr lang="en-US" altLang="zh-CN" dirty="0" smtClean="0"/>
              <a:t>: 1.0</a:t>
            </a:r>
          </a:p>
          <a:p>
            <a:r>
              <a:rPr lang="en-US" altLang="zh-CN" dirty="0" smtClean="0"/>
              <a:t>h: 3.0</a:t>
            </a:r>
          </a:p>
          <a:p>
            <a:r>
              <a:rPr lang="en-US" altLang="zh-CN" dirty="0" err="1" smtClean="0"/>
              <a:t>g+h</a:t>
            </a:r>
            <a:r>
              <a:rPr lang="en-US" altLang="zh-CN" dirty="0" smtClean="0"/>
              <a:t>: 4.0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5955081" y="2504107"/>
            <a:ext cx="970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</a:t>
            </a:r>
            <a:r>
              <a:rPr lang="en-US" altLang="zh-CN" dirty="0" smtClean="0"/>
              <a:t>: 0.7</a:t>
            </a:r>
          </a:p>
          <a:p>
            <a:r>
              <a:rPr lang="en-US" altLang="zh-CN" dirty="0" smtClean="0"/>
              <a:t>h: 3.0</a:t>
            </a:r>
          </a:p>
          <a:p>
            <a:r>
              <a:rPr lang="en-US" altLang="zh-CN" dirty="0" err="1" smtClean="0"/>
              <a:t>g+h</a:t>
            </a:r>
            <a:r>
              <a:rPr lang="en-US" altLang="zh-CN" dirty="0" smtClean="0"/>
              <a:t>: 3.7</a:t>
            </a:r>
            <a:endParaRPr lang="zh-CN" altLang="en-US" dirty="0"/>
          </a:p>
        </p:txBody>
      </p:sp>
      <p:sp>
        <p:nvSpPr>
          <p:cNvPr id="86" name="文本框 85"/>
          <p:cNvSpPr txBox="1"/>
          <p:nvPr/>
        </p:nvSpPr>
        <p:spPr>
          <a:xfrm>
            <a:off x="8235448" y="2518309"/>
            <a:ext cx="970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</a:t>
            </a:r>
            <a:r>
              <a:rPr lang="en-US" altLang="zh-CN" dirty="0" smtClean="0"/>
              <a:t>: 0.5</a:t>
            </a:r>
          </a:p>
          <a:p>
            <a:r>
              <a:rPr lang="en-US" altLang="zh-CN" dirty="0" smtClean="0"/>
              <a:t>h: 3.0</a:t>
            </a:r>
          </a:p>
          <a:p>
            <a:r>
              <a:rPr lang="en-US" altLang="zh-CN" dirty="0" err="1" smtClean="0"/>
              <a:t>g+h</a:t>
            </a:r>
            <a:r>
              <a:rPr lang="en-US" altLang="zh-CN" dirty="0" smtClean="0"/>
              <a:t>: 3.5</a:t>
            </a:r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2157801" y="4003671"/>
            <a:ext cx="970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</a:t>
            </a:r>
            <a:r>
              <a:rPr lang="en-US" altLang="zh-CN" dirty="0" smtClean="0"/>
              <a:t>: 1.8</a:t>
            </a:r>
          </a:p>
          <a:p>
            <a:r>
              <a:rPr lang="en-US" altLang="zh-CN" dirty="0" smtClean="0"/>
              <a:t>h: 2.0</a:t>
            </a:r>
          </a:p>
          <a:p>
            <a:r>
              <a:rPr lang="en-US" altLang="zh-CN" dirty="0" err="1" smtClean="0"/>
              <a:t>g+h</a:t>
            </a:r>
            <a:r>
              <a:rPr lang="en-US" altLang="zh-CN" dirty="0" smtClean="0"/>
              <a:t>: 3.8</a:t>
            </a:r>
            <a:endParaRPr lang="zh-CN" altLang="en-US" dirty="0"/>
          </a:p>
        </p:txBody>
      </p:sp>
      <p:sp>
        <p:nvSpPr>
          <p:cNvPr id="88" name="文本框 87"/>
          <p:cNvSpPr txBox="1"/>
          <p:nvPr/>
        </p:nvSpPr>
        <p:spPr>
          <a:xfrm>
            <a:off x="5004188" y="3973143"/>
            <a:ext cx="970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</a:t>
            </a:r>
            <a:r>
              <a:rPr lang="en-US" altLang="zh-CN" dirty="0" smtClean="0"/>
              <a:t>: 2.0</a:t>
            </a:r>
          </a:p>
          <a:p>
            <a:r>
              <a:rPr lang="en-US" altLang="zh-CN" dirty="0" smtClean="0"/>
              <a:t>h: 2.0</a:t>
            </a:r>
          </a:p>
          <a:p>
            <a:r>
              <a:rPr lang="en-US" altLang="zh-CN" dirty="0" err="1" smtClean="0"/>
              <a:t>g+h</a:t>
            </a:r>
            <a:r>
              <a:rPr lang="en-US" altLang="zh-CN" dirty="0" smtClean="0"/>
              <a:t>: 4.0</a:t>
            </a:r>
            <a:endParaRPr lang="zh-CN" altLang="en-US" dirty="0"/>
          </a:p>
        </p:txBody>
      </p:sp>
      <p:sp>
        <p:nvSpPr>
          <p:cNvPr id="89" name="文本框 88"/>
          <p:cNvSpPr txBox="1"/>
          <p:nvPr/>
        </p:nvSpPr>
        <p:spPr>
          <a:xfrm>
            <a:off x="7914189" y="3960248"/>
            <a:ext cx="970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</a:t>
            </a:r>
            <a:r>
              <a:rPr lang="en-US" altLang="zh-CN" dirty="0" smtClean="0"/>
              <a:t>: 1.2</a:t>
            </a:r>
          </a:p>
          <a:p>
            <a:r>
              <a:rPr lang="en-US" altLang="zh-CN" dirty="0" smtClean="0"/>
              <a:t>h: 2.0</a:t>
            </a:r>
          </a:p>
          <a:p>
            <a:r>
              <a:rPr lang="en-US" altLang="zh-CN" dirty="0" err="1" smtClean="0"/>
              <a:t>g+h</a:t>
            </a:r>
            <a:r>
              <a:rPr lang="en-US" altLang="zh-CN" dirty="0" smtClean="0"/>
              <a:t>: 3.2</a:t>
            </a:r>
            <a:endParaRPr lang="zh-CN" altLang="en-US" dirty="0"/>
          </a:p>
        </p:txBody>
      </p:sp>
      <p:sp>
        <p:nvSpPr>
          <p:cNvPr id="90" name="文本框 89"/>
          <p:cNvSpPr txBox="1"/>
          <p:nvPr/>
        </p:nvSpPr>
        <p:spPr>
          <a:xfrm>
            <a:off x="5568316" y="5891115"/>
            <a:ext cx="970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</a:t>
            </a:r>
            <a:r>
              <a:rPr lang="en-US" altLang="zh-CN" dirty="0" smtClean="0"/>
              <a:t>: 4.0</a:t>
            </a:r>
          </a:p>
          <a:p>
            <a:r>
              <a:rPr lang="en-US" altLang="zh-CN" dirty="0" smtClean="0"/>
              <a:t>h: 0.0</a:t>
            </a:r>
          </a:p>
          <a:p>
            <a:r>
              <a:rPr lang="en-US" altLang="zh-CN" dirty="0" err="1" smtClean="0"/>
              <a:t>g+h</a:t>
            </a:r>
            <a:r>
              <a:rPr lang="en-US" altLang="zh-CN" dirty="0" smtClean="0"/>
              <a:t>: 4.0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3671376" y="1432595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1</a:t>
            </a:r>
            <a:r>
              <a:rPr lang="en-US" altLang="zh-CN" b="1" dirty="0"/>
              <a:t>,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altLang="zh-CN" b="1" dirty="0"/>
              <a:t>,</a:t>
            </a:r>
            <a:r>
              <a:rPr lang="en-US" altLang="zh-CN" b="1" dirty="0">
                <a:solidFill>
                  <a:srgbClr val="ED7D31"/>
                </a:solidFill>
              </a:rPr>
              <a:t>3</a:t>
            </a:r>
            <a:r>
              <a:rPr lang="en-US" altLang="zh-CN" b="1" dirty="0"/>
              <a:t>,</a:t>
            </a:r>
            <a:r>
              <a:rPr lang="en-US" altLang="zh-CN" b="1" dirty="0">
                <a:solidFill>
                  <a:schemeClr val="accent5"/>
                </a:solidFill>
              </a:rPr>
              <a:t>4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2413812" y="1435160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j-lt"/>
              </a:rPr>
              <a:t>A</a:t>
            </a:r>
            <a:endParaRPr lang="zh-CN" altLang="en-US" dirty="0">
              <a:latin typeface="+mj-lt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2398742" y="2384102"/>
            <a:ext cx="1336480" cy="10172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b="1" dirty="0"/>
          </a:p>
        </p:txBody>
      </p:sp>
      <p:sp>
        <p:nvSpPr>
          <p:cNvPr id="97" name="矩形 96"/>
          <p:cNvSpPr/>
          <p:nvPr/>
        </p:nvSpPr>
        <p:spPr>
          <a:xfrm>
            <a:off x="3054035" y="270866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j-lt"/>
              </a:rPr>
              <a:t>C</a:t>
            </a:r>
            <a:endParaRPr lang="zh-CN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2879271" y="298488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1</a:t>
            </a:r>
            <a:r>
              <a:rPr lang="en-US" altLang="zh-CN" b="1" dirty="0"/>
              <a:t>,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altLang="zh-CN" b="1" dirty="0"/>
              <a:t>,</a:t>
            </a:r>
            <a:r>
              <a:rPr lang="en-US" altLang="zh-CN" b="1" dirty="0">
                <a:solidFill>
                  <a:srgbClr val="ED7D31"/>
                </a:solidFill>
              </a:rPr>
              <a:t>4</a:t>
            </a:r>
            <a:endParaRPr lang="zh-CN" altLang="en-US" dirty="0">
              <a:solidFill>
                <a:srgbClr val="ED7D31"/>
              </a:solidFill>
            </a:endParaRPr>
          </a:p>
        </p:txBody>
      </p:sp>
      <p:sp>
        <p:nvSpPr>
          <p:cNvPr id="104" name="圆角矩形 103"/>
          <p:cNvSpPr/>
          <p:nvPr/>
        </p:nvSpPr>
        <p:spPr>
          <a:xfrm>
            <a:off x="3314585" y="3899223"/>
            <a:ext cx="1714952" cy="10172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b="1" dirty="0" smtClean="0"/>
          </a:p>
        </p:txBody>
      </p:sp>
      <p:sp>
        <p:nvSpPr>
          <p:cNvPr id="106" name="圆角矩形 105"/>
          <p:cNvSpPr/>
          <p:nvPr/>
        </p:nvSpPr>
        <p:spPr>
          <a:xfrm>
            <a:off x="2772993" y="5746599"/>
            <a:ext cx="2797704" cy="10172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b="1" dirty="0" smtClean="0"/>
          </a:p>
        </p:txBody>
      </p:sp>
      <p:grpSp>
        <p:nvGrpSpPr>
          <p:cNvPr id="117" name="组合 116"/>
          <p:cNvGrpSpPr/>
          <p:nvPr/>
        </p:nvGrpSpPr>
        <p:grpSpPr>
          <a:xfrm>
            <a:off x="487627" y="2563438"/>
            <a:ext cx="674324" cy="692301"/>
            <a:chOff x="619583" y="5746599"/>
            <a:chExt cx="674324" cy="692301"/>
          </a:xfrm>
        </p:grpSpPr>
        <p:cxnSp>
          <p:nvCxnSpPr>
            <p:cNvPr id="108" name="直接连接符 107"/>
            <p:cNvCxnSpPr/>
            <p:nvPr/>
          </p:nvCxnSpPr>
          <p:spPr>
            <a:xfrm>
              <a:off x="622300" y="5746599"/>
              <a:ext cx="671607" cy="6923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619583" y="5746600"/>
              <a:ext cx="674324" cy="6787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组合 117"/>
          <p:cNvGrpSpPr/>
          <p:nvPr/>
        </p:nvGrpSpPr>
        <p:grpSpPr>
          <a:xfrm>
            <a:off x="4959904" y="2555161"/>
            <a:ext cx="674324" cy="692301"/>
            <a:chOff x="619583" y="5746599"/>
            <a:chExt cx="674324" cy="692301"/>
          </a:xfrm>
        </p:grpSpPr>
        <p:cxnSp>
          <p:nvCxnSpPr>
            <p:cNvPr id="119" name="直接连接符 118"/>
            <p:cNvCxnSpPr/>
            <p:nvPr/>
          </p:nvCxnSpPr>
          <p:spPr>
            <a:xfrm>
              <a:off x="622300" y="5746599"/>
              <a:ext cx="671607" cy="6923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619583" y="5746600"/>
              <a:ext cx="674324" cy="6787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7272524" y="2562066"/>
            <a:ext cx="674324" cy="692301"/>
            <a:chOff x="619583" y="5746599"/>
            <a:chExt cx="674324" cy="692301"/>
          </a:xfrm>
        </p:grpSpPr>
        <p:cxnSp>
          <p:nvCxnSpPr>
            <p:cNvPr id="122" name="直接连接符 121"/>
            <p:cNvCxnSpPr/>
            <p:nvPr/>
          </p:nvCxnSpPr>
          <p:spPr>
            <a:xfrm>
              <a:off x="622300" y="5746599"/>
              <a:ext cx="671607" cy="6923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V="1">
              <a:off x="619583" y="5746600"/>
              <a:ext cx="674324" cy="6787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组合 123"/>
          <p:cNvGrpSpPr/>
          <p:nvPr/>
        </p:nvGrpSpPr>
        <p:grpSpPr>
          <a:xfrm>
            <a:off x="932134" y="4063508"/>
            <a:ext cx="674324" cy="692301"/>
            <a:chOff x="619583" y="5746599"/>
            <a:chExt cx="674324" cy="692301"/>
          </a:xfrm>
        </p:grpSpPr>
        <p:cxnSp>
          <p:nvCxnSpPr>
            <p:cNvPr id="125" name="直接连接符 124"/>
            <p:cNvCxnSpPr/>
            <p:nvPr/>
          </p:nvCxnSpPr>
          <p:spPr>
            <a:xfrm>
              <a:off x="622300" y="5746599"/>
              <a:ext cx="671607" cy="6923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V="1">
              <a:off x="619583" y="5746600"/>
              <a:ext cx="674324" cy="6787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126"/>
          <p:cNvGrpSpPr/>
          <p:nvPr/>
        </p:nvGrpSpPr>
        <p:grpSpPr>
          <a:xfrm>
            <a:off x="6722355" y="4055135"/>
            <a:ext cx="674324" cy="692301"/>
            <a:chOff x="619583" y="5746599"/>
            <a:chExt cx="674324" cy="692301"/>
          </a:xfrm>
        </p:grpSpPr>
        <p:cxnSp>
          <p:nvCxnSpPr>
            <p:cNvPr id="128" name="直接连接符 127"/>
            <p:cNvCxnSpPr/>
            <p:nvPr/>
          </p:nvCxnSpPr>
          <p:spPr>
            <a:xfrm>
              <a:off x="622300" y="5746599"/>
              <a:ext cx="671607" cy="6923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V="1">
              <a:off x="619583" y="5746600"/>
              <a:ext cx="674324" cy="6787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304406" y="1178097"/>
                <a:ext cx="3787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g: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(exact)</a:t>
                </a:r>
              </a:p>
              <a:p>
                <a:r>
                  <a:rPr lang="en-US" altLang="zh-CN" dirty="0" smtClean="0"/>
                  <a:t>h: remaining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altLang="zh-CN" dirty="0" smtClean="0"/>
                  <a:t> (upper bound)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06" y="1178097"/>
                <a:ext cx="3787996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1286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标注 13"/>
          <p:cNvSpPr/>
          <p:nvPr/>
        </p:nvSpPr>
        <p:spPr>
          <a:xfrm>
            <a:off x="397613" y="5972783"/>
            <a:ext cx="1993741" cy="576182"/>
          </a:xfrm>
          <a:prstGeom prst="wedgeRectCallout">
            <a:avLst>
              <a:gd name="adj1" fmla="val 74111"/>
              <a:gd name="adj2" fmla="val 2029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Terminate when U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or U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is empty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44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41" grpId="0"/>
      <p:bldP spid="43" grpId="0"/>
      <p:bldP spid="96" grpId="0" animBg="1"/>
      <p:bldP spid="97" grpId="0"/>
      <p:bldP spid="98" grpId="0"/>
      <p:bldP spid="104" grpId="0" animBg="1"/>
      <p:bldP spid="106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Incremental Computing of 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19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98545" y="1221854"/>
            <a:ext cx="2368050" cy="510566"/>
            <a:chOff x="2042809" y="2219232"/>
            <a:chExt cx="3950018" cy="734027"/>
          </a:xfrm>
        </p:grpSpPr>
        <p:sp>
          <p:nvSpPr>
            <p:cNvPr id="10" name="椭圆 9"/>
            <p:cNvSpPr/>
            <p:nvPr/>
          </p:nvSpPr>
          <p:spPr>
            <a:xfrm>
              <a:off x="2204530" y="2718774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/>
            </a:p>
          </p:txBody>
        </p:sp>
        <p:sp>
          <p:nvSpPr>
            <p:cNvPr id="11" name="椭圆 10"/>
            <p:cNvSpPr/>
            <p:nvPr/>
          </p:nvSpPr>
          <p:spPr>
            <a:xfrm>
              <a:off x="3319999" y="2718773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/>
            </a:p>
          </p:txBody>
        </p:sp>
        <p:sp>
          <p:nvSpPr>
            <p:cNvPr id="12" name="椭圆 11"/>
            <p:cNvSpPr/>
            <p:nvPr/>
          </p:nvSpPr>
          <p:spPr>
            <a:xfrm>
              <a:off x="4444113" y="2718773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/>
            </a:p>
          </p:txBody>
        </p:sp>
        <p:sp>
          <p:nvSpPr>
            <p:cNvPr id="13" name="椭圆 12"/>
            <p:cNvSpPr/>
            <p:nvPr/>
          </p:nvSpPr>
          <p:spPr>
            <a:xfrm>
              <a:off x="5568227" y="2715598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42809" y="2224581"/>
              <a:ext cx="567399" cy="575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+mj-lt"/>
                </a:rPr>
                <a:t>A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62379" y="2224581"/>
              <a:ext cx="548681" cy="575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+mj-lt"/>
                </a:rPr>
                <a:t>B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421190" y="2219232"/>
              <a:ext cx="535313" cy="575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+mj-lt"/>
                </a:rPr>
                <a:t>C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414732" y="2224581"/>
              <a:ext cx="578095" cy="575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+mj-lt"/>
                </a:rPr>
                <a:t>D</a:t>
              </a:r>
              <a:endParaRPr lang="zh-CN" altLang="en-US" sz="2000" b="1" dirty="0"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8544" y="3155516"/>
            <a:ext cx="2328571" cy="568439"/>
            <a:chOff x="2042809" y="5132382"/>
            <a:chExt cx="3884166" cy="817229"/>
          </a:xfrm>
        </p:grpSpPr>
        <p:sp>
          <p:nvSpPr>
            <p:cNvPr id="14" name="椭圆 13"/>
            <p:cNvSpPr/>
            <p:nvPr/>
          </p:nvSpPr>
          <p:spPr>
            <a:xfrm>
              <a:off x="2204530" y="5135402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19999" y="5135401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/>
            </a:p>
          </p:txBody>
        </p:sp>
        <p:sp>
          <p:nvSpPr>
            <p:cNvPr id="16" name="椭圆 15"/>
            <p:cNvSpPr/>
            <p:nvPr/>
          </p:nvSpPr>
          <p:spPr>
            <a:xfrm>
              <a:off x="4435373" y="5133701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/>
            </a:p>
          </p:txBody>
        </p:sp>
        <p:sp>
          <p:nvSpPr>
            <p:cNvPr id="17" name="椭圆 16"/>
            <p:cNvSpPr/>
            <p:nvPr/>
          </p:nvSpPr>
          <p:spPr>
            <a:xfrm>
              <a:off x="5566170" y="5132382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42809" y="5366866"/>
              <a:ext cx="524617" cy="575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+mj-lt"/>
                </a:rPr>
                <a:t>1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169619" y="5366866"/>
              <a:ext cx="524617" cy="575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+mj-lt"/>
                </a:rPr>
                <a:t>2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85591" y="5374384"/>
              <a:ext cx="524617" cy="575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+mj-lt"/>
                </a:rPr>
                <a:t>3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402357" y="5366866"/>
              <a:ext cx="524618" cy="575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+mj-lt"/>
                </a:rPr>
                <a:t>4</a:t>
              </a:r>
              <a:endParaRPr lang="zh-CN" altLang="en-US" sz="2000" b="1" dirty="0">
                <a:latin typeface="+mj-lt"/>
              </a:endParaRPr>
            </a:p>
          </p:txBody>
        </p:sp>
      </p:grpSp>
      <p:cxnSp>
        <p:nvCxnSpPr>
          <p:cNvPr id="33" name="曲线连接符 32"/>
          <p:cNvCxnSpPr>
            <a:stCxn id="10" idx="6"/>
            <a:endCxn id="11" idx="2"/>
          </p:cNvCxnSpPr>
          <p:nvPr/>
        </p:nvCxnSpPr>
        <p:spPr>
          <a:xfrm flipV="1">
            <a:off x="1031897" y="1650867"/>
            <a:ext cx="532328" cy="1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曲线连接符 35"/>
          <p:cNvCxnSpPr>
            <a:stCxn id="11" idx="4"/>
            <a:endCxn id="12" idx="4"/>
          </p:cNvCxnSpPr>
          <p:nvPr/>
        </p:nvCxnSpPr>
        <p:spPr>
          <a:xfrm rot="16200000" flipH="1">
            <a:off x="1969380" y="1395461"/>
            <a:ext cx="12700" cy="673911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曲线连接符 38"/>
          <p:cNvCxnSpPr>
            <a:stCxn id="12" idx="0"/>
            <a:endCxn id="11" idx="0"/>
          </p:cNvCxnSpPr>
          <p:nvPr/>
        </p:nvCxnSpPr>
        <p:spPr>
          <a:xfrm rot="16200000" flipV="1">
            <a:off x="1969381" y="1232361"/>
            <a:ext cx="12700" cy="673911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曲线连接符 42"/>
          <p:cNvCxnSpPr>
            <a:stCxn id="12" idx="6"/>
            <a:endCxn id="13" idx="2"/>
          </p:cNvCxnSpPr>
          <p:nvPr/>
        </p:nvCxnSpPr>
        <p:spPr>
          <a:xfrm flipV="1">
            <a:off x="2374535" y="1648659"/>
            <a:ext cx="537511" cy="2208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曲线连接符 45"/>
          <p:cNvCxnSpPr>
            <a:stCxn id="14" idx="6"/>
            <a:endCxn id="15" idx="2"/>
          </p:cNvCxnSpPr>
          <p:nvPr/>
        </p:nvCxnSpPr>
        <p:spPr>
          <a:xfrm flipV="1">
            <a:off x="1031896" y="3239161"/>
            <a:ext cx="532328" cy="1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曲线连接符 48"/>
          <p:cNvCxnSpPr>
            <a:stCxn id="15" idx="6"/>
            <a:endCxn id="16" idx="2"/>
          </p:cNvCxnSpPr>
          <p:nvPr/>
        </p:nvCxnSpPr>
        <p:spPr>
          <a:xfrm flipV="1">
            <a:off x="1700623" y="3237978"/>
            <a:ext cx="532272" cy="1183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曲线连接符 51"/>
          <p:cNvCxnSpPr>
            <a:stCxn id="16" idx="6"/>
            <a:endCxn id="17" idx="2"/>
          </p:cNvCxnSpPr>
          <p:nvPr/>
        </p:nvCxnSpPr>
        <p:spPr>
          <a:xfrm flipV="1">
            <a:off x="2369294" y="3237061"/>
            <a:ext cx="541518" cy="917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3431047" y="1575667"/>
            <a:ext cx="2661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0" dirty="0" smtClean="0">
                <a:latin typeface="+mj-lt"/>
              </a:rPr>
              <a:t>Patterns:</a:t>
            </a:r>
          </a:p>
          <a:p>
            <a:r>
              <a:rPr lang="en-US" altLang="zh-CN" sz="2000" dirty="0" smtClean="0">
                <a:latin typeface="+mj-lt"/>
              </a:rPr>
              <a:t>A, B, C, D,</a:t>
            </a:r>
          </a:p>
          <a:p>
            <a:r>
              <a:rPr lang="en-US" altLang="zh-CN" sz="2000" b="1" dirty="0" smtClean="0">
                <a:latin typeface="+mj-lt"/>
              </a:rPr>
              <a:t>SEQ(</a:t>
            </a:r>
            <a:r>
              <a:rPr lang="en-US" altLang="zh-CN" sz="2000" dirty="0" smtClean="0">
                <a:latin typeface="+mj-lt"/>
              </a:rPr>
              <a:t>A,B</a:t>
            </a:r>
            <a:r>
              <a:rPr lang="en-US" altLang="zh-CN" sz="2000" b="1" dirty="0" smtClean="0">
                <a:latin typeface="+mj-lt"/>
              </a:rPr>
              <a:t>)</a:t>
            </a:r>
            <a:r>
              <a:rPr lang="en-US" altLang="zh-CN" sz="2000" dirty="0" smtClean="0">
                <a:latin typeface="+mj-lt"/>
              </a:rPr>
              <a:t>, </a:t>
            </a:r>
            <a:r>
              <a:rPr lang="en-US" altLang="zh-CN" sz="2000" b="1" dirty="0" smtClean="0">
                <a:latin typeface="+mj-lt"/>
              </a:rPr>
              <a:t>SEQ(</a:t>
            </a:r>
            <a:r>
              <a:rPr lang="en-US" altLang="zh-CN" sz="2000" dirty="0" smtClean="0">
                <a:latin typeface="+mj-lt"/>
              </a:rPr>
              <a:t>B,C</a:t>
            </a:r>
            <a:r>
              <a:rPr lang="en-US" altLang="zh-CN" sz="2000" b="1" dirty="0" smtClean="0">
                <a:latin typeface="+mj-lt"/>
              </a:rPr>
              <a:t>)</a:t>
            </a:r>
            <a:r>
              <a:rPr lang="en-US" altLang="zh-CN" sz="2000" dirty="0" smtClean="0">
                <a:latin typeface="+mj-lt"/>
              </a:rPr>
              <a:t>, </a:t>
            </a:r>
            <a:r>
              <a:rPr lang="en-US" altLang="zh-CN" sz="2000" b="1" dirty="0" smtClean="0">
                <a:latin typeface="+mj-lt"/>
              </a:rPr>
              <a:t>SEQ(</a:t>
            </a:r>
            <a:r>
              <a:rPr lang="en-US" altLang="zh-CN" sz="2000" dirty="0" smtClean="0">
                <a:latin typeface="+mj-lt"/>
              </a:rPr>
              <a:t>C,B</a:t>
            </a:r>
            <a:r>
              <a:rPr lang="en-US" altLang="zh-CN" sz="2000" b="1" dirty="0" smtClean="0">
                <a:latin typeface="+mj-lt"/>
              </a:rPr>
              <a:t>)</a:t>
            </a:r>
            <a:r>
              <a:rPr lang="en-US" altLang="zh-CN" sz="2000" dirty="0" smtClean="0">
                <a:latin typeface="+mj-lt"/>
              </a:rPr>
              <a:t>,</a:t>
            </a:r>
            <a:r>
              <a:rPr lang="en-US" altLang="zh-CN" sz="2000" b="1" dirty="0" smtClean="0">
                <a:latin typeface="+mj-lt"/>
              </a:rPr>
              <a:t> SEQ(</a:t>
            </a:r>
            <a:r>
              <a:rPr lang="en-US" altLang="zh-CN" sz="2000" dirty="0" smtClean="0">
                <a:latin typeface="+mj-lt"/>
              </a:rPr>
              <a:t>C,D</a:t>
            </a:r>
            <a:r>
              <a:rPr lang="en-US" altLang="zh-CN" sz="2000" b="1" dirty="0" smtClean="0">
                <a:latin typeface="+mj-lt"/>
              </a:rPr>
              <a:t>)</a:t>
            </a:r>
            <a:r>
              <a:rPr lang="en-US" altLang="zh-CN" sz="2000" dirty="0" smtClean="0">
                <a:latin typeface="+mj-lt"/>
              </a:rPr>
              <a:t>,</a:t>
            </a:r>
          </a:p>
          <a:p>
            <a:r>
              <a:rPr lang="en-US" altLang="zh-CN" sz="2000" b="1" dirty="0" smtClean="0">
                <a:latin typeface="+mj-lt"/>
              </a:rPr>
              <a:t>SEQ(</a:t>
            </a:r>
            <a:r>
              <a:rPr lang="en-US" altLang="zh-CN" sz="2000" dirty="0" smtClean="0">
                <a:latin typeface="+mj-lt"/>
              </a:rPr>
              <a:t>A,B,C</a:t>
            </a:r>
            <a:r>
              <a:rPr lang="en-US" altLang="zh-CN" sz="2000" b="1" dirty="0" smtClean="0">
                <a:latin typeface="+mj-lt"/>
              </a:rPr>
              <a:t>)</a:t>
            </a:r>
            <a:r>
              <a:rPr lang="en-US" altLang="zh-CN" sz="2000" dirty="0" smtClean="0">
                <a:latin typeface="+mj-lt"/>
              </a:rPr>
              <a:t>,</a:t>
            </a:r>
            <a:r>
              <a:rPr lang="en-US" altLang="zh-CN" sz="2000" b="1" dirty="0" smtClean="0">
                <a:latin typeface="+mj-lt"/>
              </a:rPr>
              <a:t> </a:t>
            </a:r>
          </a:p>
          <a:p>
            <a:r>
              <a:rPr lang="en-US" altLang="zh-CN" sz="2000" b="1" dirty="0" smtClean="0">
                <a:latin typeface="+mj-lt"/>
              </a:rPr>
              <a:t>SEQ(</a:t>
            </a:r>
            <a:r>
              <a:rPr lang="en-US" altLang="zh-CN" sz="2000" dirty="0" smtClean="0">
                <a:latin typeface="+mj-lt"/>
              </a:rPr>
              <a:t>B,C,D</a:t>
            </a:r>
            <a:r>
              <a:rPr lang="en-US" altLang="zh-CN" sz="2000" b="1" dirty="0" smtClean="0">
                <a:latin typeface="+mj-lt"/>
              </a:rPr>
              <a:t>)</a:t>
            </a:r>
            <a:endParaRPr lang="zh-CN" altLang="en-US" sz="2000" b="1" dirty="0"/>
          </a:p>
        </p:txBody>
      </p:sp>
      <p:sp>
        <p:nvSpPr>
          <p:cNvPr id="61" name="文本框 60"/>
          <p:cNvSpPr txBox="1"/>
          <p:nvPr/>
        </p:nvSpPr>
        <p:spPr>
          <a:xfrm>
            <a:off x="156582" y="1487183"/>
            <a:ext cx="58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G</a:t>
            </a:r>
            <a:r>
              <a:rPr lang="en-US" altLang="zh-CN" sz="2000" b="1" baseline="-25000" dirty="0" smtClean="0"/>
              <a:t>1</a:t>
            </a:r>
            <a:endParaRPr lang="zh-CN" altLang="en-US" sz="2000" b="1" baseline="-25000" dirty="0"/>
          </a:p>
        </p:txBody>
      </p:sp>
      <p:sp>
        <p:nvSpPr>
          <p:cNvPr id="62" name="文本框 61"/>
          <p:cNvSpPr txBox="1"/>
          <p:nvPr/>
        </p:nvSpPr>
        <p:spPr>
          <a:xfrm>
            <a:off x="162699" y="3022794"/>
            <a:ext cx="59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G</a:t>
            </a:r>
            <a:r>
              <a:rPr lang="en-US" altLang="zh-CN" sz="2000" b="1" baseline="-25000" dirty="0" smtClean="0"/>
              <a:t>2</a:t>
            </a:r>
            <a:endParaRPr lang="zh-CN" altLang="en-US" sz="2000" b="1" baseline="-25000" dirty="0"/>
          </a:p>
        </p:txBody>
      </p:sp>
      <p:sp>
        <p:nvSpPr>
          <p:cNvPr id="89" name="矩形 88"/>
          <p:cNvSpPr/>
          <p:nvPr/>
        </p:nvSpPr>
        <p:spPr>
          <a:xfrm>
            <a:off x="2469275" y="3995835"/>
            <a:ext cx="42682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1. newly </a:t>
            </a:r>
            <a:r>
              <a:rPr lang="en-US" altLang="zh-CN" sz="2400" b="1" dirty="0">
                <a:latin typeface="+mj-lt"/>
              </a:rPr>
              <a:t>introduced </a:t>
            </a:r>
            <a:r>
              <a:rPr lang="en-US" altLang="zh-CN" sz="2400" b="1" dirty="0" smtClean="0">
                <a:latin typeface="+mj-lt"/>
              </a:rPr>
              <a:t>patterns:</a:t>
            </a:r>
          </a:p>
        </p:txBody>
      </p:sp>
      <p:sp>
        <p:nvSpPr>
          <p:cNvPr id="91" name="矩形 90"/>
          <p:cNvSpPr/>
          <p:nvPr/>
        </p:nvSpPr>
        <p:spPr>
          <a:xfrm>
            <a:off x="5340351" y="4453937"/>
            <a:ext cx="1397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, </a:t>
            </a:r>
            <a:r>
              <a:rPr lang="en-US" altLang="zh-CN" sz="2400" b="1" dirty="0" smtClean="0">
                <a:latin typeface="+mj-lt"/>
              </a:rPr>
              <a:t>SEQ(</a:t>
            </a:r>
            <a:r>
              <a:rPr lang="en-US" altLang="zh-CN" sz="2400" dirty="0" smtClean="0">
                <a:latin typeface="+mj-lt"/>
              </a:rPr>
              <a:t>C,B</a:t>
            </a:r>
            <a:r>
              <a:rPr lang="en-US" altLang="zh-CN" sz="2400" b="1" dirty="0" smtClean="0">
                <a:latin typeface="+mj-lt"/>
              </a:rPr>
              <a:t>)</a:t>
            </a:r>
            <a:r>
              <a:rPr lang="en-US" altLang="zh-CN" sz="2400" dirty="0" smtClean="0">
                <a:latin typeface="+mj-lt"/>
              </a:rPr>
              <a:t> </a:t>
            </a:r>
            <a:endParaRPr lang="zh-CN" altLang="en-US" sz="2400" b="1" dirty="0">
              <a:latin typeface="+mj-lt"/>
            </a:endParaRPr>
          </a:p>
          <a:p>
            <a:endParaRPr lang="zh-CN" altLang="en-US" sz="2400" dirty="0">
              <a:latin typeface="+mj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457217" y="4454350"/>
            <a:ext cx="3169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</a:rPr>
              <a:t>C, </a:t>
            </a:r>
            <a:r>
              <a:rPr lang="en-US" altLang="zh-CN" sz="2400" b="1" dirty="0">
                <a:latin typeface="+mj-lt"/>
              </a:rPr>
              <a:t>SEQ(</a:t>
            </a:r>
            <a:r>
              <a:rPr lang="en-US" altLang="zh-CN" sz="2400" dirty="0">
                <a:latin typeface="+mj-lt"/>
              </a:rPr>
              <a:t>B,C</a:t>
            </a:r>
            <a:r>
              <a:rPr lang="en-US" altLang="zh-CN" sz="2400" b="1" dirty="0">
                <a:latin typeface="+mj-lt"/>
              </a:rPr>
              <a:t>)</a:t>
            </a:r>
            <a:r>
              <a:rPr lang="en-US" altLang="zh-CN" sz="2400" dirty="0">
                <a:latin typeface="+mj-lt"/>
              </a:rPr>
              <a:t>, </a:t>
            </a:r>
            <a:r>
              <a:rPr lang="en-US" altLang="zh-CN" sz="2400" b="1" dirty="0">
                <a:latin typeface="+mj-lt"/>
              </a:rPr>
              <a:t>SEQ(</a:t>
            </a:r>
            <a:r>
              <a:rPr lang="en-US" altLang="zh-CN" sz="2400" dirty="0">
                <a:latin typeface="+mj-lt"/>
              </a:rPr>
              <a:t>A,B,C</a:t>
            </a:r>
            <a:r>
              <a:rPr lang="en-US" altLang="zh-CN" sz="2400" b="1" dirty="0" smtClean="0">
                <a:latin typeface="+mj-lt"/>
              </a:rPr>
              <a:t>)</a:t>
            </a:r>
            <a:endParaRPr lang="en-US" altLang="zh-CN" sz="2400" dirty="0">
              <a:latin typeface="+mj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2472943" y="4004328"/>
            <a:ext cx="42682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2. prune unmapped patterns:</a:t>
            </a:r>
          </a:p>
        </p:txBody>
      </p:sp>
      <p:sp>
        <p:nvSpPr>
          <p:cNvPr id="94" name="矩形 93"/>
          <p:cNvSpPr/>
          <p:nvPr/>
        </p:nvSpPr>
        <p:spPr>
          <a:xfrm>
            <a:off x="2491497" y="4000047"/>
            <a:ext cx="42682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3. compute similarities:</a:t>
            </a:r>
          </a:p>
        </p:txBody>
      </p:sp>
      <p:sp>
        <p:nvSpPr>
          <p:cNvPr id="99" name="矩形 98"/>
          <p:cNvSpPr/>
          <p:nvPr/>
        </p:nvSpPr>
        <p:spPr>
          <a:xfrm>
            <a:off x="2469275" y="5451535"/>
            <a:ext cx="3030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+mj-lt"/>
              </a:rPr>
              <a:t>3, </a:t>
            </a:r>
            <a:r>
              <a:rPr lang="en-US" altLang="zh-CN" sz="2400" b="1" dirty="0" smtClean="0">
                <a:latin typeface="+mj-lt"/>
              </a:rPr>
              <a:t>SEQ(</a:t>
            </a:r>
            <a:r>
              <a:rPr lang="en-US" altLang="zh-CN" sz="2400" dirty="0" smtClean="0">
                <a:latin typeface="+mj-lt"/>
              </a:rPr>
              <a:t>2,3</a:t>
            </a:r>
            <a:r>
              <a:rPr lang="en-US" altLang="zh-CN" sz="2400" b="1" dirty="0" smtClean="0">
                <a:latin typeface="+mj-lt"/>
              </a:rPr>
              <a:t>)</a:t>
            </a:r>
            <a:r>
              <a:rPr lang="en-US" altLang="zh-CN" sz="2400" dirty="0" smtClean="0">
                <a:latin typeface="+mj-lt"/>
              </a:rPr>
              <a:t>, </a:t>
            </a:r>
            <a:r>
              <a:rPr lang="en-US" altLang="zh-CN" sz="2400" b="1" dirty="0" smtClean="0">
                <a:latin typeface="+mj-lt"/>
              </a:rPr>
              <a:t>SEQ(</a:t>
            </a:r>
            <a:r>
              <a:rPr lang="en-US" altLang="zh-CN" sz="2400" dirty="0" smtClean="0">
                <a:latin typeface="+mj-lt"/>
              </a:rPr>
              <a:t>1,2,3</a:t>
            </a:r>
            <a:r>
              <a:rPr lang="en-US" altLang="zh-CN" sz="2400" b="1" dirty="0" smtClean="0">
                <a:latin typeface="+mj-lt"/>
              </a:rPr>
              <a:t>)</a:t>
            </a:r>
            <a:endParaRPr lang="en-US" altLang="zh-CN" sz="2400" dirty="0">
              <a:latin typeface="+mj-lt"/>
            </a:endParaRPr>
          </a:p>
        </p:txBody>
      </p:sp>
      <p:cxnSp>
        <p:nvCxnSpPr>
          <p:cNvPr id="100" name="直接箭头连接符 99"/>
          <p:cNvCxnSpPr/>
          <p:nvPr/>
        </p:nvCxnSpPr>
        <p:spPr>
          <a:xfrm flipH="1">
            <a:off x="2637802" y="4847594"/>
            <a:ext cx="4987" cy="64800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/>
          <p:nvPr/>
        </p:nvCxnSpPr>
        <p:spPr>
          <a:xfrm flipH="1">
            <a:off x="3340084" y="4847594"/>
            <a:ext cx="4987" cy="64800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 flipH="1">
            <a:off x="4679488" y="4847594"/>
            <a:ext cx="4987" cy="64800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曲线连接符 104"/>
          <p:cNvCxnSpPr>
            <a:stCxn id="12" idx="0"/>
            <a:endCxn id="11" idx="0"/>
          </p:cNvCxnSpPr>
          <p:nvPr/>
        </p:nvCxnSpPr>
        <p:spPr>
          <a:xfrm rot="16200000" flipV="1">
            <a:off x="1969380" y="1232363"/>
            <a:ext cx="12700" cy="673910"/>
          </a:xfrm>
          <a:prstGeom prst="curvedConnector3">
            <a:avLst>
              <a:gd name="adj1" fmla="val 180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矩形 105"/>
          <p:cNvSpPr/>
          <p:nvPr/>
        </p:nvSpPr>
        <p:spPr>
          <a:xfrm>
            <a:off x="5341503" y="4454272"/>
            <a:ext cx="138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,</a:t>
            </a:r>
            <a:r>
              <a:rPr lang="en-US" altLang="zh-CN" sz="2400" dirty="0" smtClean="0"/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SEQ(</a:t>
            </a:r>
            <a:r>
              <a:rPr lang="en-US" altLang="zh-CN" sz="2400" dirty="0" smtClean="0">
                <a:solidFill>
                  <a:srgbClr val="FF0000"/>
                </a:solidFill>
                <a:latin typeface="+mj-lt"/>
              </a:rPr>
              <a:t>C,B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)</a:t>
            </a:r>
            <a:r>
              <a:rPr lang="en-US" altLang="zh-CN" sz="2400" dirty="0" smtClean="0">
                <a:solidFill>
                  <a:srgbClr val="FF0000"/>
                </a:solidFill>
                <a:latin typeface="+mj-lt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+mj-lt"/>
            </a:endParaRPr>
          </a:p>
          <a:p>
            <a:endParaRPr lang="zh-CN" alt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矩形标注 106"/>
              <p:cNvSpPr/>
              <p:nvPr/>
            </p:nvSpPr>
            <p:spPr>
              <a:xfrm>
                <a:off x="5748591" y="4737370"/>
                <a:ext cx="2286000" cy="984744"/>
              </a:xfrm>
              <a:prstGeom prst="wedgeRectCallout">
                <a:avLst>
                  <a:gd name="adj1" fmla="val -88386"/>
                  <a:gd name="adj2" fmla="val -11986"/>
                </a:avLst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CN" dirty="0" smtClean="0"/>
                  <a:t> of the parent</a:t>
                </a:r>
              </a:p>
              <a:p>
                <a:pPr algn="ctr"/>
                <a:r>
                  <a:rPr lang="en-US" altLang="zh-CN" dirty="0" smtClean="0"/>
                  <a:t>+ these similarities</a:t>
                </a:r>
              </a:p>
              <a:p>
                <a:pPr algn="ctr"/>
                <a:r>
                  <a:rPr lang="en-US" altLang="zh-CN" dirty="0" smtClean="0"/>
                  <a:t>=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CN" dirty="0" smtClean="0"/>
                  <a:t> of the child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7" name="矩形标注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91" y="4737370"/>
                <a:ext cx="2286000" cy="984744"/>
              </a:xfrm>
              <a:prstGeom prst="wedgeRectCallout">
                <a:avLst>
                  <a:gd name="adj1" fmla="val -88386"/>
                  <a:gd name="adj2" fmla="val -11986"/>
                </a:avLst>
              </a:prstGeom>
              <a:blipFill rotWithShape="0">
                <a:blip r:embed="rId4"/>
                <a:stretch>
                  <a:fillRect t="-617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组合 56"/>
          <p:cNvGrpSpPr/>
          <p:nvPr/>
        </p:nvGrpSpPr>
        <p:grpSpPr>
          <a:xfrm>
            <a:off x="964531" y="1356942"/>
            <a:ext cx="7912655" cy="1722884"/>
            <a:chOff x="964531" y="1356942"/>
            <a:chExt cx="7912655" cy="1722884"/>
          </a:xfrm>
        </p:grpSpPr>
        <p:cxnSp>
          <p:nvCxnSpPr>
            <p:cNvPr id="28" name="直接箭头连接符 27"/>
            <p:cNvCxnSpPr/>
            <p:nvPr/>
          </p:nvCxnSpPr>
          <p:spPr>
            <a:xfrm>
              <a:off x="964531" y="1797846"/>
              <a:ext cx="1870" cy="1261227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H="1">
              <a:off x="1625896" y="1818105"/>
              <a:ext cx="15168" cy="1261721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组合 94"/>
            <p:cNvGrpSpPr/>
            <p:nvPr/>
          </p:nvGrpSpPr>
          <p:grpSpPr>
            <a:xfrm>
              <a:off x="980622" y="2075307"/>
              <a:ext cx="653641" cy="422807"/>
              <a:chOff x="1044331" y="2461881"/>
              <a:chExt cx="1090307" cy="6078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矩形 67"/>
                  <p:cNvSpPr/>
                  <p:nvPr/>
                </p:nvSpPr>
                <p:spPr>
                  <a:xfrm>
                    <a:off x="1162771" y="2538765"/>
                    <a:ext cx="928261" cy="5309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8" name="矩形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2771" y="2538765"/>
                    <a:ext cx="928261" cy="5309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直接连接符 73"/>
              <p:cNvCxnSpPr/>
              <p:nvPr/>
            </p:nvCxnSpPr>
            <p:spPr>
              <a:xfrm flipH="1" flipV="1">
                <a:off x="1044331" y="2465731"/>
                <a:ext cx="367760" cy="230832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V="1">
                <a:off x="1716886" y="2461881"/>
                <a:ext cx="417752" cy="234682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7" name="矩形 86"/>
            <p:cNvSpPr/>
            <p:nvPr/>
          </p:nvSpPr>
          <p:spPr>
            <a:xfrm>
              <a:off x="5850138" y="1554101"/>
              <a:ext cx="15349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Parent node</a:t>
              </a:r>
              <a:r>
                <a:rPr lang="en-US" altLang="zh-CN" dirty="0" smtClean="0"/>
                <a:t>: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圆角矩形 76"/>
                <p:cNvSpPr/>
                <p:nvPr/>
              </p:nvSpPr>
              <p:spPr>
                <a:xfrm>
                  <a:off x="7385110" y="1356942"/>
                  <a:ext cx="1492076" cy="856723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sz="1400" b="1" dirty="0"/>
                    <a:t>:{A</a:t>
                  </a:r>
                  <a:r>
                    <a:rPr lang="en-US" altLang="zh-CN" sz="1400" b="1" dirty="0">
                      <a:sym typeface="Wingdings" panose="05000000000000000000" pitchFamily="2" charset="2"/>
                    </a:rPr>
                    <a:t>1,B2</a:t>
                  </a:r>
                  <a:r>
                    <a:rPr lang="en-US" altLang="zh-CN" sz="1400" b="1" dirty="0" smtClean="0"/>
                    <a:t>}</a:t>
                  </a:r>
                  <a:endParaRPr lang="en-US" altLang="zh-CN" sz="1400" b="1" i="1" dirty="0" smtClean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sz="1400" b="1" i="0" dirty="0" smtClean="0">
                      <a:latin typeface="+mj-lt"/>
                    </a:rPr>
                    <a:t>:{</a:t>
                  </a:r>
                  <a:r>
                    <a:rPr lang="en-US" altLang="zh-CN" sz="1400" b="1" dirty="0" smtClean="0">
                      <a:latin typeface="+mj-lt"/>
                    </a:rPr>
                    <a:t>C,D</a:t>
                  </a:r>
                  <a:r>
                    <a:rPr lang="en-US" altLang="zh-CN" sz="1400" b="1" i="0" dirty="0" smtClean="0">
                      <a:latin typeface="+mj-lt"/>
                    </a:rPr>
                    <a:t>}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sz="1400" b="1" dirty="0" smtClean="0"/>
                    <a:t>:{</a:t>
                  </a:r>
                  <a:r>
                    <a:rPr lang="en-US" altLang="zh-CN" sz="1400" b="1" dirty="0"/>
                    <a:t>3</a:t>
                  </a:r>
                  <a:r>
                    <a:rPr lang="en-US" altLang="zh-CN" sz="1400" b="1" dirty="0" smtClean="0"/>
                    <a:t>,4}</a:t>
                  </a:r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77" name="圆角矩形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5110" y="1356942"/>
                  <a:ext cx="1492076" cy="856723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 r="-20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组合 63"/>
          <p:cNvGrpSpPr/>
          <p:nvPr/>
        </p:nvGrpSpPr>
        <p:grpSpPr>
          <a:xfrm>
            <a:off x="964194" y="1818105"/>
            <a:ext cx="7919342" cy="1839495"/>
            <a:chOff x="964194" y="1818105"/>
            <a:chExt cx="7919342" cy="1839495"/>
          </a:xfrm>
        </p:grpSpPr>
        <p:cxnSp>
          <p:nvCxnSpPr>
            <p:cNvPr id="32" name="直接箭头连接符 31"/>
            <p:cNvCxnSpPr/>
            <p:nvPr/>
          </p:nvCxnSpPr>
          <p:spPr>
            <a:xfrm flipH="1">
              <a:off x="2302791" y="1818105"/>
              <a:ext cx="9895" cy="1261227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组合 95"/>
            <p:cNvGrpSpPr/>
            <p:nvPr/>
          </p:nvGrpSpPr>
          <p:grpSpPr>
            <a:xfrm>
              <a:off x="964194" y="2419706"/>
              <a:ext cx="1342205" cy="369332"/>
              <a:chOff x="1026698" y="2973041"/>
              <a:chExt cx="2238861" cy="5309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矩形 68"/>
                  <p:cNvSpPr/>
                  <p:nvPr/>
                </p:nvSpPr>
                <p:spPr>
                  <a:xfrm>
                    <a:off x="1173830" y="2973041"/>
                    <a:ext cx="928265" cy="5309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9" name="矩形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3830" y="2973041"/>
                    <a:ext cx="928265" cy="53097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8" name="直接连接符 77"/>
              <p:cNvCxnSpPr/>
              <p:nvPr/>
            </p:nvCxnSpPr>
            <p:spPr>
              <a:xfrm flipH="1">
                <a:off x="1026698" y="3176690"/>
                <a:ext cx="370879" cy="239105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 flipV="1">
                <a:off x="1802616" y="3155463"/>
                <a:ext cx="350894" cy="287066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 flipV="1">
                <a:off x="1777216" y="3155463"/>
                <a:ext cx="1488343" cy="282972"/>
              </a:xfrm>
              <a:prstGeom prst="line">
                <a:avLst/>
              </a:prstGeom>
              <a:ln w="571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矩形 87"/>
            <p:cNvSpPr/>
            <p:nvPr/>
          </p:nvSpPr>
          <p:spPr>
            <a:xfrm>
              <a:off x="5855507" y="2906031"/>
              <a:ext cx="13789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Child node</a:t>
              </a:r>
              <a:r>
                <a:rPr lang="en-US" altLang="zh-CN" dirty="0" smtClean="0"/>
                <a:t>: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圆角矩形 78"/>
                <p:cNvSpPr/>
                <p:nvPr/>
              </p:nvSpPr>
              <p:spPr>
                <a:xfrm>
                  <a:off x="7391460" y="2603863"/>
                  <a:ext cx="1492076" cy="105373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sz="1400" b="1" dirty="0"/>
                    <a:t>:{A</a:t>
                  </a:r>
                  <a:r>
                    <a:rPr lang="en-US" altLang="zh-CN" sz="1400" b="1" dirty="0">
                      <a:sym typeface="Wingdings" panose="05000000000000000000" pitchFamily="2" charset="2"/>
                    </a:rPr>
                    <a:t>1,B</a:t>
                  </a:r>
                  <a:r>
                    <a:rPr lang="en-US" altLang="zh-CN" sz="1400" b="1" dirty="0" smtClean="0">
                      <a:sym typeface="Wingdings" panose="05000000000000000000" pitchFamily="2" charset="2"/>
                    </a:rPr>
                    <a:t></a:t>
                  </a:r>
                  <a:r>
                    <a:rPr lang="en-US" altLang="zh-CN" sz="1400" b="1" dirty="0" smtClean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2,</a:t>
                  </a:r>
                  <a:r>
                    <a:rPr lang="en-US" altLang="zh-CN" sz="1400" b="1" dirty="0" smtClean="0">
                      <a:solidFill>
                        <a:srgbClr val="FF0000"/>
                      </a:solidFill>
                      <a:sym typeface="Wingdings" panose="05000000000000000000" pitchFamily="2" charset="2"/>
                    </a:rPr>
                    <a:t>C3</a:t>
                  </a:r>
                  <a:r>
                    <a:rPr lang="en-US" altLang="zh-CN" sz="1400" b="1" dirty="0" smtClean="0"/>
                    <a:t>}</a:t>
                  </a:r>
                  <a:r>
                    <a:rPr lang="zh-CN" altLang="en-US" sz="1400" b="1" dirty="0" smtClean="0"/>
                    <a:t> </a:t>
                  </a:r>
                  <a:endParaRPr lang="en-US" altLang="zh-CN" sz="1400" b="1" i="1" dirty="0" smtClean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sz="1400" b="1" i="0" dirty="0" smtClean="0">
                      <a:latin typeface="+mj-lt"/>
                    </a:rPr>
                    <a:t>:{</a:t>
                  </a:r>
                  <a:r>
                    <a:rPr lang="en-US" altLang="zh-CN" sz="1400" b="1" dirty="0" smtClean="0">
                      <a:latin typeface="+mj-lt"/>
                    </a:rPr>
                    <a:t>D</a:t>
                  </a:r>
                  <a:r>
                    <a:rPr lang="en-US" altLang="zh-CN" sz="1400" b="1" i="0" dirty="0" smtClean="0">
                      <a:latin typeface="+mj-lt"/>
                    </a:rPr>
                    <a:t>} 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zh-CN" sz="1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sz="1400" b="1" dirty="0" smtClean="0"/>
                    <a:t>:{4}</a:t>
                  </a:r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79" name="圆角矩形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60" y="2603863"/>
                  <a:ext cx="1492076" cy="1053737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曲线连接符 80"/>
            <p:cNvCxnSpPr>
              <a:stCxn id="77" idx="2"/>
              <a:endCxn id="79" idx="0"/>
            </p:cNvCxnSpPr>
            <p:nvPr/>
          </p:nvCxnSpPr>
          <p:spPr>
            <a:xfrm rot="16200000" flipH="1">
              <a:off x="7939224" y="2405589"/>
              <a:ext cx="390198" cy="6350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58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1" grpId="0"/>
      <p:bldP spid="91" grpId="1"/>
      <p:bldP spid="92" grpId="0"/>
      <p:bldP spid="93" grpId="0" animBg="1"/>
      <p:bldP spid="93" grpId="1" animBg="1"/>
      <p:bldP spid="94" grpId="0" animBg="1"/>
      <p:bldP spid="99" grpId="0"/>
      <p:bldP spid="106" grpId="0"/>
      <p:bldP spid="106" grpId="1"/>
      <p:bldP spid="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Event Matching Framework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A* </a:t>
            </a:r>
            <a:r>
              <a:rPr lang="en-US" altLang="zh-CN" sz="2400" dirty="0" smtClean="0">
                <a:ea typeface="Microsoft YaHei UI" panose="020B0503020204020204" pitchFamily="34" charset="-122"/>
              </a:rPr>
              <a:t>Search Algorithm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Computing the Normal Distance </a:t>
            </a:r>
            <a:r>
              <a:rPr lang="en-US" altLang="zh-CN" sz="2400" b="1" i="1" dirty="0" smtClean="0">
                <a:ea typeface="Microsoft YaHei UI" panose="020B0503020204020204" pitchFamily="34" charset="-122"/>
              </a:rPr>
              <a:t>G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Simple Upper Bound of </a:t>
            </a:r>
            <a:r>
              <a:rPr lang="en-US" altLang="zh-CN" sz="2400" b="1" i="1" dirty="0">
                <a:ea typeface="Microsoft YaHei UI" panose="020B0503020204020204" pitchFamily="34" charset="-122"/>
              </a:rPr>
              <a:t>H</a:t>
            </a:r>
            <a:endParaRPr lang="en-US" altLang="zh-CN" sz="2400" b="1" i="1" dirty="0" smtClean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Advanced Bounding Function</a:t>
            </a:r>
            <a:endParaRPr lang="en-US" altLang="zh-CN" sz="28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Pay-As-You-Go Matching</a:t>
            </a:r>
            <a:endParaRPr lang="en-US" altLang="zh-CN" sz="28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">
        <p:fade/>
      </p:transition>
    </mc:Choice>
    <mc:Fallback xmlns="">
      <p:transition advTm="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Estimating Upper </a:t>
            </a:r>
            <a:r>
              <a:rPr lang="en-US" altLang="zh-CN" dirty="0"/>
              <a:t>Bound of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sz="2000" b="1" dirty="0" smtClean="0"/>
              </a:p>
              <a:p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endParaRPr lang="en-US" altLang="zh-CN" sz="2000" b="1" dirty="0"/>
              </a:p>
              <a:p>
                <a:r>
                  <a:rPr lang="en-US" altLang="zh-CN" sz="2000" b="1" dirty="0" smtClean="0"/>
                  <a:t>Simple </a:t>
                </a:r>
                <a:r>
                  <a:rPr lang="en-US" altLang="zh-CN" sz="2000" b="1" dirty="0">
                    <a:ea typeface="Microsoft YaHei UI" panose="020B0503020204020204" pitchFamily="34" charset="-122"/>
                  </a:rPr>
                  <a:t>Bounding Function</a:t>
                </a:r>
              </a:p>
              <a:p>
                <a:pPr lvl="1"/>
                <a:r>
                  <a:rPr lang="en-US" altLang="zh-CN" sz="2000" dirty="0" smtClean="0"/>
                  <a:t>We assume each remaining pattern has a matching pattern with similarity 1.0.</a:t>
                </a:r>
              </a:p>
              <a:p>
                <a:pPr lvl="1"/>
                <a:r>
                  <a:rPr lang="en-US" altLang="zh-CN" sz="2000" dirty="0" smtClean="0"/>
                  <a:t>Let </a:t>
                </a:r>
                <a:r>
                  <a:rPr lang="en-US" altLang="zh-CN" sz="2000" b="1" dirty="0" smtClean="0"/>
                  <a:t>h</a:t>
                </a:r>
                <a:r>
                  <a:rPr lang="en-US" altLang="zh-CN" sz="2000" dirty="0" smtClean="0"/>
                  <a:t> = 3.</a:t>
                </a:r>
              </a:p>
              <a:p>
                <a:r>
                  <a:rPr lang="en-US" altLang="zh-CN" sz="2000" b="1" dirty="0"/>
                  <a:t>Advanced </a:t>
                </a:r>
                <a:r>
                  <a:rPr lang="en-US" altLang="zh-CN" sz="2000" b="1" dirty="0">
                    <a:ea typeface="Microsoft YaHei UI" panose="020B0503020204020204" pitchFamily="34" charset="-122"/>
                  </a:rPr>
                  <a:t>Bounding </a:t>
                </a:r>
                <a:r>
                  <a:rPr lang="en-US" altLang="zh-CN" sz="2000" b="1" dirty="0" smtClean="0">
                    <a:ea typeface="Microsoft YaHei UI" panose="020B0503020204020204" pitchFamily="34" charset="-122"/>
                  </a:rPr>
                  <a:t>Function</a:t>
                </a:r>
                <a:endParaRPr lang="en-US" altLang="zh-CN" sz="2000" b="1" dirty="0">
                  <a:ea typeface="Microsoft YaHei UI" panose="020B0503020204020204" pitchFamily="34" charset="-122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)|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400" dirty="0" smtClean="0">
                  <a:ea typeface="Microsoft YaHei UI" panose="020B0503020204020204" pitchFamily="34" charset="-122"/>
                </a:endParaRPr>
              </a:p>
              <a:p>
                <a:pPr lvl="1"/>
                <a:r>
                  <a:rPr lang="en-US" altLang="zh-CN" sz="2000" b="1" dirty="0" smtClean="0">
                    <a:latin typeface="Cambria Math" panose="02040503050406030204" pitchFamily="18" charset="0"/>
                  </a:rPr>
                  <a:t>Motivation</a:t>
                </a:r>
                <a:r>
                  <a:rPr lang="en-US" altLang="zh-CN" sz="2000" dirty="0" smtClean="0">
                    <a:latin typeface="Cambria Math" panose="02040503050406030204" pitchFamily="18" charset="0"/>
                  </a:rPr>
                  <a:t>: Estimation need </a:t>
                </a:r>
                <a:r>
                  <a:rPr lang="en-US" altLang="zh-CN" sz="2000" b="1" dirty="0" smtClean="0">
                    <a:latin typeface="Cambria Math" panose="02040503050406030204" pitchFamily="18" charset="0"/>
                  </a:rPr>
                  <a:t>speed</a:t>
                </a:r>
                <a:r>
                  <a:rPr lang="en-US" altLang="zh-CN" sz="2000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lvl="1"/>
                <a:r>
                  <a:rPr lang="en-US" altLang="zh-CN" sz="2000" dirty="0" smtClean="0">
                    <a:latin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latin typeface="Cambria Math" panose="02040503050406030204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2000" dirty="0" smtClean="0">
                    <a:latin typeface="Cambria Math" panose="02040503050406030204" pitchFamily="18" charset="0"/>
                  </a:rPr>
                  <a:t> ?</a:t>
                </a:r>
              </a:p>
              <a:p>
                <a:pPr lvl="1"/>
                <a:r>
                  <a:rPr lang="en-US" altLang="zh-CN" sz="2000" dirty="0">
                    <a:ea typeface="Microsoft YaHei UI" panose="020B0503020204020204" pitchFamily="34" charset="-122"/>
                  </a:rPr>
                  <a:t>C</a:t>
                </a:r>
                <a:r>
                  <a:rPr lang="en-US" altLang="zh-CN" sz="2000" dirty="0" smtClean="0">
                    <a:ea typeface="Microsoft YaHei UI" panose="020B0503020204020204" pitchFamily="34" charset="-122"/>
                  </a:rPr>
                  <a:t>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Microsoft YaHei UI" panose="020B0503020204020204" pitchFamily="34" charset="-122"/>
                  </a:rPr>
                  <a:t> </a:t>
                </a:r>
                <a:r>
                  <a:rPr lang="en-US" altLang="zh-CN" sz="2000" dirty="0" smtClean="0">
                    <a:ea typeface="Microsoft YaHei UI" panose="020B0503020204020204" pitchFamily="34" charset="-122"/>
                  </a:rPr>
                  <a:t>online ?</a:t>
                </a:r>
                <a:endParaRPr lang="en-US" altLang="zh-CN" sz="2000" dirty="0">
                  <a:ea typeface="Microsoft YaHei UI" panose="020B0503020204020204" pitchFamily="34" charset="-122"/>
                </a:endParaRPr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20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84098" y="5637426"/>
            <a:ext cx="674324" cy="692301"/>
            <a:chOff x="619583" y="5746599"/>
            <a:chExt cx="674324" cy="69230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622300" y="5746599"/>
              <a:ext cx="671607" cy="6923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619583" y="5746600"/>
              <a:ext cx="674324" cy="6787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798545" y="1221855"/>
            <a:ext cx="1950160" cy="339748"/>
            <a:chOff x="2042809" y="2219232"/>
            <a:chExt cx="3981273" cy="734026"/>
          </a:xfrm>
        </p:grpSpPr>
        <p:sp>
          <p:nvSpPr>
            <p:cNvPr id="11" name="椭圆 10"/>
            <p:cNvSpPr/>
            <p:nvPr/>
          </p:nvSpPr>
          <p:spPr>
            <a:xfrm>
              <a:off x="2195008" y="2718771"/>
              <a:ext cx="227520" cy="23448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b="1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19999" y="2718773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b="1"/>
            </a:p>
          </p:txBody>
        </p:sp>
        <p:sp>
          <p:nvSpPr>
            <p:cNvPr id="13" name="椭圆 12"/>
            <p:cNvSpPr/>
            <p:nvPr/>
          </p:nvSpPr>
          <p:spPr>
            <a:xfrm>
              <a:off x="4444113" y="2718773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b="1"/>
            </a:p>
          </p:txBody>
        </p:sp>
        <p:sp>
          <p:nvSpPr>
            <p:cNvPr id="14" name="椭圆 13"/>
            <p:cNvSpPr/>
            <p:nvPr/>
          </p:nvSpPr>
          <p:spPr>
            <a:xfrm>
              <a:off x="5568227" y="2715598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b="1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42809" y="2224581"/>
              <a:ext cx="599531" cy="664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+mj-lt"/>
                </a:rPr>
                <a:t>A</a:t>
              </a:r>
              <a:endParaRPr lang="zh-CN" altLang="en-US" sz="1400" b="1" dirty="0">
                <a:latin typeface="+mj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62379" y="2224581"/>
              <a:ext cx="583170" cy="66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+mj-lt"/>
                </a:rPr>
                <a:t>B</a:t>
              </a:r>
              <a:endParaRPr lang="zh-CN" altLang="en-US" sz="1400" b="1" dirty="0">
                <a:latin typeface="+mj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421190" y="2219232"/>
              <a:ext cx="570080" cy="66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+mj-lt"/>
                </a:rPr>
                <a:t>C</a:t>
              </a:r>
              <a:endParaRPr lang="zh-CN" altLang="en-US" sz="1400" b="1" dirty="0">
                <a:latin typeface="+mj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414732" y="2224581"/>
              <a:ext cx="609350" cy="66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+mj-lt"/>
                </a:rPr>
                <a:t>D</a:t>
              </a:r>
              <a:endParaRPr lang="zh-CN" altLang="en-US" sz="1400" b="1" dirty="0"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86723" y="2135544"/>
            <a:ext cx="1921656" cy="419789"/>
            <a:chOff x="2042809" y="5132382"/>
            <a:chExt cx="3923084" cy="906954"/>
          </a:xfrm>
        </p:grpSpPr>
        <p:sp>
          <p:nvSpPr>
            <p:cNvPr id="20" name="椭圆 19"/>
            <p:cNvSpPr/>
            <p:nvPr/>
          </p:nvSpPr>
          <p:spPr>
            <a:xfrm>
              <a:off x="2204530" y="5135402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b="1"/>
            </a:p>
          </p:txBody>
        </p:sp>
        <p:sp>
          <p:nvSpPr>
            <p:cNvPr id="21" name="椭圆 20"/>
            <p:cNvSpPr/>
            <p:nvPr/>
          </p:nvSpPr>
          <p:spPr>
            <a:xfrm>
              <a:off x="3319999" y="5135401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b="1"/>
            </a:p>
          </p:txBody>
        </p:sp>
        <p:sp>
          <p:nvSpPr>
            <p:cNvPr id="22" name="椭圆 21"/>
            <p:cNvSpPr/>
            <p:nvPr/>
          </p:nvSpPr>
          <p:spPr>
            <a:xfrm>
              <a:off x="4435373" y="5133701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b="1"/>
            </a:p>
          </p:txBody>
        </p:sp>
        <p:sp>
          <p:nvSpPr>
            <p:cNvPr id="23" name="椭圆 22"/>
            <p:cNvSpPr/>
            <p:nvPr/>
          </p:nvSpPr>
          <p:spPr>
            <a:xfrm>
              <a:off x="5566170" y="5132382"/>
              <a:ext cx="227520" cy="23448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b="1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042809" y="5366865"/>
              <a:ext cx="563535" cy="664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+mj-lt"/>
                </a:rPr>
                <a:t>1</a:t>
              </a:r>
              <a:endParaRPr lang="zh-CN" altLang="en-US" sz="1400" b="1" dirty="0">
                <a:latin typeface="+mj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69619" y="5366865"/>
              <a:ext cx="563535" cy="664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+mj-lt"/>
                </a:rPr>
                <a:t>2</a:t>
              </a:r>
              <a:endParaRPr lang="zh-CN" altLang="en-US" sz="1400" b="1" dirty="0">
                <a:latin typeface="+mj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85592" y="5374384"/>
              <a:ext cx="563535" cy="664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+mj-lt"/>
                </a:rPr>
                <a:t>3</a:t>
              </a:r>
              <a:endParaRPr lang="zh-CN" altLang="en-US" sz="1400" b="1" dirty="0">
                <a:latin typeface="+mj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402358" y="5366865"/>
              <a:ext cx="563535" cy="664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+mj-lt"/>
                </a:rPr>
                <a:t>4</a:t>
              </a:r>
              <a:endParaRPr lang="zh-CN" altLang="en-US" sz="1400" b="1" dirty="0">
                <a:latin typeface="+mj-lt"/>
              </a:endParaRPr>
            </a:p>
          </p:txBody>
        </p:sp>
      </p:grpSp>
      <p:cxnSp>
        <p:nvCxnSpPr>
          <p:cNvPr id="28" name="曲线连接符 27"/>
          <p:cNvCxnSpPr>
            <a:stCxn id="11" idx="6"/>
            <a:endCxn id="12" idx="2"/>
          </p:cNvCxnSpPr>
          <p:nvPr/>
        </p:nvCxnSpPr>
        <p:spPr>
          <a:xfrm>
            <a:off x="984544" y="1507336"/>
            <a:ext cx="439611" cy="1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stCxn id="12" idx="4"/>
            <a:endCxn id="13" idx="4"/>
          </p:cNvCxnSpPr>
          <p:nvPr/>
        </p:nvCxnSpPr>
        <p:spPr>
          <a:xfrm rot="16200000" flipH="1">
            <a:off x="1755193" y="1286288"/>
            <a:ext cx="12700" cy="550628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曲线连接符 29"/>
          <p:cNvCxnSpPr>
            <a:stCxn id="13" idx="0"/>
            <a:endCxn id="12" idx="0"/>
          </p:cNvCxnSpPr>
          <p:nvPr/>
        </p:nvCxnSpPr>
        <p:spPr>
          <a:xfrm rot="16200000" flipV="1">
            <a:off x="1755193" y="1177755"/>
            <a:ext cx="12700" cy="550628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13" idx="6"/>
            <a:endCxn id="14" idx="2"/>
          </p:cNvCxnSpPr>
          <p:nvPr/>
        </p:nvCxnSpPr>
        <p:spPr>
          <a:xfrm flipV="1">
            <a:off x="2086230" y="1505866"/>
            <a:ext cx="439182" cy="147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曲线连接符 31"/>
          <p:cNvCxnSpPr>
            <a:stCxn id="20" idx="6"/>
            <a:endCxn id="21" idx="2"/>
          </p:cNvCxnSpPr>
          <p:nvPr/>
        </p:nvCxnSpPr>
        <p:spPr>
          <a:xfrm flipV="1">
            <a:off x="977386" y="2191207"/>
            <a:ext cx="434947" cy="1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曲线连接符 32"/>
          <p:cNvCxnSpPr>
            <a:stCxn id="21" idx="6"/>
            <a:endCxn id="22" idx="2"/>
          </p:cNvCxnSpPr>
          <p:nvPr/>
        </p:nvCxnSpPr>
        <p:spPr>
          <a:xfrm flipV="1">
            <a:off x="1523780" y="2190421"/>
            <a:ext cx="434900" cy="786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曲线连接符 33"/>
          <p:cNvCxnSpPr>
            <a:stCxn id="22" idx="6"/>
            <a:endCxn id="23" idx="2"/>
          </p:cNvCxnSpPr>
          <p:nvPr/>
        </p:nvCxnSpPr>
        <p:spPr>
          <a:xfrm flipV="1">
            <a:off x="2070127" y="2189810"/>
            <a:ext cx="442455" cy="611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2909763" y="1136653"/>
            <a:ext cx="217477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i="0" dirty="0" smtClean="0">
                <a:latin typeface="+mj-lt"/>
              </a:rPr>
              <a:t>Patterns:</a:t>
            </a:r>
          </a:p>
          <a:p>
            <a:r>
              <a:rPr lang="en-US" altLang="zh-CN" sz="1600" dirty="0" smtClean="0">
                <a:latin typeface="+mj-lt"/>
              </a:rPr>
              <a:t>A, B, C, D,</a:t>
            </a:r>
          </a:p>
          <a:p>
            <a:r>
              <a:rPr lang="en-US" altLang="zh-CN" sz="1600" b="1" dirty="0" smtClean="0">
                <a:latin typeface="+mj-lt"/>
              </a:rPr>
              <a:t>SEQ(</a:t>
            </a:r>
            <a:r>
              <a:rPr lang="en-US" altLang="zh-CN" sz="1600" dirty="0" smtClean="0">
                <a:latin typeface="+mj-lt"/>
              </a:rPr>
              <a:t>A,B</a:t>
            </a:r>
            <a:r>
              <a:rPr lang="en-US" altLang="zh-CN" sz="1600" b="1" dirty="0" smtClean="0">
                <a:latin typeface="+mj-lt"/>
              </a:rPr>
              <a:t>)</a:t>
            </a:r>
            <a:r>
              <a:rPr lang="en-US" altLang="zh-CN" sz="1600" dirty="0" smtClean="0">
                <a:latin typeface="+mj-lt"/>
              </a:rPr>
              <a:t>, </a:t>
            </a:r>
            <a:r>
              <a:rPr lang="en-US" altLang="zh-CN" sz="1600" b="1" dirty="0" smtClean="0">
                <a:latin typeface="+mj-lt"/>
              </a:rPr>
              <a:t>SEQ(</a:t>
            </a:r>
            <a:r>
              <a:rPr lang="en-US" altLang="zh-CN" sz="1600" dirty="0" smtClean="0">
                <a:latin typeface="+mj-lt"/>
              </a:rPr>
              <a:t>B,C</a:t>
            </a:r>
            <a:r>
              <a:rPr lang="en-US" altLang="zh-CN" sz="1600" b="1" dirty="0" smtClean="0">
                <a:latin typeface="+mj-lt"/>
              </a:rPr>
              <a:t>)</a:t>
            </a:r>
            <a:r>
              <a:rPr lang="en-US" altLang="zh-CN" sz="1600" dirty="0" smtClean="0">
                <a:latin typeface="+mj-lt"/>
              </a:rPr>
              <a:t>, </a:t>
            </a:r>
            <a:r>
              <a:rPr lang="en-US" altLang="zh-CN" sz="1600" b="1" dirty="0" smtClean="0">
                <a:latin typeface="+mj-lt"/>
              </a:rPr>
              <a:t>SEQ(</a:t>
            </a:r>
            <a:r>
              <a:rPr lang="en-US" altLang="zh-CN" sz="1600" dirty="0" smtClean="0">
                <a:latin typeface="+mj-lt"/>
              </a:rPr>
              <a:t>C,B</a:t>
            </a:r>
            <a:r>
              <a:rPr lang="en-US" altLang="zh-CN" sz="1600" b="1" dirty="0" smtClean="0">
                <a:latin typeface="+mj-lt"/>
              </a:rPr>
              <a:t>)</a:t>
            </a:r>
            <a:r>
              <a:rPr lang="en-US" altLang="zh-CN" sz="1600" dirty="0" smtClean="0">
                <a:latin typeface="+mj-lt"/>
              </a:rPr>
              <a:t>,</a:t>
            </a:r>
            <a:r>
              <a:rPr lang="en-US" altLang="zh-CN" sz="1600" b="1" dirty="0" smtClean="0">
                <a:latin typeface="+mj-lt"/>
              </a:rPr>
              <a:t> SEQ(</a:t>
            </a:r>
            <a:r>
              <a:rPr lang="en-US" altLang="zh-CN" sz="1600" dirty="0" smtClean="0">
                <a:latin typeface="+mj-lt"/>
              </a:rPr>
              <a:t>C,D</a:t>
            </a:r>
            <a:r>
              <a:rPr lang="en-US" altLang="zh-CN" sz="1600" b="1" dirty="0" smtClean="0">
                <a:latin typeface="+mj-lt"/>
              </a:rPr>
              <a:t>)</a:t>
            </a:r>
            <a:r>
              <a:rPr lang="en-US" altLang="zh-CN" sz="1600" dirty="0" smtClean="0">
                <a:latin typeface="+mj-lt"/>
              </a:rPr>
              <a:t>,</a:t>
            </a:r>
          </a:p>
          <a:p>
            <a:r>
              <a:rPr lang="en-US" altLang="zh-CN" sz="1600" b="1" dirty="0" smtClean="0">
                <a:latin typeface="+mj-lt"/>
              </a:rPr>
              <a:t>SEQ(</a:t>
            </a:r>
            <a:r>
              <a:rPr lang="en-US" altLang="zh-CN" sz="1600" dirty="0" smtClean="0">
                <a:latin typeface="+mj-lt"/>
              </a:rPr>
              <a:t>A,B,C</a:t>
            </a:r>
            <a:r>
              <a:rPr lang="en-US" altLang="zh-CN" sz="1600" b="1" dirty="0" smtClean="0">
                <a:latin typeface="+mj-lt"/>
              </a:rPr>
              <a:t>)</a:t>
            </a:r>
            <a:r>
              <a:rPr lang="en-US" altLang="zh-CN" sz="1600" dirty="0" smtClean="0">
                <a:latin typeface="+mj-lt"/>
              </a:rPr>
              <a:t>,</a:t>
            </a:r>
            <a:r>
              <a:rPr lang="en-US" altLang="zh-CN" sz="1600" b="1" dirty="0" smtClean="0">
                <a:latin typeface="+mj-lt"/>
              </a:rPr>
              <a:t> SEQ(</a:t>
            </a:r>
            <a:r>
              <a:rPr lang="en-US" altLang="zh-CN" sz="1600" dirty="0" smtClean="0">
                <a:latin typeface="+mj-lt"/>
              </a:rPr>
              <a:t>B,C,D</a:t>
            </a:r>
            <a:r>
              <a:rPr lang="en-US" altLang="zh-CN" sz="1600" b="1" dirty="0" smtClean="0">
                <a:latin typeface="+mj-lt"/>
              </a:rPr>
              <a:t>)</a:t>
            </a:r>
            <a:endParaRPr lang="zh-CN" altLang="en-US" sz="1600" b="1" dirty="0"/>
          </a:p>
        </p:txBody>
      </p:sp>
      <p:sp>
        <p:nvSpPr>
          <p:cNvPr id="36" name="文本框 35"/>
          <p:cNvSpPr txBox="1"/>
          <p:nvPr/>
        </p:nvSpPr>
        <p:spPr>
          <a:xfrm>
            <a:off x="315348" y="1310136"/>
            <a:ext cx="481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G</a:t>
            </a:r>
            <a:r>
              <a:rPr lang="en-US" altLang="zh-CN" sz="1400" b="1" baseline="-25000" dirty="0" smtClean="0"/>
              <a:t>1</a:t>
            </a:r>
            <a:endParaRPr lang="zh-CN" altLang="en-US" sz="1400" b="1" baseline="-25000" dirty="0"/>
          </a:p>
        </p:txBody>
      </p:sp>
      <p:sp>
        <p:nvSpPr>
          <p:cNvPr id="37" name="文本框 36"/>
          <p:cNvSpPr txBox="1"/>
          <p:nvPr/>
        </p:nvSpPr>
        <p:spPr>
          <a:xfrm>
            <a:off x="309643" y="2022105"/>
            <a:ext cx="48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G</a:t>
            </a:r>
            <a:r>
              <a:rPr lang="en-US" altLang="zh-CN" sz="1400" b="1" baseline="-25000" dirty="0" smtClean="0"/>
              <a:t>2</a:t>
            </a:r>
            <a:endParaRPr lang="zh-CN" altLang="en-US" sz="1400" b="1" baseline="-25000" dirty="0"/>
          </a:p>
        </p:txBody>
      </p:sp>
      <p:cxnSp>
        <p:nvCxnSpPr>
          <p:cNvPr id="40" name="直接箭头连接符 39"/>
          <p:cNvCxnSpPr/>
          <p:nvPr/>
        </p:nvCxnSpPr>
        <p:spPr>
          <a:xfrm>
            <a:off x="921662" y="1613540"/>
            <a:ext cx="0" cy="46767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1465927" y="1613540"/>
            <a:ext cx="2129" cy="46767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H="1">
            <a:off x="2027435" y="1590716"/>
            <a:ext cx="2129" cy="46767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圆角矩形 50"/>
              <p:cNvSpPr/>
              <p:nvPr/>
            </p:nvSpPr>
            <p:spPr>
              <a:xfrm>
                <a:off x="5128990" y="1276145"/>
                <a:ext cx="1492076" cy="105373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dirty="0"/>
                  <a:t>:{A</a:t>
                </a:r>
                <a:r>
                  <a:rPr lang="en-US" altLang="zh-CN" sz="1400" b="1" dirty="0">
                    <a:sym typeface="Wingdings" panose="05000000000000000000" pitchFamily="2" charset="2"/>
                  </a:rPr>
                  <a:t>1,B</a:t>
                </a:r>
                <a:r>
                  <a:rPr lang="en-US" altLang="zh-CN" sz="1400" b="1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zh-CN" sz="14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2,C3</a:t>
                </a:r>
                <a:r>
                  <a:rPr lang="en-US" altLang="zh-CN" sz="1400" b="1" dirty="0" smtClean="0"/>
                  <a:t>}</a:t>
                </a:r>
                <a:r>
                  <a:rPr lang="zh-CN" altLang="en-US" sz="1400" b="1" dirty="0" smtClean="0"/>
                  <a:t> </a:t>
                </a:r>
                <a:endParaRPr lang="en-US" altLang="zh-CN" sz="14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i="0" dirty="0" smtClean="0">
                    <a:latin typeface="+mj-lt"/>
                  </a:rPr>
                  <a:t>:{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  <a:latin typeface="+mj-lt"/>
                  </a:rPr>
                  <a:t>D</a:t>
                </a:r>
                <a:r>
                  <a:rPr lang="en-US" altLang="zh-CN" sz="1400" b="1" i="0" dirty="0" smtClean="0">
                    <a:latin typeface="+mj-lt"/>
                  </a:rPr>
                  <a:t>}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dirty="0" smtClean="0"/>
                  <a:t>:{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altLang="zh-CN" sz="1400" b="1" dirty="0" smtClean="0"/>
                  <a:t>}</a:t>
                </a:r>
                <a:endParaRPr lang="zh-CN" altLang="en-US" sz="1400" b="1" dirty="0"/>
              </a:p>
            </p:txBody>
          </p:sp>
        </mc:Choice>
        <mc:Fallback xmlns="">
          <p:sp>
            <p:nvSpPr>
              <p:cNvPr id="51" name="圆角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990" y="1276145"/>
                <a:ext cx="1492076" cy="1053737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/>
          <p:cNvSpPr/>
          <p:nvPr/>
        </p:nvSpPr>
        <p:spPr>
          <a:xfrm>
            <a:off x="6686995" y="1143436"/>
            <a:ext cx="2174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i="0" dirty="0" smtClean="0">
                <a:solidFill>
                  <a:srgbClr val="FF0000"/>
                </a:solidFill>
                <a:latin typeface="+mj-lt"/>
              </a:rPr>
              <a:t>Remaining Patterns</a:t>
            </a:r>
            <a:r>
              <a:rPr lang="en-US" altLang="zh-CN" sz="1600" b="1" i="0" dirty="0" smtClean="0">
                <a:latin typeface="+mj-lt"/>
              </a:rPr>
              <a:t>:</a:t>
            </a:r>
          </a:p>
          <a:p>
            <a:r>
              <a:rPr lang="en-US" altLang="zh-CN" sz="1600" dirty="0" smtClean="0">
                <a:latin typeface="+mj-lt"/>
              </a:rPr>
              <a:t>D,</a:t>
            </a:r>
          </a:p>
          <a:p>
            <a:r>
              <a:rPr lang="en-US" altLang="zh-CN" sz="1600" b="1" dirty="0" smtClean="0">
                <a:latin typeface="+mj-lt"/>
              </a:rPr>
              <a:t>SEQ(</a:t>
            </a:r>
            <a:r>
              <a:rPr lang="en-US" altLang="zh-CN" sz="1600" dirty="0" smtClean="0">
                <a:latin typeface="+mj-lt"/>
              </a:rPr>
              <a:t>C,D</a:t>
            </a:r>
            <a:r>
              <a:rPr lang="en-US" altLang="zh-CN" sz="1600" b="1" dirty="0" smtClean="0">
                <a:latin typeface="+mj-lt"/>
              </a:rPr>
              <a:t>)</a:t>
            </a:r>
            <a:r>
              <a:rPr lang="en-US" altLang="zh-CN" sz="1600" dirty="0" smtClean="0">
                <a:latin typeface="+mj-lt"/>
              </a:rPr>
              <a:t>,</a:t>
            </a:r>
            <a:endParaRPr lang="en-US" altLang="zh-CN" sz="1600" b="1" dirty="0" smtClean="0">
              <a:latin typeface="+mj-lt"/>
            </a:endParaRPr>
          </a:p>
          <a:p>
            <a:r>
              <a:rPr lang="en-US" altLang="zh-CN" sz="1600" b="1" dirty="0" smtClean="0">
                <a:latin typeface="+mj-lt"/>
              </a:rPr>
              <a:t>SEQ(</a:t>
            </a:r>
            <a:r>
              <a:rPr lang="en-US" altLang="zh-CN" sz="1600" dirty="0" smtClean="0">
                <a:latin typeface="+mj-lt"/>
              </a:rPr>
              <a:t>B,C,D</a:t>
            </a:r>
            <a:r>
              <a:rPr lang="en-US" altLang="zh-CN" sz="1600" b="1" dirty="0" smtClean="0">
                <a:latin typeface="+mj-lt"/>
              </a:rPr>
              <a:t>)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099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a typeface="Microsoft YaHei UI" panose="020B0503020204020204" pitchFamily="34" charset="-122"/>
              </a:rPr>
              <a:t>Advanced Bounding </a:t>
            </a:r>
            <a:r>
              <a:rPr lang="en-US" altLang="zh-CN" dirty="0" smtClean="0">
                <a:ea typeface="Microsoft YaHei UI" panose="020B0503020204020204" pitchFamily="34" charset="-122"/>
              </a:rPr>
              <a:t>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/>
                  <a:t>Use other </a:t>
                </a:r>
                <a:r>
                  <a:rPr lang="en-US" altLang="zh-CN" sz="2400" dirty="0" smtClean="0"/>
                  <a:t>frequency to </a:t>
                </a:r>
                <a:r>
                  <a:rPr lang="en-US" altLang="zh-CN" sz="2400" dirty="0"/>
                  <a:t>take the place of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sz="2400" dirty="0" smtClean="0"/>
              </a:p>
              <a:p>
                <a:r>
                  <a:rPr lang="en-US" altLang="zh-CN" sz="2400" b="1" dirty="0" smtClean="0"/>
                  <a:t>Highest vertex </a:t>
                </a:r>
                <a:r>
                  <a:rPr lang="en-US" altLang="zh-CN" sz="2400" dirty="0" smtClean="0"/>
                  <a:t>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 smtClean="0"/>
                  <a:t> </a:t>
                </a:r>
                <a:endParaRPr lang="en-US" altLang="zh-CN" sz="2400" dirty="0" smtClean="0"/>
              </a:p>
              <a:p>
                <a:r>
                  <a:rPr lang="en-US" altLang="zh-CN" sz="2400" b="1" dirty="0" smtClean="0"/>
                  <a:t>Highest edge </a:t>
                </a:r>
                <a:r>
                  <a:rPr lang="en-US" altLang="zh-CN" sz="2400" dirty="0" smtClean="0"/>
                  <a:t>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" t="-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21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931245"/>
                  </p:ext>
                </p:extLst>
              </p:nvPr>
            </p:nvGraphicFramePr>
            <p:xfrm>
              <a:off x="842994" y="2692452"/>
              <a:ext cx="7967177" cy="3343841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4065704"/>
                    <a:gridCol w="3901473"/>
                  </a:tblGrid>
                  <a:tr h="3975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Case of Pattern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Upper Bound</a:t>
                          </a:r>
                          <a:endParaRPr lang="zh-CN" altLang="en-US" sz="2000" dirty="0"/>
                        </a:p>
                      </a:txBody>
                      <a:tcPr/>
                    </a:tc>
                  </a:tr>
                  <a:tr h="2819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 smtClean="0"/>
                            <a:t>a general pattern</a:t>
                          </a:r>
                          <a:endParaRPr lang="zh-CN" alt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zh-CN" altLang="en-US" sz="2000" b="0" dirty="0"/>
                        </a:p>
                      </a:txBody>
                      <a:tcPr anchor="ctr"/>
                    </a:tc>
                  </a:tr>
                  <a:tr h="2819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altLang="zh-CN" sz="2000" b="0" dirty="0" smtClean="0"/>
                            <a:t>a simple pattern </a:t>
                          </a:r>
                          <a:r>
                            <a:rPr lang="it-IT" altLang="zh-CN" sz="2000" b="1" dirty="0" smtClean="0"/>
                            <a:t>SEQ(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altLang="zh-CN" sz="2000" b="0" dirty="0" smtClean="0"/>
                            <a:t>, ... 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altLang="zh-CN" sz="2000" b="1" dirty="0" smtClean="0"/>
                            <a:t>)</a:t>
                          </a:r>
                          <a:endParaRPr lang="zh-CN" alt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zh-CN" altLang="en-US" sz="2000" b="0" dirty="0"/>
                        </a:p>
                      </a:txBody>
                      <a:tcPr anchor="ctr"/>
                    </a:tc>
                  </a:tr>
                  <a:tr h="3975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a simple pattern </a:t>
                          </a:r>
                          <a:r>
                            <a:rPr lang="en-US" altLang="zh-CN" sz="2000" b="1" dirty="0" smtClean="0"/>
                            <a:t>AND(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 dirty="0" smtClean="0"/>
                            <a:t>, ... 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 b="1" dirty="0" smtClean="0"/>
                            <a:t>)</a:t>
                          </a:r>
                          <a:endParaRPr lang="zh-CN" alt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!</m:t>
                                        </m:r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!</m:t>
                                        </m:r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</a:tr>
                  <a:tr h="3975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a complex pattern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931245"/>
                  </p:ext>
                </p:extLst>
              </p:nvPr>
            </p:nvGraphicFramePr>
            <p:xfrm>
              <a:off x="842994" y="2692452"/>
              <a:ext cx="7967177" cy="3343841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4065704"/>
                    <a:gridCol w="3901473"/>
                  </a:tblGrid>
                  <a:tr h="3975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7692" r="-96402" b="-74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Upper Bound</a:t>
                          </a:r>
                          <a:endParaRPr lang="zh-CN" altLang="en-US" sz="2000" dirty="0"/>
                        </a:p>
                      </a:txBody>
                      <a:tcPr/>
                    </a:tc>
                  </a:tr>
                  <a:tr h="736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 smtClean="0"/>
                            <a:t>a general pattern</a:t>
                          </a:r>
                          <a:endParaRPr lang="zh-CN" alt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4212" t="-57377" r="-312" b="-299180"/>
                          </a:stretch>
                        </a:blipFill>
                      </a:tcPr>
                    </a:tc>
                  </a:tr>
                  <a:tr h="7364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50" t="-158678" r="-96402" b="-20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4212" t="-158678" r="-312" b="-201653"/>
                          </a:stretch>
                        </a:blipFill>
                      </a:tcPr>
                    </a:tc>
                  </a:tr>
                  <a:tr h="7364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50" t="-258678" r="-96402" b="-10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4212" t="-258678" r="-312" b="-101653"/>
                          </a:stretch>
                        </a:blipFill>
                      </a:tcPr>
                    </a:tc>
                  </a:tr>
                  <a:tr h="7370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smtClean="0"/>
                            <a:t>a complex pattern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4212" t="-358678" r="-312" b="-16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75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Event Matching Framework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A* </a:t>
            </a:r>
            <a:r>
              <a:rPr lang="en-US" altLang="zh-CN" sz="2400" dirty="0" smtClean="0">
                <a:ea typeface="Microsoft YaHei UI" panose="020B0503020204020204" pitchFamily="34" charset="-122"/>
              </a:rPr>
              <a:t>Search Algorithm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Computing the Normal Distance </a:t>
            </a:r>
            <a:r>
              <a:rPr lang="en-US" altLang="zh-CN" sz="2400" b="1" i="1" dirty="0" smtClean="0">
                <a:ea typeface="Microsoft YaHei UI" panose="020B0503020204020204" pitchFamily="34" charset="-122"/>
              </a:rPr>
              <a:t>G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Simple Upper Bound of </a:t>
            </a:r>
            <a:r>
              <a:rPr lang="en-US" altLang="zh-CN" sz="2400" b="1" i="1" dirty="0">
                <a:ea typeface="Microsoft YaHei UI" panose="020B0503020204020204" pitchFamily="34" charset="-122"/>
              </a:rPr>
              <a:t>H</a:t>
            </a:r>
            <a:endParaRPr lang="en-US" altLang="zh-CN" sz="2400" b="1" i="1" dirty="0" smtClean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Advanced Bounding Function</a:t>
            </a:r>
            <a:endParaRPr lang="en-US" altLang="zh-CN" sz="28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solidFill>
                  <a:schemeClr val="accent5"/>
                </a:solidFill>
                <a:ea typeface="Microsoft YaHei UI" panose="020B0503020204020204" pitchFamily="34" charset="-122"/>
              </a:rPr>
              <a:t>Pay-As-You-Go Matching</a:t>
            </a:r>
            <a:endParaRPr lang="en-US" altLang="zh-CN" sz="2800" dirty="0">
              <a:solidFill>
                <a:schemeClr val="accent5"/>
              </a:solidFill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22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131">
        <p:fade/>
      </p:transition>
    </mc:Choice>
    <mc:Fallback xmlns="">
      <p:transition advTm="31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Pay-As-You-Go Matching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Motivation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000" dirty="0" smtClean="0"/>
              <a:t>Interesting </a:t>
            </a:r>
            <a:r>
              <a:rPr lang="en-US" altLang="zh-CN" sz="2000" dirty="0"/>
              <a:t>event patterns </a:t>
            </a:r>
            <a:r>
              <a:rPr lang="en-US" altLang="zh-CN" sz="2000" dirty="0" smtClean="0"/>
              <a:t>are </a:t>
            </a:r>
            <a:r>
              <a:rPr lang="en-US" altLang="zh-CN" sz="2000" b="1" dirty="0" smtClean="0"/>
              <a:t>gradually identified</a:t>
            </a:r>
            <a:r>
              <a:rPr lang="en-US" altLang="zh-CN" sz="2000" dirty="0" smtClean="0"/>
              <a:t>.</a:t>
            </a:r>
          </a:p>
          <a:p>
            <a:pPr lvl="1"/>
            <a:r>
              <a:rPr lang="en-US" altLang="zh-CN" sz="2000" dirty="0" smtClean="0"/>
              <a:t>Best matching </a:t>
            </a:r>
            <a:r>
              <a:rPr lang="en-US" altLang="zh-CN" sz="2000" b="1" dirty="0" smtClean="0"/>
              <a:t>may change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r>
              <a:rPr lang="en-US" altLang="zh-CN" sz="2400" dirty="0" smtClean="0"/>
              <a:t>Two heuristic strategy:</a:t>
            </a:r>
          </a:p>
          <a:p>
            <a:pPr lvl="1"/>
            <a:r>
              <a:rPr lang="en-US" altLang="zh-CN" sz="2000" b="1" dirty="0" smtClean="0"/>
              <a:t>Continue</a:t>
            </a:r>
          </a:p>
          <a:p>
            <a:pPr lvl="1"/>
            <a:r>
              <a:rPr lang="en-US" altLang="zh-CN" sz="2000" b="1" dirty="0" smtClean="0"/>
              <a:t>Restart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23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圆角矩形 40"/>
              <p:cNvSpPr/>
              <p:nvPr/>
            </p:nvSpPr>
            <p:spPr>
              <a:xfrm>
                <a:off x="4696959" y="2530420"/>
                <a:ext cx="2558809" cy="38796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1400" b="1" i="0" dirty="0" smtClean="0">
                    <a:latin typeface="+mj-lt"/>
                  </a:rPr>
                  <a:t>:{}</a:t>
                </a:r>
                <a:r>
                  <a:rPr lang="zh-CN" altLang="en-US" sz="1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i="0" dirty="0" smtClean="0">
                    <a:latin typeface="+mj-lt"/>
                  </a:rPr>
                  <a:t>:{</a:t>
                </a:r>
                <a:r>
                  <a:rPr lang="en-US" altLang="zh-CN" sz="1400" b="1" dirty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altLang="zh-CN" sz="1400" b="1" i="0" dirty="0" smtClean="0">
                    <a:latin typeface="+mj-lt"/>
                  </a:rPr>
                  <a:t>,B,C,D}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dirty="0" smtClean="0">
                    <a:latin typeface="+mj-lt"/>
                  </a:rPr>
                  <a:t>:{</a:t>
                </a:r>
                <a:r>
                  <a:rPr lang="en-US" altLang="zh-CN" sz="1400" b="1" dirty="0">
                    <a:solidFill>
                      <a:schemeClr val="tx1"/>
                    </a:solidFill>
                  </a:rPr>
                  <a:t>1,2,3,4</a:t>
                </a:r>
                <a:r>
                  <a:rPr lang="en-US" altLang="zh-CN" sz="1400" b="1" dirty="0" smtClean="0">
                    <a:latin typeface="+mj-lt"/>
                  </a:rPr>
                  <a:t>}</a:t>
                </a:r>
                <a:endParaRPr lang="zh-CN" altLang="en-US" sz="1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圆角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959" y="2530420"/>
                <a:ext cx="2558809" cy="387967"/>
              </a:xfrm>
              <a:prstGeom prst="roundRect">
                <a:avLst/>
              </a:prstGeom>
              <a:blipFill rotWithShape="0"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圆角矩形 42"/>
              <p:cNvSpPr/>
              <p:nvPr/>
            </p:nvSpPr>
            <p:spPr>
              <a:xfrm>
                <a:off x="4365402" y="3365122"/>
                <a:ext cx="1084249" cy="74144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1400" b="1" i="0" dirty="0" smtClean="0">
                    <a:latin typeface="+mj-lt"/>
                  </a:rPr>
                  <a:t>:{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  <a:sym typeface="Wingdings" panose="05000000000000000000" pitchFamily="2" charset="2"/>
                  </a:rPr>
                  <a:t>1</a:t>
                </a:r>
                <a:r>
                  <a:rPr lang="en-US" altLang="zh-CN" sz="1400" b="1" i="0" dirty="0" smtClean="0">
                    <a:latin typeface="+mj-lt"/>
                  </a:rPr>
                  <a:t>}</a:t>
                </a:r>
                <a:r>
                  <a:rPr lang="zh-CN" altLang="en-US" sz="1400" b="1" dirty="0" smtClean="0"/>
                  <a:t> </a:t>
                </a:r>
                <a:endParaRPr lang="en-US" altLang="zh-CN" sz="14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i="0" dirty="0" smtClean="0">
                    <a:latin typeface="+mj-lt"/>
                  </a:rPr>
                  <a:t>:{</a:t>
                </a:r>
                <a:r>
                  <a:rPr lang="en-US" altLang="zh-CN" sz="1400" b="1" dirty="0" smtClean="0">
                    <a:latin typeface="+mj-lt"/>
                  </a:rPr>
                  <a:t>B,C,D</a:t>
                </a:r>
                <a:r>
                  <a:rPr lang="en-US" altLang="zh-CN" sz="1400" b="1" i="0" dirty="0" smtClean="0">
                    <a:latin typeface="+mj-lt"/>
                  </a:rPr>
                  <a:t>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dirty="0" smtClean="0"/>
                  <a:t>:{2,3,4}</a:t>
                </a:r>
                <a:endParaRPr lang="zh-CN" altLang="en-US" sz="1400" b="1" dirty="0"/>
              </a:p>
            </p:txBody>
          </p:sp>
        </mc:Choice>
        <mc:Fallback xmlns="">
          <p:sp>
            <p:nvSpPr>
              <p:cNvPr id="43" name="圆角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402" y="3365122"/>
                <a:ext cx="1084249" cy="741442"/>
              </a:xfrm>
              <a:prstGeom prst="roundRect">
                <a:avLst/>
              </a:prstGeom>
              <a:blipFill rotWithShape="0"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曲线连接符 43"/>
          <p:cNvCxnSpPr>
            <a:stCxn id="41" idx="2"/>
            <a:endCxn id="43" idx="0"/>
          </p:cNvCxnSpPr>
          <p:nvPr/>
        </p:nvCxnSpPr>
        <p:spPr>
          <a:xfrm rot="5400000">
            <a:off x="5218579" y="2607336"/>
            <a:ext cx="446735" cy="106883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曲线连接符 46"/>
          <p:cNvCxnSpPr>
            <a:stCxn id="41" idx="2"/>
            <a:endCxn id="48" idx="0"/>
          </p:cNvCxnSpPr>
          <p:nvPr/>
        </p:nvCxnSpPr>
        <p:spPr>
          <a:xfrm rot="16200000" flipH="1">
            <a:off x="5809206" y="3085544"/>
            <a:ext cx="431785" cy="9746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圆角矩形 47"/>
              <p:cNvSpPr/>
              <p:nvPr/>
            </p:nvSpPr>
            <p:spPr>
              <a:xfrm>
                <a:off x="5546112" y="3350172"/>
                <a:ext cx="1055442" cy="74144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1400" b="1" i="0" dirty="0" smtClean="0">
                    <a:latin typeface="+mj-lt"/>
                  </a:rPr>
                  <a:t>:{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  <a:sym typeface="Wingdings" panose="05000000000000000000" pitchFamily="2" charset="2"/>
                  </a:rPr>
                  <a:t>2</a:t>
                </a:r>
                <a:r>
                  <a:rPr lang="en-US" altLang="zh-CN" sz="1400" b="1" i="0" dirty="0" smtClean="0">
                    <a:latin typeface="+mj-lt"/>
                  </a:rPr>
                  <a:t>}</a:t>
                </a:r>
                <a:r>
                  <a:rPr lang="zh-CN" altLang="en-US" sz="1400" b="1" dirty="0" smtClean="0"/>
                  <a:t> </a:t>
                </a:r>
                <a:endParaRPr lang="en-US" altLang="zh-CN" sz="14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i="0" dirty="0" smtClean="0">
                    <a:latin typeface="+mj-lt"/>
                  </a:rPr>
                  <a:t>:{B,C,D}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dirty="0" smtClean="0"/>
                  <a:t>:{1,3,4}</a:t>
                </a:r>
                <a:endParaRPr lang="zh-CN" altLang="en-US" sz="1400" b="1" dirty="0"/>
              </a:p>
            </p:txBody>
          </p:sp>
        </mc:Choice>
        <mc:Fallback xmlns="">
          <p:sp>
            <p:nvSpPr>
              <p:cNvPr id="48" name="圆角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112" y="3350172"/>
                <a:ext cx="1055442" cy="741442"/>
              </a:xfrm>
              <a:prstGeom prst="roundRect">
                <a:avLst/>
              </a:prstGeom>
              <a:blipFill rotWithShape="0">
                <a:blip r:embed="rId5"/>
                <a:stretch>
                  <a:fillRect b="-56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圆角矩形 50"/>
              <p:cNvSpPr/>
              <p:nvPr/>
            </p:nvSpPr>
            <p:spPr>
              <a:xfrm>
                <a:off x="6699404" y="3352719"/>
                <a:ext cx="1076274" cy="74144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1400" b="1" i="0" dirty="0" smtClean="0">
                    <a:latin typeface="+mj-lt"/>
                  </a:rPr>
                  <a:t>:{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  <a:sym typeface="Wingdings" panose="05000000000000000000" pitchFamily="2" charset="2"/>
                  </a:rPr>
                  <a:t>3</a:t>
                </a:r>
                <a:r>
                  <a:rPr lang="en-US" altLang="zh-CN" sz="1400" b="1" i="0" dirty="0" smtClean="0">
                    <a:latin typeface="+mj-lt"/>
                  </a:rPr>
                  <a:t>}</a:t>
                </a:r>
                <a:r>
                  <a:rPr lang="zh-CN" altLang="en-US" sz="1400" b="1" dirty="0" smtClean="0"/>
                  <a:t> </a:t>
                </a:r>
                <a:endParaRPr lang="en-US" altLang="zh-CN" sz="14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i="0" dirty="0" smtClean="0">
                    <a:latin typeface="+mj-lt"/>
                  </a:rPr>
                  <a:t>:{</a:t>
                </a:r>
                <a:r>
                  <a:rPr lang="en-US" altLang="zh-CN" sz="1400" b="1" dirty="0" smtClean="0">
                    <a:latin typeface="+mj-lt"/>
                  </a:rPr>
                  <a:t>B,C,D</a:t>
                </a:r>
                <a:r>
                  <a:rPr lang="en-US" altLang="zh-CN" sz="1400" b="1" i="0" dirty="0" smtClean="0">
                    <a:latin typeface="+mj-lt"/>
                  </a:rPr>
                  <a:t>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dirty="0" smtClean="0"/>
                  <a:t>:{1,2,4}</a:t>
                </a:r>
                <a:endParaRPr lang="zh-CN" altLang="en-US" sz="1400" b="1" dirty="0"/>
              </a:p>
            </p:txBody>
          </p:sp>
        </mc:Choice>
        <mc:Fallback xmlns="">
          <p:sp>
            <p:nvSpPr>
              <p:cNvPr id="51" name="圆角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404" y="3352719"/>
                <a:ext cx="1076274" cy="741442"/>
              </a:xfrm>
              <a:prstGeom prst="roundRect">
                <a:avLst/>
              </a:prstGeom>
              <a:blipFill rotWithShape="0"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曲线连接符 51"/>
          <p:cNvCxnSpPr>
            <a:stCxn id="41" idx="2"/>
            <a:endCxn id="51" idx="0"/>
          </p:cNvCxnSpPr>
          <p:nvPr/>
        </p:nvCxnSpPr>
        <p:spPr>
          <a:xfrm rot="16200000" flipH="1">
            <a:off x="6389786" y="2504964"/>
            <a:ext cx="434332" cy="126117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圆角矩形 68"/>
              <p:cNvSpPr/>
              <p:nvPr/>
            </p:nvSpPr>
            <p:spPr>
              <a:xfrm>
                <a:off x="5660563" y="5807522"/>
                <a:ext cx="2212965" cy="74144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1400" b="1" i="0" dirty="0" smtClean="0">
                    <a:latin typeface="+mj-lt"/>
                  </a:rPr>
                  <a:t>:{A</a:t>
                </a:r>
                <a:r>
                  <a:rPr lang="en-US" altLang="zh-CN" sz="1400" b="1" i="0" dirty="0" smtClean="0">
                    <a:latin typeface="+mj-lt"/>
                    <a:sym typeface="Wingdings" panose="05000000000000000000" pitchFamily="2" charset="2"/>
                  </a:rPr>
                  <a:t>2,C3,B4,D1</a:t>
                </a:r>
                <a:r>
                  <a:rPr lang="en-US" altLang="zh-CN" sz="1400" b="1" i="0" dirty="0" smtClean="0">
                    <a:latin typeface="+mj-lt"/>
                  </a:rPr>
                  <a:t>}</a:t>
                </a:r>
                <a:r>
                  <a:rPr lang="zh-CN" altLang="en-US" sz="1400" b="1" dirty="0" smtClean="0"/>
                  <a:t> </a:t>
                </a:r>
                <a:endParaRPr lang="en-US" altLang="zh-CN" sz="14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i="0" dirty="0" smtClean="0">
                    <a:latin typeface="+mj-lt"/>
                  </a:rPr>
                  <a:t>:{}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dirty="0">
                    <a:latin typeface="+mj-lt"/>
                  </a:rPr>
                  <a:t>:{}</a:t>
                </a:r>
                <a:endParaRPr lang="zh-CN" altLang="en-US" sz="1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69" name="圆角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63" y="5807522"/>
                <a:ext cx="2212965" cy="741443"/>
              </a:xfrm>
              <a:prstGeom prst="roundRect">
                <a:avLst/>
              </a:prstGeom>
              <a:blipFill rotWithShape="0">
                <a:blip r:embed="rId7"/>
                <a:stretch>
                  <a:fillRect b="-64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曲线连接符 69"/>
          <p:cNvCxnSpPr/>
          <p:nvPr/>
        </p:nvCxnSpPr>
        <p:spPr>
          <a:xfrm rot="16200000" flipH="1">
            <a:off x="6658324" y="5313850"/>
            <a:ext cx="215916" cy="15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6733767" y="5475473"/>
            <a:ext cx="56775" cy="555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/>
          </a:p>
        </p:txBody>
      </p:sp>
      <p:sp>
        <p:nvSpPr>
          <p:cNvPr id="72" name="椭圆 71"/>
          <p:cNvSpPr/>
          <p:nvPr/>
        </p:nvSpPr>
        <p:spPr>
          <a:xfrm>
            <a:off x="6733767" y="5584637"/>
            <a:ext cx="52992" cy="5388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/>
          </a:p>
        </p:txBody>
      </p:sp>
      <p:sp>
        <p:nvSpPr>
          <p:cNvPr id="73" name="椭圆 72"/>
          <p:cNvSpPr/>
          <p:nvPr/>
        </p:nvSpPr>
        <p:spPr>
          <a:xfrm>
            <a:off x="6733767" y="5687959"/>
            <a:ext cx="55229" cy="5388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圆角矩形 74"/>
              <p:cNvSpPr/>
              <p:nvPr/>
            </p:nvSpPr>
            <p:spPr>
              <a:xfrm>
                <a:off x="7873528" y="3347038"/>
                <a:ext cx="1076274" cy="74144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1400" b="1" i="0" dirty="0" smtClean="0">
                    <a:latin typeface="+mj-lt"/>
                  </a:rPr>
                  <a:t>:{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  <a:sym typeface="Wingdings" panose="05000000000000000000" pitchFamily="2" charset="2"/>
                  </a:rPr>
                  <a:t>4</a:t>
                </a:r>
                <a:r>
                  <a:rPr lang="en-US" altLang="zh-CN" sz="1400" b="1" i="0" dirty="0" smtClean="0">
                    <a:latin typeface="+mj-lt"/>
                  </a:rPr>
                  <a:t>}</a:t>
                </a:r>
                <a:r>
                  <a:rPr lang="zh-CN" altLang="en-US" sz="1400" b="1" dirty="0" smtClean="0"/>
                  <a:t> </a:t>
                </a:r>
                <a:endParaRPr lang="en-US" altLang="zh-CN" sz="14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i="0" dirty="0" smtClean="0">
                    <a:latin typeface="+mj-lt"/>
                  </a:rPr>
                  <a:t>:{</a:t>
                </a:r>
                <a:r>
                  <a:rPr lang="en-US" altLang="zh-CN" sz="1400" b="1" dirty="0" smtClean="0">
                    <a:latin typeface="+mj-lt"/>
                  </a:rPr>
                  <a:t>B,C,D</a:t>
                </a:r>
                <a:r>
                  <a:rPr lang="en-US" altLang="zh-CN" sz="1400" b="1" i="0" dirty="0" smtClean="0">
                    <a:latin typeface="+mj-lt"/>
                  </a:rPr>
                  <a:t>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dirty="0" smtClean="0"/>
                  <a:t>:{1,2,3}</a:t>
                </a:r>
                <a:endParaRPr lang="zh-CN" altLang="en-US" sz="1400" b="1" dirty="0"/>
              </a:p>
            </p:txBody>
          </p:sp>
        </mc:Choice>
        <mc:Fallback xmlns="">
          <p:sp>
            <p:nvSpPr>
              <p:cNvPr id="75" name="圆角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528" y="3347038"/>
                <a:ext cx="1076274" cy="741442"/>
              </a:xfrm>
              <a:prstGeom prst="roundRect">
                <a:avLst/>
              </a:prstGeom>
              <a:blipFill rotWithShape="0"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曲线连接符 75"/>
          <p:cNvCxnSpPr>
            <a:stCxn id="41" idx="2"/>
            <a:endCxn id="75" idx="0"/>
          </p:cNvCxnSpPr>
          <p:nvPr/>
        </p:nvCxnSpPr>
        <p:spPr>
          <a:xfrm rot="16200000" flipH="1">
            <a:off x="6979689" y="1915061"/>
            <a:ext cx="428651" cy="243530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1368975" y="4830508"/>
            <a:ext cx="23386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Materialize leaf nodes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圆角矩形 54"/>
              <p:cNvSpPr/>
              <p:nvPr/>
            </p:nvSpPr>
            <p:spPr>
              <a:xfrm>
                <a:off x="4565593" y="4465213"/>
                <a:ext cx="1403970" cy="74144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1400" b="1" i="0" dirty="0" smtClean="0">
                    <a:latin typeface="+mj-lt"/>
                  </a:rPr>
                  <a:t>:{A</a:t>
                </a:r>
                <a:r>
                  <a:rPr lang="en-US" altLang="zh-CN" sz="1400" b="1" i="0" dirty="0" smtClean="0">
                    <a:latin typeface="+mj-lt"/>
                    <a:sym typeface="Wingdings" panose="05000000000000000000" pitchFamily="2" charset="2"/>
                  </a:rPr>
                  <a:t>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  <a:sym typeface="Wingdings" panose="05000000000000000000" pitchFamily="2" charset="2"/>
                  </a:rPr>
                  <a:t>2,C1</a:t>
                </a:r>
                <a:r>
                  <a:rPr lang="en-US" altLang="zh-CN" sz="1400" b="1" i="0" dirty="0" smtClean="0">
                    <a:latin typeface="+mj-lt"/>
                  </a:rPr>
                  <a:t>}</a:t>
                </a:r>
                <a:r>
                  <a:rPr lang="zh-CN" altLang="en-US" sz="1400" b="1" dirty="0" smtClean="0"/>
                  <a:t> </a:t>
                </a:r>
                <a:endParaRPr lang="en-US" altLang="zh-CN" sz="14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i="0" dirty="0" smtClean="0">
                    <a:latin typeface="+mj-lt"/>
                  </a:rPr>
                  <a:t>:{</a:t>
                </a:r>
                <a:r>
                  <a:rPr lang="en-US" altLang="zh-CN" sz="1400" b="1" dirty="0" smtClean="0">
                    <a:latin typeface="+mj-lt"/>
                  </a:rPr>
                  <a:t>B,D</a:t>
                </a:r>
                <a:r>
                  <a:rPr lang="en-US" altLang="zh-CN" sz="1400" b="1" i="0" dirty="0" smtClean="0">
                    <a:latin typeface="+mj-lt"/>
                  </a:rPr>
                  <a:t>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dirty="0" smtClean="0"/>
                  <a:t>:{3,4}</a:t>
                </a:r>
                <a:endParaRPr lang="zh-CN" altLang="en-US" sz="1400" b="1" dirty="0"/>
              </a:p>
            </p:txBody>
          </p:sp>
        </mc:Choice>
        <mc:Fallback xmlns="">
          <p:sp>
            <p:nvSpPr>
              <p:cNvPr id="55" name="圆角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593" y="4465213"/>
                <a:ext cx="1403970" cy="741442"/>
              </a:xfrm>
              <a:prstGeom prst="roundRect">
                <a:avLst/>
              </a:prstGeom>
              <a:blipFill rotWithShape="0"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曲线连接符 55"/>
          <p:cNvCxnSpPr>
            <a:stCxn id="48" idx="2"/>
            <a:endCxn id="55" idx="0"/>
          </p:cNvCxnSpPr>
          <p:nvPr/>
        </p:nvCxnSpPr>
        <p:spPr>
          <a:xfrm rot="5400000">
            <a:off x="5483907" y="3875286"/>
            <a:ext cx="373599" cy="80625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曲线连接符 59"/>
          <p:cNvCxnSpPr>
            <a:stCxn id="48" idx="2"/>
            <a:endCxn id="59" idx="0"/>
          </p:cNvCxnSpPr>
          <p:nvPr/>
        </p:nvCxnSpPr>
        <p:spPr>
          <a:xfrm rot="16200000" flipH="1">
            <a:off x="6231356" y="3934090"/>
            <a:ext cx="368173" cy="68321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曲线连接符 63"/>
          <p:cNvCxnSpPr>
            <a:stCxn id="48" idx="2"/>
            <a:endCxn id="63" idx="0"/>
          </p:cNvCxnSpPr>
          <p:nvPr/>
        </p:nvCxnSpPr>
        <p:spPr>
          <a:xfrm rot="16200000" flipH="1">
            <a:off x="6977266" y="3188181"/>
            <a:ext cx="352302" cy="215916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圆角矩形 58"/>
              <p:cNvSpPr/>
              <p:nvPr/>
            </p:nvSpPr>
            <p:spPr>
              <a:xfrm>
                <a:off x="6079888" y="4459787"/>
                <a:ext cx="1354328" cy="74144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1400" b="1" i="0" dirty="0" smtClean="0">
                    <a:latin typeface="+mj-lt"/>
                  </a:rPr>
                  <a:t>:{A</a:t>
                </a:r>
                <a:r>
                  <a:rPr lang="en-US" altLang="zh-CN" sz="1400" b="1" i="0" dirty="0" smtClean="0">
                    <a:latin typeface="+mj-lt"/>
                    <a:sym typeface="Wingdings" panose="05000000000000000000" pitchFamily="2" charset="2"/>
                  </a:rPr>
                  <a:t>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  <a:sym typeface="Wingdings" panose="05000000000000000000" pitchFamily="2" charset="2"/>
                  </a:rPr>
                  <a:t>2,C3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</a:rPr>
                  <a:t>}</a:t>
                </a:r>
                <a:r>
                  <a:rPr lang="zh-CN" altLang="en-US" sz="1400" b="1" dirty="0" smtClean="0">
                    <a:solidFill>
                      <a:schemeClr val="tx1"/>
                    </a:solidFill>
                  </a:rPr>
                  <a:t> </a:t>
                </a:r>
                <a:endParaRPr lang="en-US" altLang="zh-CN" sz="1400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</a:rPr>
                  <a:t>:{</a:t>
                </a:r>
                <a:r>
                  <a:rPr lang="en-US" altLang="zh-CN" sz="1400" b="1" dirty="0" smtClean="0">
                    <a:solidFill>
                      <a:schemeClr val="tx1"/>
                    </a:solidFill>
                    <a:latin typeface="+mj-lt"/>
                  </a:rPr>
                  <a:t>B,D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</a:rPr>
                  <a:t>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dirty="0" smtClean="0"/>
                  <a:t>:{1,4}</a:t>
                </a:r>
                <a:endParaRPr lang="zh-CN" altLang="en-US" sz="1400" b="1" dirty="0"/>
              </a:p>
            </p:txBody>
          </p:sp>
        </mc:Choice>
        <mc:Fallback xmlns="">
          <p:sp>
            <p:nvSpPr>
              <p:cNvPr id="59" name="圆角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888" y="4459787"/>
                <a:ext cx="1354328" cy="741442"/>
              </a:xfrm>
              <a:prstGeom prst="roundRect">
                <a:avLst/>
              </a:prstGeom>
              <a:blipFill rotWithShape="0">
                <a:blip r:embed="rId10"/>
                <a:stretch>
                  <a:fillRect r="-1762" b="-56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圆角矩形 62"/>
              <p:cNvSpPr/>
              <p:nvPr/>
            </p:nvSpPr>
            <p:spPr>
              <a:xfrm>
                <a:off x="7538299" y="4443916"/>
                <a:ext cx="1389404" cy="74144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1400" b="1" i="0" dirty="0" smtClean="0">
                    <a:latin typeface="+mj-lt"/>
                  </a:rPr>
                  <a:t>:{A</a:t>
                </a:r>
                <a:r>
                  <a:rPr lang="en-US" altLang="zh-CN" sz="1400" b="1" i="0" dirty="0" smtClean="0">
                    <a:latin typeface="+mj-lt"/>
                    <a:sym typeface="Wingdings" panose="05000000000000000000" pitchFamily="2" charset="2"/>
                  </a:rPr>
                  <a:t>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  <a:sym typeface="Wingdings" panose="05000000000000000000" pitchFamily="2" charset="2"/>
                  </a:rPr>
                  <a:t>2,C4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</a:rPr>
                  <a:t>}</a:t>
                </a:r>
                <a:r>
                  <a:rPr lang="zh-CN" altLang="en-US" sz="1400" b="1" dirty="0" smtClean="0">
                    <a:solidFill>
                      <a:schemeClr val="tx1"/>
                    </a:solidFill>
                  </a:rPr>
                  <a:t> </a:t>
                </a:r>
                <a:endParaRPr lang="en-US" altLang="zh-CN" sz="1400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</a:rPr>
                  <a:t>:{</a:t>
                </a:r>
                <a:r>
                  <a:rPr lang="en-US" altLang="zh-CN" sz="1400" b="1" dirty="0" smtClean="0">
                    <a:solidFill>
                      <a:schemeClr val="tx1"/>
                    </a:solidFill>
                    <a:latin typeface="+mj-lt"/>
                  </a:rPr>
                  <a:t>B,D</a:t>
                </a:r>
                <a:r>
                  <a:rPr lang="en-US" altLang="zh-CN" sz="1400" b="1" i="0" dirty="0" smtClean="0">
                    <a:solidFill>
                      <a:schemeClr val="tx1"/>
                    </a:solidFill>
                    <a:latin typeface="+mj-lt"/>
                  </a:rPr>
                  <a:t>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dirty="0" smtClean="0">
                    <a:solidFill>
                      <a:schemeClr val="tx1"/>
                    </a:solidFill>
                  </a:rPr>
                  <a:t>:{1,3}</a:t>
                </a:r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圆角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299" y="4443916"/>
                <a:ext cx="1389404" cy="741442"/>
              </a:xfrm>
              <a:prstGeom prst="roundRect">
                <a:avLst/>
              </a:prstGeom>
              <a:blipFill rotWithShape="0"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圆角矩形 117"/>
          <p:cNvSpPr/>
          <p:nvPr/>
        </p:nvSpPr>
        <p:spPr>
          <a:xfrm>
            <a:off x="4365433" y="3364293"/>
            <a:ext cx="1084249" cy="74144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400" b="1" dirty="0"/>
          </a:p>
        </p:txBody>
      </p:sp>
      <p:sp>
        <p:nvSpPr>
          <p:cNvPr id="119" name="圆角矩形 118"/>
          <p:cNvSpPr/>
          <p:nvPr/>
        </p:nvSpPr>
        <p:spPr>
          <a:xfrm>
            <a:off x="4564594" y="4467332"/>
            <a:ext cx="1405001" cy="74144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400" b="1" dirty="0"/>
          </a:p>
        </p:txBody>
      </p:sp>
      <p:sp>
        <p:nvSpPr>
          <p:cNvPr id="120" name="圆角矩形 119"/>
          <p:cNvSpPr/>
          <p:nvPr/>
        </p:nvSpPr>
        <p:spPr>
          <a:xfrm>
            <a:off x="6699317" y="3352279"/>
            <a:ext cx="1076393" cy="74098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400" b="1" dirty="0"/>
          </a:p>
        </p:txBody>
      </p:sp>
      <p:sp>
        <p:nvSpPr>
          <p:cNvPr id="121" name="圆角矩形 120"/>
          <p:cNvSpPr/>
          <p:nvPr/>
        </p:nvSpPr>
        <p:spPr>
          <a:xfrm>
            <a:off x="7873441" y="3346369"/>
            <a:ext cx="1076393" cy="74098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400" b="1" dirty="0"/>
          </a:p>
        </p:txBody>
      </p:sp>
      <p:sp>
        <p:nvSpPr>
          <p:cNvPr id="122" name="圆角矩形 121"/>
          <p:cNvSpPr/>
          <p:nvPr/>
        </p:nvSpPr>
        <p:spPr>
          <a:xfrm>
            <a:off x="5660595" y="5804638"/>
            <a:ext cx="2212846" cy="74144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400" b="1" dirty="0"/>
          </a:p>
        </p:txBody>
      </p:sp>
      <p:sp>
        <p:nvSpPr>
          <p:cNvPr id="123" name="圆角矩形 122"/>
          <p:cNvSpPr/>
          <p:nvPr/>
        </p:nvSpPr>
        <p:spPr>
          <a:xfrm>
            <a:off x="7538331" y="4442519"/>
            <a:ext cx="1389404" cy="74144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400" b="1" dirty="0"/>
          </a:p>
        </p:txBody>
      </p:sp>
      <p:sp>
        <p:nvSpPr>
          <p:cNvPr id="129" name="文本框 128"/>
          <p:cNvSpPr txBox="1"/>
          <p:nvPr/>
        </p:nvSpPr>
        <p:spPr>
          <a:xfrm>
            <a:off x="1368975" y="5982001"/>
            <a:ext cx="41519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Materialize previous answer for pruning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2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3" grpId="1" animBg="1"/>
      <p:bldP spid="48" grpId="0" animBg="1"/>
      <p:bldP spid="48" grpId="1" animBg="1"/>
      <p:bldP spid="51" grpId="0" animBg="1"/>
      <p:bldP spid="51" grpId="1" animBg="1"/>
      <p:bldP spid="69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5" grpId="0" animBg="1"/>
      <p:bldP spid="75" grpId="1" animBg="1"/>
      <p:bldP spid="103" grpId="0" animBg="1"/>
      <p:bldP spid="103" grpId="1" animBg="1"/>
      <p:bldP spid="55" grpId="0" animBg="1"/>
      <p:bldP spid="55" grpId="1" animBg="1"/>
      <p:bldP spid="59" grpId="0" animBg="1"/>
      <p:bldP spid="59" grpId="1" animBg="1"/>
      <p:bldP spid="63" grpId="0" animBg="1"/>
      <p:bldP spid="63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Microsoft YaHei UI" panose="020B0503020204020204" pitchFamily="34" charset="-122"/>
              </a:rPr>
              <a:t>Outline</a:t>
            </a:r>
            <a:endParaRPr lang="zh-CN" b="1" dirty="0"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01431"/>
            <a:ext cx="7785465" cy="514753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ea typeface="Microsoft YaHei UI" panose="020B0503020204020204" pitchFamily="34" charset="-122"/>
              </a:rPr>
              <a:t>Motivation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Event Matching Framework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A* </a:t>
            </a:r>
            <a:r>
              <a:rPr lang="en-US" altLang="zh-CN" sz="2400" dirty="0" smtClean="0">
                <a:ea typeface="Microsoft YaHei UI" panose="020B0503020204020204" pitchFamily="34" charset="-122"/>
              </a:rPr>
              <a:t>Search Algorithm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Computing the Normal Distance </a:t>
            </a:r>
            <a:r>
              <a:rPr lang="en-US" altLang="zh-CN" sz="2400" b="1" i="1" dirty="0" smtClean="0">
                <a:ea typeface="Microsoft YaHei UI" panose="020B0503020204020204" pitchFamily="34" charset="-122"/>
              </a:rPr>
              <a:t>G</a:t>
            </a:r>
          </a:p>
          <a:p>
            <a:pPr lvl="1"/>
            <a:r>
              <a:rPr lang="en-US" altLang="zh-CN" sz="2400" dirty="0">
                <a:ea typeface="Microsoft YaHei UI" panose="020B0503020204020204" pitchFamily="34" charset="-122"/>
              </a:rPr>
              <a:t>Simple Upper Bound of </a:t>
            </a:r>
            <a:r>
              <a:rPr lang="en-US" altLang="zh-CN" sz="2400" b="1" i="1" dirty="0">
                <a:ea typeface="Microsoft YaHei UI" panose="020B0503020204020204" pitchFamily="34" charset="-122"/>
              </a:rPr>
              <a:t>H</a:t>
            </a:r>
            <a:endParaRPr lang="en-US" altLang="zh-CN" sz="2400" b="1" i="1" dirty="0" smtClean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Advanced Bounding Function</a:t>
            </a:r>
            <a:endParaRPr lang="en-US" altLang="zh-CN" sz="28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Pay-As-You-Go Matching</a:t>
            </a:r>
            <a:endParaRPr lang="en-US" altLang="zh-CN" sz="2800" dirty="0">
              <a:ea typeface="Microsoft YaHei UI" panose="020B0503020204020204" pitchFamily="34" charset="-122"/>
            </a:endParaRPr>
          </a:p>
          <a:p>
            <a:r>
              <a:rPr lang="en-US" altLang="zh-CN" sz="2800" dirty="0" smtClean="0">
                <a:solidFill>
                  <a:schemeClr val="accent5"/>
                </a:solidFill>
                <a:ea typeface="Microsoft YaHei UI" panose="020B0503020204020204" pitchFamily="34" charset="-122"/>
              </a:rPr>
              <a:t>Experiments</a:t>
            </a:r>
          </a:p>
          <a:p>
            <a:r>
              <a:rPr lang="en-US" altLang="zh-CN" sz="2800" dirty="0" smtClean="0">
                <a:ea typeface="Microsoft YaHei UI" panose="020B0503020204020204" pitchFamily="34" charset="-122"/>
              </a:rPr>
              <a:t>Conclusion</a:t>
            </a:r>
            <a:endParaRPr lang="en-US" altLang="zh-CN" sz="2800" dirty="0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24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131">
        <p:fade/>
      </p:transition>
    </mc:Choice>
    <mc:Fallback xmlns="">
      <p:transition advTm="31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Setting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30594"/>
            <a:ext cx="7785465" cy="5427406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Real Life Data </a:t>
            </a:r>
            <a:r>
              <a:rPr lang="en-US" altLang="zh-CN" sz="2400" b="1" dirty="0"/>
              <a:t>S</a:t>
            </a:r>
            <a:r>
              <a:rPr lang="en-US" altLang="zh-CN" sz="2400" b="1" dirty="0" smtClean="0"/>
              <a:t>et: </a:t>
            </a:r>
            <a:r>
              <a:rPr lang="en-US" altLang="zh-CN" sz="2400" dirty="0" smtClean="0"/>
              <a:t>employed from the bus manufacturer</a:t>
            </a:r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b="1" dirty="0" smtClean="0"/>
          </a:p>
          <a:p>
            <a:r>
              <a:rPr lang="en-US" altLang="zh-CN" sz="2400" dirty="0" smtClean="0"/>
              <a:t>True-mapping is generated manually by domain experts.</a:t>
            </a:r>
          </a:p>
          <a:p>
            <a:r>
              <a:rPr lang="en-US" altLang="zh-CN" sz="2400" b="1" dirty="0" smtClean="0"/>
              <a:t>Criteria: </a:t>
            </a:r>
            <a:r>
              <a:rPr lang="en-US" altLang="zh-CN" sz="2400" dirty="0" smtClean="0"/>
              <a:t>to evaluate the </a:t>
            </a:r>
            <a:r>
              <a:rPr lang="en-US" altLang="zh-CN" sz="2400" dirty="0"/>
              <a:t>accuracy of </a:t>
            </a:r>
            <a:r>
              <a:rPr lang="en-US" altLang="zh-CN" sz="2400" dirty="0" smtClean="0"/>
              <a:t>event matching, </a:t>
            </a:r>
          </a:p>
          <a:p>
            <a:pPr lvl="1"/>
            <a:r>
              <a:rPr lang="en-US" altLang="zh-CN" sz="2400" dirty="0" smtClean="0"/>
              <a:t>F-measure of precision and recall.</a:t>
            </a:r>
            <a:endParaRPr lang="en-US" altLang="zh-CN" sz="2400" dirty="0"/>
          </a:p>
          <a:p>
            <a:r>
              <a:rPr lang="en-US" altLang="zh-CN" sz="2400" b="1" dirty="0" smtClean="0"/>
              <a:t>Baseline</a:t>
            </a:r>
            <a:r>
              <a:rPr lang="en-US" altLang="zh-CN" sz="2400" dirty="0" smtClean="0"/>
              <a:t>: Opaque matching</a:t>
            </a:r>
            <a:r>
              <a:rPr lang="en-US" altLang="zh-CN" sz="2400" baseline="30000" dirty="0" smtClean="0"/>
              <a:t>1</a:t>
            </a:r>
            <a:r>
              <a:rPr lang="en-US" altLang="zh-CN" sz="2400" dirty="0" smtClean="0"/>
              <a:t>, Iterative Matching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.</a:t>
            </a:r>
          </a:p>
          <a:p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1600" dirty="0" smtClean="0"/>
              <a:t>1</a:t>
            </a:r>
            <a:r>
              <a:rPr lang="en-US" altLang="zh-CN" sz="1600" dirty="0"/>
              <a:t>. J. Kang and J. F. </a:t>
            </a:r>
            <a:r>
              <a:rPr lang="en-US" altLang="zh-CN" sz="1600" dirty="0" err="1"/>
              <a:t>Naughton</a:t>
            </a:r>
            <a:r>
              <a:rPr lang="en-US" altLang="zh-CN" sz="1600" dirty="0"/>
              <a:t>. On schema matching with opaque column names and data values. In SIGMOD Conference, pages 205–216, 2003</a:t>
            </a:r>
          </a:p>
          <a:p>
            <a:pPr marL="0" indent="0">
              <a:buNone/>
            </a:pPr>
            <a:r>
              <a:rPr lang="en-US" altLang="zh-CN" sz="1600" dirty="0"/>
              <a:t>2. S. </a:t>
            </a:r>
            <a:r>
              <a:rPr lang="en-US" altLang="zh-CN" sz="1600" dirty="0" err="1"/>
              <a:t>Nejati</a:t>
            </a:r>
            <a:r>
              <a:rPr lang="en-US" altLang="zh-CN" sz="1600" dirty="0"/>
              <a:t>, M. </a:t>
            </a:r>
            <a:r>
              <a:rPr lang="en-US" altLang="zh-CN" sz="1600" dirty="0" err="1"/>
              <a:t>Sabetzadeh</a:t>
            </a:r>
            <a:r>
              <a:rPr lang="en-US" altLang="zh-CN" sz="1600" dirty="0"/>
              <a:t>, M. </a:t>
            </a:r>
            <a:r>
              <a:rPr lang="en-US" altLang="zh-CN" sz="1600" dirty="0" err="1"/>
              <a:t>Chechik</a:t>
            </a:r>
            <a:r>
              <a:rPr lang="en-US" altLang="zh-CN" sz="1600" dirty="0"/>
              <a:t>, S. M. Easterbrook, and P. </a:t>
            </a:r>
            <a:r>
              <a:rPr lang="en-US" altLang="zh-CN" sz="1600" dirty="0" err="1"/>
              <a:t>Zave</a:t>
            </a:r>
            <a:r>
              <a:rPr lang="en-US" altLang="zh-CN" sz="1600" dirty="0"/>
              <a:t>. Matching and merging of </a:t>
            </a:r>
            <a:r>
              <a:rPr lang="en-US" altLang="zh-CN" sz="1600" dirty="0" err="1"/>
              <a:t>statecharts</a:t>
            </a:r>
            <a:r>
              <a:rPr lang="en-US" altLang="zh-CN" sz="1600" dirty="0"/>
              <a:t> specifications. In ICSE, pages 54–64, 2007.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25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70208"/>
              </p:ext>
            </p:extLst>
          </p:nvPr>
        </p:nvGraphicFramePr>
        <p:xfrm>
          <a:off x="1251635" y="2301602"/>
          <a:ext cx="5689601" cy="792480"/>
        </p:xfrm>
        <a:graphic>
          <a:graphicData uri="http://schemas.openxmlformats.org/drawingml/2006/table">
            <a:tbl>
              <a:tblPr bandCol="1">
                <a:tableStyleId>{7DF18680-E054-41AD-8BC1-D1AEF772440D}</a:tableStyleId>
              </a:tblPr>
              <a:tblGrid>
                <a:gridCol w="2119087"/>
                <a:gridCol w="917496"/>
                <a:gridCol w="2029718"/>
                <a:gridCol w="623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No. of Event</a:t>
                      </a:r>
                      <a:r>
                        <a:rPr lang="en-US" altLang="zh-CN" sz="2000" baseline="0" dirty="0" smtClean="0"/>
                        <a:t> Logs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38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Min Event Size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No.</a:t>
                      </a:r>
                      <a:r>
                        <a:rPr lang="en-US" altLang="zh-CN" sz="2000" baseline="0" dirty="0" smtClean="0"/>
                        <a:t> of Traces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3000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Max Event Size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11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0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9812">
        <p:fade/>
      </p:transition>
    </mc:Choice>
    <mc:Fallback xmlns="">
      <p:transition advTm="498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Effectiveness and Efficiency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26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94" y="1166484"/>
            <a:ext cx="7124313" cy="28539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94" y="3718498"/>
            <a:ext cx="7157307" cy="24162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873500" y="2775052"/>
            <a:ext cx="1766544" cy="432976"/>
            <a:chOff x="3873500" y="2775052"/>
            <a:chExt cx="1766544" cy="432976"/>
          </a:xfrm>
        </p:grpSpPr>
        <p:sp>
          <p:nvSpPr>
            <p:cNvPr id="10" name="矩形标注 9"/>
            <p:cNvSpPr/>
            <p:nvPr/>
          </p:nvSpPr>
          <p:spPr>
            <a:xfrm>
              <a:off x="3873500" y="2776228"/>
              <a:ext cx="1752600" cy="431800"/>
            </a:xfrm>
            <a:prstGeom prst="wedgeRectCallout">
              <a:avLst>
                <a:gd name="adj1" fmla="val 43804"/>
                <a:gd name="adj2" fmla="val -233971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Our Approach</a:t>
              </a:r>
              <a:endParaRPr lang="zh-CN" altLang="en-US" dirty="0"/>
            </a:p>
          </p:txBody>
        </p:sp>
        <p:sp>
          <p:nvSpPr>
            <p:cNvPr id="11" name="矩形标注 10"/>
            <p:cNvSpPr/>
            <p:nvPr/>
          </p:nvSpPr>
          <p:spPr>
            <a:xfrm>
              <a:off x="3887444" y="2775052"/>
              <a:ext cx="1752600" cy="431800"/>
            </a:xfrm>
            <a:prstGeom prst="wedgeRectCallout">
              <a:avLst>
                <a:gd name="adj1" fmla="val -45615"/>
                <a:gd name="adj2" fmla="val -267500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Our Approach</a:t>
              </a:r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73500" y="5654236"/>
            <a:ext cx="1759572" cy="431800"/>
            <a:chOff x="3873500" y="5654236"/>
            <a:chExt cx="1759572" cy="431800"/>
          </a:xfrm>
        </p:grpSpPr>
        <p:sp>
          <p:nvSpPr>
            <p:cNvPr id="12" name="矩形标注 11"/>
            <p:cNvSpPr/>
            <p:nvPr/>
          </p:nvSpPr>
          <p:spPr>
            <a:xfrm>
              <a:off x="3873500" y="5654236"/>
              <a:ext cx="1752600" cy="431800"/>
            </a:xfrm>
            <a:prstGeom prst="wedgeRectCallout">
              <a:avLst>
                <a:gd name="adj1" fmla="val -47355"/>
                <a:gd name="adj2" fmla="val -275442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Our Approach</a:t>
              </a:r>
              <a:endParaRPr lang="zh-CN" altLang="en-US" dirty="0"/>
            </a:p>
          </p:txBody>
        </p:sp>
        <p:sp>
          <p:nvSpPr>
            <p:cNvPr id="13" name="矩形标注 12"/>
            <p:cNvSpPr/>
            <p:nvPr/>
          </p:nvSpPr>
          <p:spPr>
            <a:xfrm>
              <a:off x="3880472" y="5654236"/>
              <a:ext cx="1752600" cy="431800"/>
            </a:xfrm>
            <a:prstGeom prst="wedgeRectCallout">
              <a:avLst>
                <a:gd name="adj1" fmla="val 89330"/>
                <a:gd name="adj2" fmla="val -207942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Our Approach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2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Performance on </a:t>
            </a:r>
            <a:r>
              <a:rPr lang="en-US" altLang="zh-CN" dirty="0" smtClean="0"/>
              <a:t>pay-as-you-go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sz="2400" dirty="0"/>
              <a:t>M</a:t>
            </a:r>
            <a:r>
              <a:rPr lang="en-US" altLang="zh-CN" sz="2400" dirty="0" smtClean="0"/>
              <a:t>ore patterns, higher accuracy;</a:t>
            </a:r>
          </a:p>
          <a:p>
            <a:r>
              <a:rPr lang="en-US" altLang="zh-CN" sz="2400" dirty="0"/>
              <a:t>P</a:t>
            </a:r>
            <a:r>
              <a:rPr lang="en-US" altLang="zh-CN" sz="2400" dirty="0" smtClean="0"/>
              <a:t>ay-as-you-go strategies accelerate the re-computation of new event matching.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27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94" y="1196313"/>
            <a:ext cx="7379723" cy="2721203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5544766" y="3142034"/>
            <a:ext cx="1177047" cy="143969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3193985" y="2149813"/>
            <a:ext cx="849878" cy="196498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9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460091"/>
            <a:ext cx="7785465" cy="4969738"/>
          </a:xfrm>
        </p:spPr>
        <p:txBody>
          <a:bodyPr>
            <a:noAutofit/>
          </a:bodyPr>
          <a:lstStyle/>
          <a:p>
            <a:r>
              <a:rPr lang="en-US" altLang="zh-CN" sz="2400" b="1" dirty="0"/>
              <a:t>P</a:t>
            </a:r>
            <a:r>
              <a:rPr lang="en-US" altLang="zh-CN" sz="2400" b="1" dirty="0" smtClean="0"/>
              <a:t>attern </a:t>
            </a:r>
            <a:r>
              <a:rPr lang="en-US" altLang="zh-CN" sz="2400" b="1" dirty="0"/>
              <a:t>based generic </a:t>
            </a:r>
            <a:r>
              <a:rPr lang="en-US" altLang="zh-CN" sz="2400" b="1" dirty="0" smtClean="0"/>
              <a:t>framework</a:t>
            </a:r>
            <a:r>
              <a:rPr lang="en-US" altLang="zh-CN" sz="2400" dirty="0"/>
              <a:t> </a:t>
            </a:r>
            <a:endParaRPr lang="en-US" altLang="zh-CN" sz="2400" dirty="0" smtClean="0"/>
          </a:p>
          <a:p>
            <a:pPr lvl="1"/>
            <a:r>
              <a:rPr lang="en-US" altLang="zh-CN" sz="2400" b="1" dirty="0" smtClean="0"/>
              <a:t>(</a:t>
            </a:r>
            <a:r>
              <a:rPr lang="en-US" altLang="zh-CN" sz="2400" b="1" dirty="0" err="1" smtClean="0"/>
              <a:t>Vertex+Edge+Complex</a:t>
            </a:r>
            <a:r>
              <a:rPr lang="en-US" altLang="zh-CN" sz="2400" b="1" dirty="0" smtClean="0"/>
              <a:t>) Patterns</a:t>
            </a:r>
          </a:p>
          <a:p>
            <a:pPr lvl="1"/>
            <a:r>
              <a:rPr lang="en-US" altLang="zh-CN" sz="2400" b="1" dirty="0"/>
              <a:t>C</a:t>
            </a:r>
            <a:r>
              <a:rPr lang="en-US" altLang="zh-CN" sz="2400" b="1" dirty="0" smtClean="0"/>
              <a:t>ompatible </a:t>
            </a:r>
            <a:r>
              <a:rPr lang="en-US" altLang="zh-CN" sz="2400" b="1" dirty="0"/>
              <a:t>with </a:t>
            </a:r>
            <a:r>
              <a:rPr lang="en-US" altLang="zh-CN" sz="2400" dirty="0" smtClean="0"/>
              <a:t>existing methods</a:t>
            </a:r>
            <a:r>
              <a:rPr lang="en-US" altLang="zh-CN" sz="2400" dirty="0"/>
              <a:t>. 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An </a:t>
            </a:r>
            <a:r>
              <a:rPr lang="en-US" altLang="zh-CN" sz="2400" b="1" dirty="0" smtClean="0"/>
              <a:t>advanced </a:t>
            </a:r>
            <a:r>
              <a:rPr lang="en-US" altLang="zh-CN" sz="2400" b="1" dirty="0"/>
              <a:t>bounding </a:t>
            </a:r>
            <a:r>
              <a:rPr lang="en-US" altLang="zh-CN" sz="2400" b="1" dirty="0" smtClean="0"/>
              <a:t>function</a:t>
            </a:r>
            <a:r>
              <a:rPr lang="en-US" altLang="zh-CN" sz="2400" dirty="0" smtClean="0"/>
              <a:t>. </a:t>
            </a:r>
          </a:p>
          <a:p>
            <a:endParaRPr lang="en-US" altLang="zh-CN" sz="2400" dirty="0" smtClean="0"/>
          </a:p>
          <a:p>
            <a:r>
              <a:rPr lang="en-US" altLang="zh-CN" sz="2400" dirty="0"/>
              <a:t>S</a:t>
            </a:r>
            <a:r>
              <a:rPr lang="en-US" altLang="zh-CN" sz="2400" dirty="0" smtClean="0"/>
              <a:t>upport matching in </a:t>
            </a:r>
            <a:r>
              <a:rPr lang="en-US" altLang="zh-CN" sz="2400" dirty="0"/>
              <a:t>a </a:t>
            </a:r>
            <a:r>
              <a:rPr lang="en-US" altLang="zh-CN" sz="2400" b="1" dirty="0"/>
              <a:t>pay-as-you-go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style.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28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4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459">
        <p:fade/>
      </p:transition>
    </mc:Choice>
    <mc:Fallback xmlns="">
      <p:transition advTm="36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6996" y="1391429"/>
            <a:ext cx="6686549" cy="1101600"/>
          </a:xfrm>
        </p:spPr>
        <p:txBody>
          <a:bodyPr/>
          <a:lstStyle/>
          <a:p>
            <a:r>
              <a:rPr lang="en-US" altLang="zh-CN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 &amp; A</a:t>
            </a:r>
            <a:endParaRPr lang="zh-CN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5497" y="1942229"/>
            <a:ext cx="6686549" cy="645300"/>
          </a:xfrm>
        </p:spPr>
        <p:txBody>
          <a:bodyPr>
            <a:norm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  <a:r>
              <a:rPr lang="zh-CN" altLang="en-US" sz="21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r>
              <a:rPr lang="en-US" dirty="0" smtClean="0"/>
              <a:t>/29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059232" y="6557918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26" name="Picture 2" descr="http://www.bostoncondoblog.com/wp-content/uploads/2010/01/redfigure-raised-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5" y="3214686"/>
            <a:ext cx="5474642" cy="36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3922">
        <p:fade/>
      </p:transition>
    </mc:Choice>
    <mc:Fallback xmlns="">
      <p:transition advTm="139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94" y="0"/>
            <a:ext cx="8229600" cy="870155"/>
          </a:xfrm>
        </p:spPr>
        <p:txBody>
          <a:bodyPr/>
          <a:lstStyle/>
          <a:p>
            <a:r>
              <a:rPr lang="en-US" altLang="zh-CN" dirty="0" smtClean="0"/>
              <a:t>Information System and Event Log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267811"/>
            <a:ext cx="7932296" cy="5290108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I</a:t>
            </a:r>
            <a:r>
              <a:rPr lang="en-US" altLang="zh-CN" sz="2400" b="1" dirty="0" smtClean="0"/>
              <a:t>nformation </a:t>
            </a:r>
            <a:r>
              <a:rPr lang="en-US" altLang="zh-CN" sz="2400" b="1" dirty="0"/>
              <a:t>systems </a:t>
            </a:r>
            <a:r>
              <a:rPr lang="en-US" altLang="zh-CN" sz="2400" b="1" dirty="0" smtClean="0"/>
              <a:t>play an important role</a:t>
            </a:r>
            <a:r>
              <a:rPr lang="en-US" altLang="zh-CN" sz="2400" b="1" dirty="0"/>
              <a:t> </a:t>
            </a:r>
            <a:r>
              <a:rPr lang="en-US" altLang="zh-CN" sz="2400" b="1" dirty="0" smtClean="0"/>
              <a:t>in large enterprises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000" dirty="0" smtClean="0"/>
              <a:t>Enterprise Resource Planning (ERP)</a:t>
            </a:r>
          </a:p>
          <a:p>
            <a:pPr lvl="1"/>
            <a:r>
              <a:rPr lang="en-US" altLang="zh-CN" sz="2000" dirty="0" smtClean="0"/>
              <a:t>Office Automation (OA)</a:t>
            </a:r>
          </a:p>
          <a:p>
            <a:r>
              <a:rPr lang="en-US" altLang="zh-CN" sz="2400" b="1" dirty="0" smtClean="0"/>
              <a:t>These systems </a:t>
            </a:r>
            <a:r>
              <a:rPr lang="en-US" altLang="zh-CN" sz="2400" b="1" dirty="0"/>
              <a:t>record the business history in their event logs.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3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46766"/>
              </p:ext>
            </p:extLst>
          </p:nvPr>
        </p:nvGraphicFramePr>
        <p:xfrm>
          <a:off x="1146629" y="3899281"/>
          <a:ext cx="6905484" cy="2468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45917"/>
                <a:gridCol w="2313174"/>
                <a:gridCol w="1085528"/>
                <a:gridCol w="2260865"/>
              </a:tblGrid>
              <a:tr h="2346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Trace ID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Trace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Trace ID</a:t>
                      </a:r>
                      <a:endParaRPr lang="zh-CN" altLang="en-US" sz="1800" dirty="0" smtClean="0"/>
                    </a:p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Trace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2346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</a:tr>
              <a:tr h="2346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B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7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2346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B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FE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2346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9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234671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5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391386" y="4537920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dirty="0">
                <a:solidFill>
                  <a:srgbClr val="FF0000"/>
                </a:solidFill>
              </a:rPr>
              <a:t>D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dirty="0">
                <a:solidFill>
                  <a:srgbClr val="FF0000"/>
                </a:solidFill>
              </a:rPr>
              <a:t>E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dirty="0">
                <a:solidFill>
                  <a:srgbClr val="FF0000"/>
                </a:solidFill>
              </a:rPr>
              <a:t>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2391386" y="976684"/>
            <a:ext cx="6383904" cy="2919042"/>
          </a:xfrm>
          <a:prstGeom prst="wedgeRectCallout">
            <a:avLst>
              <a:gd name="adj1" fmla="val -32665"/>
              <a:gd name="adj2" fmla="val 69680"/>
            </a:avLst>
          </a:prstGeom>
          <a:solidFill>
            <a:schemeClr val="accent5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23571"/>
              </p:ext>
            </p:extLst>
          </p:nvPr>
        </p:nvGraphicFramePr>
        <p:xfrm>
          <a:off x="2414011" y="1012798"/>
          <a:ext cx="6374389" cy="287368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43395"/>
                <a:gridCol w="1120832"/>
                <a:gridCol w="2206172"/>
                <a:gridCol w="1903990"/>
              </a:tblGrid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Event ID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Trace ID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Event Name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Timestamp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Order Received (A)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04-22</a:t>
                      </a:r>
                      <a:r>
                        <a:rPr lang="en-US" altLang="zh-CN" sz="1800" baseline="0" dirty="0" smtClean="0"/>
                        <a:t> 13:33:34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Pay</a:t>
                      </a:r>
                      <a:r>
                        <a:rPr lang="en-US" altLang="zh-CN" sz="1800" baseline="0" dirty="0" smtClean="0"/>
                        <a:t>ment (B)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04-22 15:10:17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Check Inventory (C)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04-22 15:18:11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Ship Goods (D)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04-22 15:31:50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5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Record</a:t>
                      </a:r>
                      <a:r>
                        <a:rPr lang="en-US" altLang="zh-CN" sz="1800" baseline="0" dirty="0" smtClean="0"/>
                        <a:t> Order (E)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04-23 08:14:26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6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Send Notification (F)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04-23 08:17:18</a:t>
                      </a:r>
                      <a:endParaRPr lang="zh-CN" alt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990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82">
        <p:fade/>
      </p:transition>
    </mc:Choice>
    <mc:Fallback xmlns="">
      <p:transition advTm="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94" y="0"/>
            <a:ext cx="8229600" cy="870155"/>
          </a:xfrm>
        </p:spPr>
        <p:txBody>
          <a:bodyPr/>
          <a:lstStyle/>
          <a:p>
            <a:r>
              <a:rPr lang="en-US" altLang="zh-CN" dirty="0" smtClean="0"/>
              <a:t>Event Data Integration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267811"/>
            <a:ext cx="7932296" cy="5290108"/>
          </a:xfrm>
        </p:spPr>
        <p:txBody>
          <a:bodyPr>
            <a:normAutofit/>
          </a:bodyPr>
          <a:lstStyle/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pPr marL="0" indent="0">
              <a:buNone/>
            </a:pPr>
            <a:endParaRPr lang="en-US" altLang="zh-CN" sz="2400" b="1" dirty="0" smtClean="0"/>
          </a:p>
          <a:p>
            <a:pPr marL="0" indent="0">
              <a:buNone/>
            </a:pPr>
            <a:endParaRPr lang="en-US" altLang="zh-CN" sz="2400" b="1" dirty="0"/>
          </a:p>
          <a:p>
            <a:pPr marL="0" indent="0">
              <a:buNone/>
            </a:pPr>
            <a:endParaRPr lang="en-US" altLang="zh-CN" sz="2400" b="1" dirty="0" smtClean="0"/>
          </a:p>
          <a:p>
            <a:pPr lvl="1"/>
            <a:r>
              <a:rPr lang="en-US" altLang="zh-CN" sz="2000" dirty="0"/>
              <a:t>Complex event processing</a:t>
            </a:r>
          </a:p>
          <a:p>
            <a:pPr lvl="1"/>
            <a:r>
              <a:rPr lang="en-US" altLang="zh-CN" sz="2000" dirty="0"/>
              <a:t>Provenance analysis</a:t>
            </a:r>
          </a:p>
          <a:p>
            <a:pPr lvl="1"/>
            <a:r>
              <a:rPr lang="en-US" altLang="zh-CN" sz="2000" dirty="0"/>
              <a:t>Decision </a:t>
            </a:r>
            <a:r>
              <a:rPr lang="en-US" altLang="zh-CN" sz="2000" dirty="0" smtClean="0"/>
              <a:t>support</a:t>
            </a:r>
          </a:p>
          <a:p>
            <a:r>
              <a:rPr lang="en-US" altLang="zh-CN" sz="2400" b="1" dirty="0" smtClean="0"/>
              <a:t>Exploring the correspondence among events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4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83823" y="1126866"/>
            <a:ext cx="8010923" cy="3684331"/>
            <a:chOff x="783823" y="1126866"/>
            <a:chExt cx="8010923" cy="3684331"/>
          </a:xfrm>
        </p:grpSpPr>
        <p:sp>
          <p:nvSpPr>
            <p:cNvPr id="13" name="流程图: 磁盘 12"/>
            <p:cNvSpPr/>
            <p:nvPr/>
          </p:nvSpPr>
          <p:spPr>
            <a:xfrm>
              <a:off x="3626050" y="3969369"/>
              <a:ext cx="1866900" cy="841828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Business Data Warehouse</a:t>
              </a:r>
              <a:endParaRPr lang="zh-CN" altLang="en-US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83823" y="1128754"/>
              <a:ext cx="2331087" cy="2207109"/>
              <a:chOff x="1017290" y="2126670"/>
              <a:chExt cx="2331087" cy="2207109"/>
            </a:xfrm>
          </p:grpSpPr>
          <p:sp>
            <p:nvSpPr>
              <p:cNvPr id="4" name="流程图: 磁盘 3"/>
              <p:cNvSpPr/>
              <p:nvPr/>
            </p:nvSpPr>
            <p:spPr>
              <a:xfrm>
                <a:off x="1451284" y="3491951"/>
                <a:ext cx="1219200" cy="841828"/>
              </a:xfrm>
              <a:prstGeom prst="flowChartMagneticDisk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Event Logs</a:t>
                </a:r>
                <a:endParaRPr lang="zh-CN" altLang="en-US" dirty="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017290" y="2126670"/>
                <a:ext cx="23310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Beijing Subsidiary</a:t>
                </a:r>
                <a:endParaRPr lang="zh-CN" alt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339783" y="1126866"/>
              <a:ext cx="2581028" cy="2208997"/>
              <a:chOff x="3320328" y="2124782"/>
              <a:chExt cx="2581028" cy="2208997"/>
            </a:xfrm>
          </p:grpSpPr>
          <p:sp>
            <p:nvSpPr>
              <p:cNvPr id="9" name="流程图: 磁盘 8"/>
              <p:cNvSpPr/>
              <p:nvPr/>
            </p:nvSpPr>
            <p:spPr>
              <a:xfrm>
                <a:off x="3945415" y="3491951"/>
                <a:ext cx="1219200" cy="841828"/>
              </a:xfrm>
              <a:prstGeom prst="flowChartMagneticDisk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Event Logs</a:t>
                </a:r>
                <a:endParaRPr lang="zh-CN" altLang="en-US" dirty="0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320328" y="2124782"/>
                <a:ext cx="2581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Shanghai </a:t>
                </a:r>
                <a:r>
                  <a:rPr lang="en-US" altLang="zh-CN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Subsidiary</a:t>
                </a:r>
                <a:endParaRPr lang="zh-CN" alt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971537" y="1126866"/>
              <a:ext cx="2823209" cy="2208997"/>
              <a:chOff x="5903442" y="2124782"/>
              <a:chExt cx="2823209" cy="2208997"/>
            </a:xfrm>
          </p:grpSpPr>
          <p:sp>
            <p:nvSpPr>
              <p:cNvPr id="12" name="流程图: 磁盘 11"/>
              <p:cNvSpPr/>
              <p:nvPr/>
            </p:nvSpPr>
            <p:spPr>
              <a:xfrm>
                <a:off x="6642416" y="3491951"/>
                <a:ext cx="1219200" cy="841828"/>
              </a:xfrm>
              <a:prstGeom prst="flowChartMagneticDisk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Event Logs</a:t>
                </a:r>
                <a:endParaRPr lang="zh-CN" altLang="en-US" dirty="0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903442" y="2124782"/>
                <a:ext cx="2823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Guangzhou </a:t>
                </a:r>
                <a:r>
                  <a:rPr lang="en-US" altLang="zh-CN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Subsidiary</a:t>
                </a:r>
                <a:endParaRPr lang="zh-CN" alt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右箭头 7"/>
            <p:cNvSpPr/>
            <p:nvPr/>
          </p:nvSpPr>
          <p:spPr>
            <a:xfrm rot="1724539">
              <a:off x="2502433" y="3499102"/>
              <a:ext cx="1358777" cy="420915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右箭头 16"/>
            <p:cNvSpPr/>
            <p:nvPr/>
          </p:nvSpPr>
          <p:spPr>
            <a:xfrm rot="9039481">
              <a:off x="5233059" y="3499103"/>
              <a:ext cx="1405294" cy="420915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右箭头 17"/>
            <p:cNvSpPr/>
            <p:nvPr/>
          </p:nvSpPr>
          <p:spPr>
            <a:xfrm rot="5400000">
              <a:off x="4239459" y="3560084"/>
              <a:ext cx="640080" cy="420915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下箭头标注 6"/>
            <p:cNvSpPr/>
            <p:nvPr/>
          </p:nvSpPr>
          <p:spPr>
            <a:xfrm>
              <a:off x="1079317" y="1601010"/>
              <a:ext cx="1496200" cy="820878"/>
            </a:xfrm>
            <a:prstGeom prst="downArrow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Information systems</a:t>
              </a:r>
              <a:endParaRPr lang="zh-CN" altLang="en-US" dirty="0"/>
            </a:p>
          </p:txBody>
        </p:sp>
        <p:sp>
          <p:nvSpPr>
            <p:cNvPr id="21" name="下箭头标注 20"/>
            <p:cNvSpPr/>
            <p:nvPr/>
          </p:nvSpPr>
          <p:spPr>
            <a:xfrm>
              <a:off x="3811399" y="1599920"/>
              <a:ext cx="1496200" cy="820878"/>
            </a:xfrm>
            <a:prstGeom prst="downArrow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Information systems</a:t>
              </a:r>
              <a:endParaRPr lang="zh-CN" altLang="en-US" dirty="0"/>
            </a:p>
          </p:txBody>
        </p:sp>
        <p:sp>
          <p:nvSpPr>
            <p:cNvPr id="22" name="下箭头标注 21"/>
            <p:cNvSpPr/>
            <p:nvPr/>
          </p:nvSpPr>
          <p:spPr>
            <a:xfrm>
              <a:off x="6572011" y="1599920"/>
              <a:ext cx="1496200" cy="820878"/>
            </a:xfrm>
            <a:prstGeom prst="downArrow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Information systems</a:t>
              </a:r>
              <a:endParaRPr lang="zh-CN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86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17">
        <p:fade/>
      </p:transition>
    </mc:Choice>
    <mc:Fallback xmlns="">
      <p:transition advTm="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94" y="0"/>
            <a:ext cx="8229600" cy="870155"/>
          </a:xfrm>
        </p:spPr>
        <p:txBody>
          <a:bodyPr/>
          <a:lstStyle/>
          <a:p>
            <a:r>
              <a:rPr lang="en-US" altLang="zh-CN" dirty="0"/>
              <a:t>Heterogeneous Events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267811"/>
            <a:ext cx="7932296" cy="5290108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Different events may represent the same activity</a:t>
            </a:r>
          </a:p>
          <a:p>
            <a:pPr marL="0" indent="0">
              <a:buNone/>
            </a:pPr>
            <a:endParaRPr lang="en-US" altLang="zh-CN" sz="20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5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33428"/>
              </p:ext>
            </p:extLst>
          </p:nvPr>
        </p:nvGraphicFramePr>
        <p:xfrm>
          <a:off x="267579" y="1810272"/>
          <a:ext cx="3929667" cy="287368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90808"/>
                <a:gridCol w="1738859"/>
              </a:tblGrid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Event Name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Timestamp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Order Received (A)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04-22</a:t>
                      </a:r>
                      <a:r>
                        <a:rPr lang="en-US" altLang="zh-CN" sz="1800" baseline="0" dirty="0" smtClean="0"/>
                        <a:t> 13:33:34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Pay</a:t>
                      </a:r>
                      <a:r>
                        <a:rPr lang="en-US" altLang="zh-CN" sz="1800" baseline="0" dirty="0" smtClean="0"/>
                        <a:t>ment (B)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04-22 15:10:17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Check Inventory (C)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04-22 15:18:11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Ship Goods (D)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04-22 15:31:50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Record</a:t>
                      </a:r>
                      <a:r>
                        <a:rPr lang="en-US" altLang="zh-CN" sz="1800" baseline="0" dirty="0" smtClean="0"/>
                        <a:t> Order (E)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04-23 08:14:26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Send Notification (F)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04-23 08:17:18</a:t>
                      </a:r>
                      <a:endParaRPr lang="zh-CN" alt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220"/>
              </p:ext>
            </p:extLst>
          </p:nvPr>
        </p:nvGraphicFramePr>
        <p:xfrm>
          <a:off x="5753594" y="1812772"/>
          <a:ext cx="3141618" cy="369474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26695"/>
                <a:gridCol w="1714923"/>
              </a:tblGrid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Event Name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Timestamp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JD (1)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03-18 09:12:07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baseline="0" dirty="0" smtClean="0"/>
                        <a:t>YD (2)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03-18 09:27:14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TJD (3)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03-18 09:30:18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CK (5)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03-18 09:35:32</a:t>
                      </a:r>
                      <a:endParaRPr kumimoji="0" lang="zh-CN" altLang="en-US" sz="18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ZF </a:t>
                      </a:r>
                      <a:r>
                        <a:rPr lang="en-US" altLang="zh-CN" sz="1800" baseline="0" dirty="0" smtClean="0"/>
                        <a:t>(4)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03-18 09:50:12</a:t>
                      </a:r>
                      <a:endParaRPr kumimoji="0" lang="zh-CN" altLang="en-US" sz="18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FH (6)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03-18 10:30:47</a:t>
                      </a:r>
                      <a:endParaRPr kumimoji="0" lang="zh-CN" altLang="en-US" sz="18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DL (7)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03-18 12:31:12</a:t>
                      </a:r>
                      <a:endParaRPr kumimoji="0" lang="zh-CN" altLang="en-US" sz="18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FT (8)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03-18 12:40:40</a:t>
                      </a:r>
                      <a:endParaRPr kumimoji="0" lang="zh-CN" altLang="en-US" sz="18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接箭头连接符 7"/>
          <p:cNvCxnSpPr/>
          <p:nvPr/>
        </p:nvCxnSpPr>
        <p:spPr>
          <a:xfrm>
            <a:off x="4317167" y="2433641"/>
            <a:ext cx="1274164" cy="794479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317167" y="2816783"/>
            <a:ext cx="1274164" cy="125719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317167" y="3213606"/>
            <a:ext cx="1274164" cy="447623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320498" y="3661229"/>
            <a:ext cx="1274164" cy="794479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317167" y="4061859"/>
            <a:ext cx="1274164" cy="794479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320498" y="4473232"/>
            <a:ext cx="1274164" cy="794479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标注 3"/>
          <p:cNvSpPr/>
          <p:nvPr/>
        </p:nvSpPr>
        <p:spPr>
          <a:xfrm>
            <a:off x="5753100" y="5867400"/>
            <a:ext cx="3124200" cy="537909"/>
          </a:xfrm>
          <a:prstGeom prst="wedgeRectCallout">
            <a:avLst>
              <a:gd name="adj1" fmla="val -43480"/>
              <a:gd name="adj2" fmla="val -12555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Abbreviation </a:t>
            </a:r>
            <a:r>
              <a:rPr lang="en-US" altLang="zh-CN" dirty="0"/>
              <a:t>of </a:t>
            </a:r>
            <a:r>
              <a:rPr lang="en-US" altLang="zh-CN" dirty="0" smtClean="0"/>
              <a:t>Chinese </a:t>
            </a:r>
            <a:r>
              <a:rPr lang="en-US" altLang="zh-CN" dirty="0"/>
              <a:t>phonetic </a:t>
            </a:r>
            <a:r>
              <a:rPr lang="en-US" altLang="zh-CN" dirty="0" smtClean="0"/>
              <a:t>representation</a:t>
            </a:r>
            <a:endParaRPr lang="zh-CN" altLang="en-US" dirty="0"/>
          </a:p>
        </p:txBody>
      </p:sp>
      <p:sp>
        <p:nvSpPr>
          <p:cNvPr id="17" name="矩形标注 16"/>
          <p:cNvSpPr/>
          <p:nvPr/>
        </p:nvSpPr>
        <p:spPr>
          <a:xfrm>
            <a:off x="279400" y="4870472"/>
            <a:ext cx="2362200" cy="397240"/>
          </a:xfrm>
          <a:prstGeom prst="wedgeRectCallout">
            <a:avLst>
              <a:gd name="adj1" fmla="val -26800"/>
              <a:gd name="adj2" fmla="val -11153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English name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0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2">
        <p:fade/>
      </p:transition>
    </mc:Choice>
    <mc:Fallback xmlns="">
      <p:transition advTm="2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Convert Event Log to Graph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Text similarity </a:t>
            </a:r>
            <a:r>
              <a:rPr lang="en-US" altLang="zh-CN" sz="2400" dirty="0" smtClean="0"/>
              <a:t>fails </a:t>
            </a:r>
            <a:r>
              <a:rPr lang="en-US" altLang="zh-CN" sz="2400" dirty="0" smtClean="0">
                <a:sym typeface="Wingdings" panose="05000000000000000000" pitchFamily="2" charset="2"/>
              </a:rPr>
              <a:t> </a:t>
            </a:r>
            <a:r>
              <a:rPr lang="en-US" altLang="zh-CN" sz="2400" dirty="0" smtClean="0"/>
              <a:t>statistics </a:t>
            </a:r>
            <a:r>
              <a:rPr lang="en-US" altLang="zh-CN" sz="2400" dirty="0"/>
              <a:t>and structural </a:t>
            </a:r>
            <a:r>
              <a:rPr lang="en-US" altLang="zh-CN" sz="2400" dirty="0" smtClean="0"/>
              <a:t>information</a:t>
            </a:r>
            <a:endParaRPr lang="en-US" altLang="zh-CN" sz="2400" b="1" dirty="0" smtClean="0"/>
          </a:p>
          <a:p>
            <a:r>
              <a:rPr lang="en-US" altLang="zh-CN" sz="2400" dirty="0" smtClean="0"/>
              <a:t>Event Log </a:t>
            </a:r>
            <a:r>
              <a:rPr lang="en-US" altLang="zh-CN" sz="2400" dirty="0" smtClean="0">
                <a:sym typeface="Wingdings" panose="05000000000000000000" pitchFamily="2" charset="2"/>
              </a:rPr>
              <a:t></a:t>
            </a:r>
            <a:r>
              <a:rPr lang="en-US" altLang="zh-CN" sz="2400" dirty="0" smtClean="0"/>
              <a:t> Event Dependency Graph (V, E, f)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6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87449"/>
              </p:ext>
            </p:extLst>
          </p:nvPr>
        </p:nvGraphicFramePr>
        <p:xfrm>
          <a:off x="267579" y="2245702"/>
          <a:ext cx="3404535" cy="451579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11278"/>
                <a:gridCol w="2293257"/>
              </a:tblGrid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Trace ID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Trace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B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B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FE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E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5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6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endParaRPr lang="zh-CN" altLang="en-US" sz="1800" dirty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7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8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9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410527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10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C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B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D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F</a:t>
                      </a:r>
                      <a:r>
                        <a:rPr lang="en-US" altLang="zh-CN" sz="18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dirty="0" smtClean="0"/>
                        <a:t>E</a:t>
                      </a:r>
                      <a:endParaRPr lang="zh-CN" alt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3803817" y="2273509"/>
            <a:ext cx="5332514" cy="4243872"/>
            <a:chOff x="3803817" y="1838079"/>
            <a:chExt cx="5332514" cy="4243872"/>
          </a:xfrm>
        </p:grpSpPr>
        <p:sp>
          <p:nvSpPr>
            <p:cNvPr id="8" name="右箭头 7"/>
            <p:cNvSpPr/>
            <p:nvPr/>
          </p:nvSpPr>
          <p:spPr>
            <a:xfrm>
              <a:off x="3837437" y="1838079"/>
              <a:ext cx="1182529" cy="611177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932245" y="3838239"/>
              <a:ext cx="290286" cy="304800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A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002165" y="2333289"/>
              <a:ext cx="290286" cy="304800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B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002165" y="5371764"/>
              <a:ext cx="290286" cy="304800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C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089523" y="3838237"/>
              <a:ext cx="290286" cy="304800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D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354998" y="2333289"/>
              <a:ext cx="290286" cy="304800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354998" y="5371764"/>
              <a:ext cx="290286" cy="304800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F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曲线连接符 15"/>
            <p:cNvCxnSpPr>
              <a:stCxn id="9" idx="0"/>
              <a:endCxn id="10" idx="2"/>
            </p:cNvCxnSpPr>
            <p:nvPr/>
          </p:nvCxnSpPr>
          <p:spPr>
            <a:xfrm rot="5400000" flipH="1" flipV="1">
              <a:off x="4863501" y="2699576"/>
              <a:ext cx="1352550" cy="924777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7" name="曲线连接符 16"/>
            <p:cNvCxnSpPr>
              <a:stCxn id="10" idx="5"/>
              <a:endCxn id="11" idx="7"/>
            </p:cNvCxnSpPr>
            <p:nvPr/>
          </p:nvCxnSpPr>
          <p:spPr>
            <a:xfrm rot="5400000">
              <a:off x="4838466" y="4004926"/>
              <a:ext cx="2822949" cy="12700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6" name="曲线连接符 25"/>
            <p:cNvCxnSpPr>
              <a:stCxn id="11" idx="1"/>
              <a:endCxn id="10" idx="3"/>
            </p:cNvCxnSpPr>
            <p:nvPr/>
          </p:nvCxnSpPr>
          <p:spPr>
            <a:xfrm rot="5400000" flipH="1" flipV="1">
              <a:off x="4633202" y="4004927"/>
              <a:ext cx="2822949" cy="12700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9" name="曲线连接符 28"/>
            <p:cNvCxnSpPr>
              <a:stCxn id="9" idx="4"/>
              <a:endCxn id="11" idx="2"/>
            </p:cNvCxnSpPr>
            <p:nvPr/>
          </p:nvCxnSpPr>
          <p:spPr>
            <a:xfrm rot="16200000" flipH="1">
              <a:off x="4849214" y="4371212"/>
              <a:ext cx="1381125" cy="924777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2" name="曲线连接符 31"/>
            <p:cNvCxnSpPr>
              <a:stCxn id="10" idx="6"/>
              <a:endCxn id="12" idx="0"/>
            </p:cNvCxnSpPr>
            <p:nvPr/>
          </p:nvCxnSpPr>
          <p:spPr>
            <a:xfrm>
              <a:off x="6292451" y="2485689"/>
              <a:ext cx="942215" cy="1352548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9" name="曲线连接符 38"/>
            <p:cNvCxnSpPr>
              <a:stCxn id="12" idx="0"/>
              <a:endCxn id="13" idx="2"/>
            </p:cNvCxnSpPr>
            <p:nvPr/>
          </p:nvCxnSpPr>
          <p:spPr>
            <a:xfrm rot="5400000" flipH="1" flipV="1">
              <a:off x="7118558" y="2601797"/>
              <a:ext cx="1352548" cy="1120332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2" name="曲线连接符 41"/>
            <p:cNvCxnSpPr>
              <a:stCxn id="11" idx="6"/>
              <a:endCxn id="12" idx="4"/>
            </p:cNvCxnSpPr>
            <p:nvPr/>
          </p:nvCxnSpPr>
          <p:spPr>
            <a:xfrm flipV="1">
              <a:off x="6292451" y="4143037"/>
              <a:ext cx="942215" cy="1381127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5" name="曲线连接符 44"/>
            <p:cNvCxnSpPr>
              <a:stCxn id="12" idx="4"/>
              <a:endCxn id="14" idx="2"/>
            </p:cNvCxnSpPr>
            <p:nvPr/>
          </p:nvCxnSpPr>
          <p:spPr>
            <a:xfrm rot="16200000" flipH="1">
              <a:off x="7104269" y="4273434"/>
              <a:ext cx="1381127" cy="1120332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8" name="曲线连接符 47"/>
            <p:cNvCxnSpPr>
              <a:stCxn id="14" idx="1"/>
              <a:endCxn id="13" idx="3"/>
            </p:cNvCxnSpPr>
            <p:nvPr/>
          </p:nvCxnSpPr>
          <p:spPr>
            <a:xfrm rot="5400000" flipH="1" flipV="1">
              <a:off x="6986035" y="4004927"/>
              <a:ext cx="2822949" cy="12700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51" name="曲线连接符 50"/>
            <p:cNvCxnSpPr>
              <a:stCxn id="13" idx="5"/>
              <a:endCxn id="14" idx="7"/>
            </p:cNvCxnSpPr>
            <p:nvPr/>
          </p:nvCxnSpPr>
          <p:spPr>
            <a:xfrm rot="5400000">
              <a:off x="7191299" y="4004926"/>
              <a:ext cx="2822949" cy="12700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5853903" y="1908954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1.0</a:t>
              </a:r>
              <a:endParaRPr lang="zh-CN" altLang="en-US" sz="2400" b="1" dirty="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188998" y="191053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1.0</a:t>
              </a:r>
              <a:endParaRPr lang="zh-CN" altLang="en-US" sz="2400" b="1" dirty="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836165" y="562028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1.0</a:t>
              </a:r>
              <a:endParaRPr lang="zh-CN" altLang="en-US" sz="2400" b="1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169453" y="562028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1.0</a:t>
              </a:r>
              <a:endParaRPr lang="zh-CN" altLang="en-US" sz="2400" b="1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306166" y="3742567"/>
              <a:ext cx="689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 1.0</a:t>
              </a:r>
              <a:endParaRPr lang="zh-CN" altLang="en-US" sz="2400" b="1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4805982" y="2712401"/>
              <a:ext cx="548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0.2</a:t>
              </a:r>
              <a:endParaRPr lang="zh-CN" altLang="en-US" sz="2000" b="1" dirty="0"/>
            </a:p>
          </p:txBody>
        </p:sp>
        <p:sp>
          <p:nvSpPr>
            <p:cNvPr id="68" name="矩形 67"/>
            <p:cNvSpPr/>
            <p:nvPr/>
          </p:nvSpPr>
          <p:spPr>
            <a:xfrm>
              <a:off x="3803817" y="4906411"/>
              <a:ext cx="16049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/>
                <a:t>f(A,C)=0.8</a:t>
              </a:r>
              <a:endParaRPr lang="zh-CN" altLang="en-US" sz="2400" b="1" dirty="0"/>
            </a:p>
          </p:txBody>
        </p:sp>
        <p:sp>
          <p:nvSpPr>
            <p:cNvPr id="69" name="矩形 68"/>
            <p:cNvSpPr/>
            <p:nvPr/>
          </p:nvSpPr>
          <p:spPr>
            <a:xfrm>
              <a:off x="5528982" y="3285695"/>
              <a:ext cx="548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0.8</a:t>
              </a:r>
              <a:endParaRPr lang="zh-CN" altLang="en-US" sz="2000" b="1" dirty="0"/>
            </a:p>
          </p:txBody>
        </p:sp>
        <p:sp>
          <p:nvSpPr>
            <p:cNvPr id="70" name="矩形 69"/>
            <p:cNvSpPr/>
            <p:nvPr/>
          </p:nvSpPr>
          <p:spPr>
            <a:xfrm>
              <a:off x="6288815" y="4435160"/>
              <a:ext cx="548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0.2</a:t>
              </a:r>
              <a:endParaRPr lang="zh-CN" altLang="en-US" sz="2000" b="1" dirty="0"/>
            </a:p>
          </p:txBody>
        </p:sp>
        <p:sp>
          <p:nvSpPr>
            <p:cNvPr id="71" name="矩形 70"/>
            <p:cNvSpPr/>
            <p:nvPr/>
          </p:nvSpPr>
          <p:spPr>
            <a:xfrm>
              <a:off x="6369601" y="2712401"/>
              <a:ext cx="548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0.8</a:t>
              </a:r>
              <a:endParaRPr lang="zh-CN" altLang="en-US" sz="2000" b="1" dirty="0"/>
            </a:p>
          </p:txBody>
        </p:sp>
        <p:sp>
          <p:nvSpPr>
            <p:cNvPr id="72" name="矩形 71"/>
            <p:cNvSpPr/>
            <p:nvPr/>
          </p:nvSpPr>
          <p:spPr>
            <a:xfrm>
              <a:off x="7685195" y="2713180"/>
              <a:ext cx="548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0.4</a:t>
              </a:r>
              <a:endParaRPr lang="zh-CN" altLang="en-US" sz="2000" b="1" dirty="0"/>
            </a:p>
          </p:txBody>
        </p:sp>
        <p:sp>
          <p:nvSpPr>
            <p:cNvPr id="73" name="矩形 72"/>
            <p:cNvSpPr/>
            <p:nvPr/>
          </p:nvSpPr>
          <p:spPr>
            <a:xfrm>
              <a:off x="6332032" y="4928053"/>
              <a:ext cx="548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0.2</a:t>
              </a:r>
              <a:endParaRPr lang="zh-CN" altLang="en-US" sz="2000" b="1" dirty="0"/>
            </a:p>
          </p:txBody>
        </p:sp>
        <p:sp>
          <p:nvSpPr>
            <p:cNvPr id="74" name="矩形 73"/>
            <p:cNvSpPr/>
            <p:nvPr/>
          </p:nvSpPr>
          <p:spPr>
            <a:xfrm>
              <a:off x="7685195" y="4934368"/>
              <a:ext cx="548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0.6</a:t>
              </a:r>
              <a:endParaRPr lang="zh-CN" altLang="en-US" sz="2000" b="1" dirty="0"/>
            </a:p>
          </p:txBody>
        </p:sp>
        <p:sp>
          <p:nvSpPr>
            <p:cNvPr id="75" name="矩形 74"/>
            <p:cNvSpPr/>
            <p:nvPr/>
          </p:nvSpPr>
          <p:spPr>
            <a:xfrm>
              <a:off x="7897145" y="3285695"/>
              <a:ext cx="548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0.6</a:t>
              </a:r>
              <a:endParaRPr lang="zh-CN" altLang="en-US" sz="2000" b="1" dirty="0"/>
            </a:p>
          </p:txBody>
        </p:sp>
        <p:sp>
          <p:nvSpPr>
            <p:cNvPr id="76" name="矩形 75"/>
            <p:cNvSpPr/>
            <p:nvPr/>
          </p:nvSpPr>
          <p:spPr>
            <a:xfrm>
              <a:off x="8587783" y="4435160"/>
              <a:ext cx="548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0.4</a:t>
              </a:r>
              <a:endParaRPr lang="zh-CN" altLang="en-US" sz="2000" b="1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93413" y="3575138"/>
              <a:ext cx="10086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/>
                <a:t>f(A,A)</a:t>
              </a:r>
            </a:p>
            <a:p>
              <a:r>
                <a:rPr lang="en-US" altLang="zh-CN" sz="2400" b="1" dirty="0" smtClean="0"/>
                <a:t>=1.0</a:t>
              </a:r>
              <a:endParaRPr lang="zh-CN" altLang="en-US" sz="2400" b="1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49115" y="3073520"/>
            <a:ext cx="704537" cy="3642789"/>
            <a:chOff x="1349115" y="2638090"/>
            <a:chExt cx="704537" cy="3642789"/>
          </a:xfrm>
        </p:grpSpPr>
        <p:sp>
          <p:nvSpPr>
            <p:cNvPr id="19" name="圆角矩形 18"/>
            <p:cNvSpPr/>
            <p:nvPr/>
          </p:nvSpPr>
          <p:spPr>
            <a:xfrm>
              <a:off x="1349115" y="2638090"/>
              <a:ext cx="704537" cy="77966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1364105" y="3855547"/>
              <a:ext cx="689547" cy="242533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标注 45"/>
          <p:cNvSpPr/>
          <p:nvPr/>
        </p:nvSpPr>
        <p:spPr>
          <a:xfrm>
            <a:off x="3856671" y="3385981"/>
            <a:ext cx="2601780" cy="397240"/>
          </a:xfrm>
          <a:prstGeom prst="wedgeRectCallout">
            <a:avLst>
              <a:gd name="adj1" fmla="val -25725"/>
              <a:gd name="adj2" fmla="val 11865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frequency of appearance</a:t>
            </a:r>
            <a:endParaRPr lang="zh-CN" altLang="en-US" dirty="0"/>
          </a:p>
        </p:txBody>
      </p:sp>
      <p:sp>
        <p:nvSpPr>
          <p:cNvPr id="47" name="矩形标注 46"/>
          <p:cNvSpPr/>
          <p:nvPr/>
        </p:nvSpPr>
        <p:spPr>
          <a:xfrm>
            <a:off x="3837437" y="4759476"/>
            <a:ext cx="3355396" cy="397240"/>
          </a:xfrm>
          <a:prstGeom prst="wedgeRectCallout">
            <a:avLst>
              <a:gd name="adj1" fmla="val -33535"/>
              <a:gd name="adj2" fmla="val 11225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frequency of </a:t>
            </a:r>
            <a:r>
              <a:rPr lang="en-US" altLang="zh-CN" dirty="0" smtClean="0"/>
              <a:t>consecutive events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9">
        <p:fade/>
      </p:transition>
    </mc:Choice>
    <mc:Fallback xmlns="">
      <p:transition spd="med" advTm="1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Graph-Based </a:t>
            </a:r>
            <a:r>
              <a:rPr lang="en-US" altLang="zh-CN" dirty="0" smtClean="0"/>
              <a:t>Matching Framework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Event logs 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 dependency graphs</a:t>
                </a:r>
              </a:p>
              <a:p>
                <a:r>
                  <a:rPr lang="en-US" altLang="zh-CN" sz="2400" dirty="0">
                    <a:sym typeface="Wingdings" panose="05000000000000000000" pitchFamily="2" charset="2"/>
                  </a:rPr>
                  <a:t>E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vent matching  vertex mapping (</a:t>
                </a:r>
                <a:r>
                  <a:rPr lang="en-US" altLang="zh-CN" sz="2400" b="1" dirty="0"/>
                  <a:t>injective mapping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2400" b="1" dirty="0"/>
                  <a:t> : V</a:t>
                </a:r>
                <a:r>
                  <a:rPr lang="en-US" altLang="zh-CN" sz="2400" b="1" baseline="-25000" dirty="0"/>
                  <a:t>1</a:t>
                </a:r>
                <a:r>
                  <a:rPr lang="en-US" altLang="zh-CN" sz="2400" b="1" dirty="0"/>
                  <a:t> → V</a:t>
                </a:r>
                <a:r>
                  <a:rPr lang="en-US" altLang="zh-CN" sz="2400" b="1" baseline="-25000" dirty="0"/>
                  <a:t>2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48" t="-909" r="-1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7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grpSp>
        <p:nvGrpSpPr>
          <p:cNvPr id="162" name="组合 161"/>
          <p:cNvGrpSpPr/>
          <p:nvPr/>
        </p:nvGrpSpPr>
        <p:grpSpPr>
          <a:xfrm>
            <a:off x="405000" y="2623187"/>
            <a:ext cx="1219200" cy="2889163"/>
            <a:chOff x="405000" y="2623187"/>
            <a:chExt cx="1219200" cy="2889163"/>
          </a:xfrm>
        </p:grpSpPr>
        <p:sp>
          <p:nvSpPr>
            <p:cNvPr id="8" name="流程图: 磁盘 7"/>
            <p:cNvSpPr/>
            <p:nvPr/>
          </p:nvSpPr>
          <p:spPr>
            <a:xfrm>
              <a:off x="405000" y="2623187"/>
              <a:ext cx="1219200" cy="841828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Event Log 1</a:t>
              </a:r>
              <a:endParaRPr lang="zh-CN" altLang="en-US" dirty="0"/>
            </a:p>
          </p:txBody>
        </p:sp>
        <p:sp>
          <p:nvSpPr>
            <p:cNvPr id="10" name="流程图: 磁盘 9"/>
            <p:cNvSpPr/>
            <p:nvPr/>
          </p:nvSpPr>
          <p:spPr>
            <a:xfrm>
              <a:off x="405000" y="4670522"/>
              <a:ext cx="1219200" cy="841828"/>
            </a:xfrm>
            <a:prstGeom prst="flowChartMagneticDisk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Event Log 2</a:t>
              </a:r>
              <a:endParaRPr lang="zh-CN" altLang="en-US" dirty="0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2283262" y="2196178"/>
            <a:ext cx="2143595" cy="3798222"/>
            <a:chOff x="2283262" y="2196178"/>
            <a:chExt cx="2143595" cy="3798222"/>
          </a:xfrm>
        </p:grpSpPr>
        <p:grpSp>
          <p:nvGrpSpPr>
            <p:cNvPr id="11" name="组合 10"/>
            <p:cNvGrpSpPr/>
            <p:nvPr/>
          </p:nvGrpSpPr>
          <p:grpSpPr>
            <a:xfrm>
              <a:off x="2293189" y="2196178"/>
              <a:ext cx="2025837" cy="1741302"/>
              <a:chOff x="1067187" y="2560287"/>
              <a:chExt cx="2262480" cy="189336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580530" y="341577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A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964422" y="292719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B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964421" y="389514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C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曲线连接符 14"/>
              <p:cNvCxnSpPr>
                <a:stCxn id="12" idx="0"/>
                <a:endCxn id="13" idx="2"/>
              </p:cNvCxnSpPr>
              <p:nvPr/>
            </p:nvCxnSpPr>
            <p:spPr>
              <a:xfrm rot="5400000" flipH="1" flipV="1">
                <a:off x="2136892" y="2588241"/>
                <a:ext cx="381376" cy="1273684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6" name="曲线连接符 15"/>
              <p:cNvCxnSpPr>
                <a:stCxn id="14" idx="0"/>
                <a:endCxn id="13" idx="4"/>
              </p:cNvCxnSpPr>
              <p:nvPr/>
            </p:nvCxnSpPr>
            <p:spPr>
              <a:xfrm rot="5400000" flipH="1" flipV="1">
                <a:off x="2697855" y="3518373"/>
                <a:ext cx="753549" cy="1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7" name="曲线连接符 16"/>
              <p:cNvCxnSpPr>
                <a:stCxn id="12" idx="4"/>
                <a:endCxn id="14" idx="2"/>
              </p:cNvCxnSpPr>
              <p:nvPr/>
            </p:nvCxnSpPr>
            <p:spPr>
              <a:xfrm rot="16200000" flipH="1">
                <a:off x="2141493" y="3179422"/>
                <a:ext cx="372173" cy="1273683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8" name="文本框 17"/>
              <p:cNvSpPr txBox="1"/>
              <p:nvPr/>
            </p:nvSpPr>
            <p:spPr>
              <a:xfrm>
                <a:off x="1067187" y="3292926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819591" y="2560287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0.3</a:t>
                </a:r>
                <a:endParaRPr lang="zh-CN" altLang="en-US" b="1" dirty="0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819591" y="4084323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0.8</a:t>
                </a:r>
                <a:endParaRPr lang="zh-CN" altLang="en-US" b="1" dirty="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93307" y="2778186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890139" y="3910018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0.8</a:t>
                </a:r>
                <a:endParaRPr lang="zh-CN" altLang="en-US" sz="1600" b="1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548864" y="3347424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0.1</a:t>
                </a:r>
                <a:endParaRPr lang="zh-CN" altLang="en-US" sz="1600" b="1" dirty="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24544" y="2842512"/>
                <a:ext cx="5052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/>
                  <a:t>G</a:t>
                </a:r>
                <a:r>
                  <a:rPr lang="en-US" altLang="zh-CN" sz="2400" b="1" baseline="-25000" dirty="0" smtClean="0"/>
                  <a:t>1</a:t>
                </a:r>
                <a:endParaRPr lang="zh-CN" altLang="en-US" sz="2400" b="1" baseline="-25000" dirty="0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2283262" y="4156348"/>
              <a:ext cx="2143595" cy="1838052"/>
              <a:chOff x="2297776" y="4286976"/>
              <a:chExt cx="2143595" cy="1643976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2765023" y="5002469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89172" y="4593840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89171" y="5403400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曲线连接符 28"/>
              <p:cNvCxnSpPr>
                <a:stCxn id="26" idx="0"/>
                <a:endCxn id="27" idx="2"/>
              </p:cNvCxnSpPr>
              <p:nvPr/>
            </p:nvCxnSpPr>
            <p:spPr>
              <a:xfrm rot="5400000" flipH="1" flipV="1">
                <a:off x="3266357" y="4279654"/>
                <a:ext cx="318968" cy="1126663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0" name="曲线连接符 29"/>
              <p:cNvCxnSpPr>
                <a:stCxn id="28" idx="0"/>
                <a:endCxn id="27" idx="4"/>
              </p:cNvCxnSpPr>
              <p:nvPr/>
            </p:nvCxnSpPr>
            <p:spPr>
              <a:xfrm rot="5400000" flipH="1" flipV="1">
                <a:off x="3771539" y="5088281"/>
                <a:ext cx="630239" cy="1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1" name="曲线连接符 30"/>
              <p:cNvCxnSpPr>
                <a:stCxn id="26" idx="4"/>
                <a:endCxn id="28" idx="2"/>
              </p:cNvCxnSpPr>
              <p:nvPr/>
            </p:nvCxnSpPr>
            <p:spPr>
              <a:xfrm rot="16200000" flipH="1">
                <a:off x="3270205" y="4774094"/>
                <a:ext cx="311271" cy="1126662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32" name="文本框 31"/>
              <p:cNvSpPr txBox="1"/>
              <p:nvPr/>
            </p:nvSpPr>
            <p:spPr>
              <a:xfrm>
                <a:off x="2297776" y="4911657"/>
                <a:ext cx="552034" cy="330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1.0</a:t>
                </a:r>
                <a:endParaRPr lang="zh-CN" altLang="en-US" b="1" dirty="0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861062" y="4286976"/>
                <a:ext cx="544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0.5</a:t>
                </a:r>
                <a:endParaRPr lang="zh-CN" altLang="en-US" b="1" dirty="0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861058" y="5561620"/>
                <a:ext cx="580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0.7</a:t>
                </a:r>
                <a:endParaRPr lang="zh-CN" altLang="en-US" b="1" dirty="0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041696" y="4469218"/>
                <a:ext cx="677574" cy="436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0.3</a:t>
                </a:r>
                <a:endParaRPr lang="zh-CN" altLang="en-US" sz="1600" b="1" dirty="0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038893" y="5415839"/>
                <a:ext cx="677574" cy="436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0.7</a:t>
                </a:r>
                <a:endParaRPr lang="zh-CN" altLang="en-US" sz="1600" b="1" dirty="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621581" y="4945306"/>
                <a:ext cx="677574" cy="436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/>
                  <a:t>0.2</a:t>
                </a:r>
                <a:endParaRPr lang="zh-CN" altLang="en-US" sz="1600" b="1" dirty="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348575" y="4504888"/>
                <a:ext cx="5513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/>
                  <a:t>G</a:t>
                </a:r>
                <a:r>
                  <a:rPr lang="en-US" altLang="zh-CN" sz="2400" b="1" baseline="-25000" dirty="0" smtClean="0"/>
                  <a:t>2</a:t>
                </a:r>
                <a:endParaRPr lang="zh-CN" altLang="en-US" sz="2400" b="1" baseline="-25000" dirty="0"/>
              </a:p>
            </p:txBody>
          </p:sp>
        </p:grpSp>
      </p:grpSp>
      <p:sp>
        <p:nvSpPr>
          <p:cNvPr id="126" name="文本框 12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1769625" y="2827609"/>
            <a:ext cx="542751" cy="2479435"/>
            <a:chOff x="1769625" y="2827609"/>
            <a:chExt cx="542751" cy="2479435"/>
          </a:xfrm>
        </p:grpSpPr>
        <p:sp>
          <p:nvSpPr>
            <p:cNvPr id="127" name="右箭头 126"/>
            <p:cNvSpPr/>
            <p:nvPr/>
          </p:nvSpPr>
          <p:spPr>
            <a:xfrm>
              <a:off x="1775583" y="2827609"/>
              <a:ext cx="536793" cy="41938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右箭头 128"/>
            <p:cNvSpPr/>
            <p:nvPr/>
          </p:nvSpPr>
          <p:spPr>
            <a:xfrm>
              <a:off x="1769625" y="4887658"/>
              <a:ext cx="536793" cy="419386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5654687" y="2203863"/>
            <a:ext cx="3043689" cy="1006516"/>
            <a:chOff x="5654687" y="2203863"/>
            <a:chExt cx="3043689" cy="1006516"/>
          </a:xfrm>
        </p:grpSpPr>
        <p:grpSp>
          <p:nvGrpSpPr>
            <p:cNvPr id="66" name="组合 65"/>
            <p:cNvGrpSpPr/>
            <p:nvPr/>
          </p:nvGrpSpPr>
          <p:grpSpPr>
            <a:xfrm>
              <a:off x="5654687" y="2203863"/>
              <a:ext cx="1389438" cy="965992"/>
              <a:chOff x="1034704" y="2842512"/>
              <a:chExt cx="2150133" cy="1267042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1580530" y="341577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A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964422" y="292719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B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2964421" y="389514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C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0" name="曲线连接符 69"/>
              <p:cNvCxnSpPr>
                <a:stCxn id="67" idx="0"/>
                <a:endCxn id="68" idx="2"/>
              </p:cNvCxnSpPr>
              <p:nvPr/>
            </p:nvCxnSpPr>
            <p:spPr>
              <a:xfrm rot="5400000" flipH="1" flipV="1">
                <a:off x="2136892" y="2588241"/>
                <a:ext cx="381376" cy="1273684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1" name="曲线连接符 70"/>
              <p:cNvCxnSpPr>
                <a:stCxn id="69" idx="0"/>
                <a:endCxn id="68" idx="4"/>
              </p:cNvCxnSpPr>
              <p:nvPr/>
            </p:nvCxnSpPr>
            <p:spPr>
              <a:xfrm rot="5400000" flipH="1" flipV="1">
                <a:off x="2697855" y="3518373"/>
                <a:ext cx="753549" cy="1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2" name="曲线连接符 71"/>
              <p:cNvCxnSpPr>
                <a:stCxn id="67" idx="4"/>
                <a:endCxn id="69" idx="2"/>
              </p:cNvCxnSpPr>
              <p:nvPr/>
            </p:nvCxnSpPr>
            <p:spPr>
              <a:xfrm rot="16200000" flipH="1">
                <a:off x="2141493" y="3179422"/>
                <a:ext cx="372173" cy="1273683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79" name="矩形 78"/>
              <p:cNvSpPr/>
              <p:nvPr/>
            </p:nvSpPr>
            <p:spPr>
              <a:xfrm>
                <a:off x="1034704" y="2842512"/>
                <a:ext cx="5052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/>
                  <a:t>G</a:t>
                </a:r>
                <a:r>
                  <a:rPr lang="en-US" altLang="zh-CN" sz="2400" b="1" baseline="-25000" dirty="0" smtClean="0"/>
                  <a:t>1</a:t>
                </a:r>
                <a:endParaRPr lang="zh-CN" altLang="en-US" sz="2400" b="1" baseline="-25000" dirty="0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7355152" y="2210945"/>
              <a:ext cx="1343224" cy="999434"/>
              <a:chOff x="2243739" y="4504888"/>
              <a:chExt cx="1940405" cy="1077834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2765023" y="5002469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89172" y="4593840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989171" y="5403400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4" name="曲线连接符 83"/>
              <p:cNvCxnSpPr>
                <a:stCxn id="81" idx="0"/>
                <a:endCxn id="82" idx="2"/>
              </p:cNvCxnSpPr>
              <p:nvPr/>
            </p:nvCxnSpPr>
            <p:spPr>
              <a:xfrm rot="5400000" flipH="1" flipV="1">
                <a:off x="3266357" y="4279654"/>
                <a:ext cx="318968" cy="1126663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5" name="曲线连接符 84"/>
              <p:cNvCxnSpPr>
                <a:stCxn id="83" idx="0"/>
                <a:endCxn id="82" idx="4"/>
              </p:cNvCxnSpPr>
              <p:nvPr/>
            </p:nvCxnSpPr>
            <p:spPr>
              <a:xfrm rot="5400000" flipH="1" flipV="1">
                <a:off x="3771539" y="5088281"/>
                <a:ext cx="630239" cy="1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6" name="曲线连接符 85"/>
              <p:cNvCxnSpPr>
                <a:stCxn id="81" idx="4"/>
                <a:endCxn id="83" idx="2"/>
              </p:cNvCxnSpPr>
              <p:nvPr/>
            </p:nvCxnSpPr>
            <p:spPr>
              <a:xfrm rot="16200000" flipH="1">
                <a:off x="3270205" y="4774094"/>
                <a:ext cx="311271" cy="1126662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93" name="矩形 92"/>
              <p:cNvSpPr/>
              <p:nvPr/>
            </p:nvSpPr>
            <p:spPr>
              <a:xfrm>
                <a:off x="2243739" y="4504888"/>
                <a:ext cx="780333" cy="49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/>
                  <a:t>G</a:t>
                </a:r>
                <a:r>
                  <a:rPr lang="en-US" altLang="zh-CN" sz="2400" b="1" baseline="-25000" dirty="0" smtClean="0"/>
                  <a:t>2</a:t>
                </a:r>
                <a:endParaRPr lang="zh-CN" altLang="en-US" sz="2400" b="1" baseline="-25000" dirty="0"/>
              </a:p>
            </p:txBody>
          </p:sp>
        </p:grpSp>
        <p:cxnSp>
          <p:nvCxnSpPr>
            <p:cNvPr id="130" name="直接箭头连接符 129"/>
            <p:cNvCxnSpPr/>
            <p:nvPr/>
          </p:nvCxnSpPr>
          <p:spPr>
            <a:xfrm>
              <a:off x="6217321" y="2741939"/>
              <a:ext cx="1407919" cy="27403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/>
            <p:cNvCxnSpPr/>
            <p:nvPr/>
          </p:nvCxnSpPr>
          <p:spPr>
            <a:xfrm>
              <a:off x="7124700" y="2289899"/>
              <a:ext cx="1356195" cy="20136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/>
            <p:nvPr/>
          </p:nvCxnSpPr>
          <p:spPr>
            <a:xfrm>
              <a:off x="7142618" y="3166083"/>
              <a:ext cx="1356195" cy="20136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/>
          <p:cNvGrpSpPr/>
          <p:nvPr/>
        </p:nvGrpSpPr>
        <p:grpSpPr>
          <a:xfrm>
            <a:off x="5637498" y="3545956"/>
            <a:ext cx="3069857" cy="965992"/>
            <a:chOff x="5637498" y="3545956"/>
            <a:chExt cx="3069857" cy="965992"/>
          </a:xfrm>
        </p:grpSpPr>
        <p:grpSp>
          <p:nvGrpSpPr>
            <p:cNvPr id="94" name="组合 93"/>
            <p:cNvGrpSpPr/>
            <p:nvPr/>
          </p:nvGrpSpPr>
          <p:grpSpPr>
            <a:xfrm>
              <a:off x="5637498" y="3545956"/>
              <a:ext cx="1389438" cy="965992"/>
              <a:chOff x="1034704" y="2842512"/>
              <a:chExt cx="2150133" cy="1267042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1580530" y="341577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A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2964422" y="292719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B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2964421" y="389514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C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8" name="曲线连接符 97"/>
              <p:cNvCxnSpPr>
                <a:stCxn id="95" idx="0"/>
                <a:endCxn id="96" idx="2"/>
              </p:cNvCxnSpPr>
              <p:nvPr/>
            </p:nvCxnSpPr>
            <p:spPr>
              <a:xfrm rot="5400000" flipH="1" flipV="1">
                <a:off x="2136892" y="2588241"/>
                <a:ext cx="381376" cy="1273684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99" name="曲线连接符 98"/>
              <p:cNvCxnSpPr>
                <a:stCxn id="97" idx="0"/>
                <a:endCxn id="96" idx="4"/>
              </p:cNvCxnSpPr>
              <p:nvPr/>
            </p:nvCxnSpPr>
            <p:spPr>
              <a:xfrm rot="5400000" flipH="1" flipV="1">
                <a:off x="2697855" y="3518373"/>
                <a:ext cx="753549" cy="1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00" name="曲线连接符 99"/>
              <p:cNvCxnSpPr>
                <a:stCxn id="95" idx="4"/>
                <a:endCxn id="97" idx="2"/>
              </p:cNvCxnSpPr>
              <p:nvPr/>
            </p:nvCxnSpPr>
            <p:spPr>
              <a:xfrm rot="16200000" flipH="1">
                <a:off x="2141493" y="3179422"/>
                <a:ext cx="372173" cy="1273683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1" name="矩形 100"/>
              <p:cNvSpPr/>
              <p:nvPr/>
            </p:nvSpPr>
            <p:spPr>
              <a:xfrm>
                <a:off x="1034704" y="2842512"/>
                <a:ext cx="5052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/>
                  <a:t>G</a:t>
                </a:r>
                <a:r>
                  <a:rPr lang="en-US" altLang="zh-CN" sz="2400" b="1" baseline="-25000" dirty="0" smtClean="0"/>
                  <a:t>1</a:t>
                </a:r>
                <a:endParaRPr lang="zh-CN" altLang="en-US" sz="2400" b="1" baseline="-25000" dirty="0"/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7378646" y="3553964"/>
              <a:ext cx="1328709" cy="957983"/>
              <a:chOff x="2264707" y="4504888"/>
              <a:chExt cx="1919437" cy="1077834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2765023" y="5002469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3989172" y="4593840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989171" y="5403400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6" name="曲线连接符 105"/>
              <p:cNvCxnSpPr>
                <a:stCxn id="103" idx="0"/>
                <a:endCxn id="104" idx="2"/>
              </p:cNvCxnSpPr>
              <p:nvPr/>
            </p:nvCxnSpPr>
            <p:spPr>
              <a:xfrm rot="5400000" flipH="1" flipV="1">
                <a:off x="3266357" y="4279654"/>
                <a:ext cx="318968" cy="1126663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07" name="曲线连接符 106"/>
              <p:cNvCxnSpPr>
                <a:stCxn id="105" idx="0"/>
                <a:endCxn id="104" idx="4"/>
              </p:cNvCxnSpPr>
              <p:nvPr/>
            </p:nvCxnSpPr>
            <p:spPr>
              <a:xfrm rot="5400000" flipH="1" flipV="1">
                <a:off x="3771539" y="5088281"/>
                <a:ext cx="630239" cy="1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08" name="曲线连接符 107"/>
              <p:cNvCxnSpPr>
                <a:stCxn id="103" idx="4"/>
                <a:endCxn id="105" idx="2"/>
              </p:cNvCxnSpPr>
              <p:nvPr/>
            </p:nvCxnSpPr>
            <p:spPr>
              <a:xfrm rot="16200000" flipH="1">
                <a:off x="3270205" y="4774094"/>
                <a:ext cx="311271" cy="1126662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9" name="矩形 108"/>
              <p:cNvSpPr/>
              <p:nvPr/>
            </p:nvSpPr>
            <p:spPr>
              <a:xfrm>
                <a:off x="2264707" y="4504888"/>
                <a:ext cx="830131" cy="519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/>
                  <a:t>G</a:t>
                </a:r>
                <a:r>
                  <a:rPr lang="en-US" altLang="zh-CN" sz="2400" b="1" baseline="-25000" dirty="0" smtClean="0"/>
                  <a:t>2</a:t>
                </a:r>
                <a:endParaRPr lang="zh-CN" altLang="en-US" sz="2400" b="1" baseline="-25000" dirty="0"/>
              </a:p>
            </p:txBody>
          </p:sp>
        </p:grpSp>
        <p:cxnSp>
          <p:nvCxnSpPr>
            <p:cNvPr id="137" name="直接箭头连接符 136"/>
            <p:cNvCxnSpPr>
              <a:endCxn id="109" idx="2"/>
            </p:cNvCxnSpPr>
            <p:nvPr/>
          </p:nvCxnSpPr>
          <p:spPr>
            <a:xfrm>
              <a:off x="7112518" y="3721942"/>
              <a:ext cx="553453" cy="29368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箭头连接符 139"/>
            <p:cNvCxnSpPr/>
            <p:nvPr/>
          </p:nvCxnSpPr>
          <p:spPr>
            <a:xfrm>
              <a:off x="6243182" y="4083645"/>
              <a:ext cx="2237713" cy="34765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箭头连接符 141"/>
            <p:cNvCxnSpPr/>
            <p:nvPr/>
          </p:nvCxnSpPr>
          <p:spPr>
            <a:xfrm flipV="1">
              <a:off x="7114369" y="3843272"/>
              <a:ext cx="1384444" cy="61784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组合 158"/>
          <p:cNvGrpSpPr/>
          <p:nvPr/>
        </p:nvGrpSpPr>
        <p:grpSpPr>
          <a:xfrm>
            <a:off x="5630241" y="4844985"/>
            <a:ext cx="3069857" cy="965992"/>
            <a:chOff x="5630241" y="4844985"/>
            <a:chExt cx="3069857" cy="965992"/>
          </a:xfrm>
        </p:grpSpPr>
        <p:grpSp>
          <p:nvGrpSpPr>
            <p:cNvPr id="110" name="组合 109"/>
            <p:cNvGrpSpPr/>
            <p:nvPr/>
          </p:nvGrpSpPr>
          <p:grpSpPr>
            <a:xfrm>
              <a:off x="5630241" y="4844985"/>
              <a:ext cx="1389438" cy="965992"/>
              <a:chOff x="1034704" y="2842512"/>
              <a:chExt cx="2150133" cy="1267042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1580530" y="341577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A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964422" y="2927191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B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2964421" y="3895147"/>
                <a:ext cx="220415" cy="214407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C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4" name="曲线连接符 113"/>
              <p:cNvCxnSpPr>
                <a:stCxn id="111" idx="0"/>
                <a:endCxn id="112" idx="2"/>
              </p:cNvCxnSpPr>
              <p:nvPr/>
            </p:nvCxnSpPr>
            <p:spPr>
              <a:xfrm rot="5400000" flipH="1" flipV="1">
                <a:off x="2136892" y="2588241"/>
                <a:ext cx="381376" cy="1273684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15" name="曲线连接符 114"/>
              <p:cNvCxnSpPr>
                <a:stCxn id="113" idx="0"/>
                <a:endCxn id="112" idx="4"/>
              </p:cNvCxnSpPr>
              <p:nvPr/>
            </p:nvCxnSpPr>
            <p:spPr>
              <a:xfrm rot="5400000" flipH="1" flipV="1">
                <a:off x="2697855" y="3518373"/>
                <a:ext cx="753549" cy="1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16" name="曲线连接符 115"/>
              <p:cNvCxnSpPr>
                <a:stCxn id="111" idx="4"/>
                <a:endCxn id="113" idx="2"/>
              </p:cNvCxnSpPr>
              <p:nvPr/>
            </p:nvCxnSpPr>
            <p:spPr>
              <a:xfrm rot="16200000" flipH="1">
                <a:off x="2141493" y="3179422"/>
                <a:ext cx="372173" cy="1273683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17" name="矩形 116"/>
              <p:cNvSpPr/>
              <p:nvPr/>
            </p:nvSpPr>
            <p:spPr>
              <a:xfrm>
                <a:off x="1034704" y="2842512"/>
                <a:ext cx="5052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/>
                  <a:t>G</a:t>
                </a:r>
                <a:r>
                  <a:rPr lang="en-US" altLang="zh-CN" sz="2400" b="1" baseline="-25000" dirty="0" smtClean="0"/>
                  <a:t>1</a:t>
                </a:r>
                <a:endParaRPr lang="zh-CN" altLang="en-US" sz="2400" b="1" baseline="-25000" dirty="0"/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7371389" y="4852993"/>
              <a:ext cx="1328709" cy="957983"/>
              <a:chOff x="2264707" y="4504888"/>
              <a:chExt cx="1919437" cy="1077834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2765023" y="5002469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989172" y="4593840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3989171" y="5403400"/>
                <a:ext cx="194972" cy="179322"/>
              </a:xfrm>
              <a:prstGeom prst="ellipse">
                <a:avLst/>
              </a:prstGeom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2" name="曲线连接符 121"/>
              <p:cNvCxnSpPr>
                <a:stCxn id="119" idx="0"/>
                <a:endCxn id="120" idx="2"/>
              </p:cNvCxnSpPr>
              <p:nvPr/>
            </p:nvCxnSpPr>
            <p:spPr>
              <a:xfrm rot="5400000" flipH="1" flipV="1">
                <a:off x="3266357" y="4279654"/>
                <a:ext cx="318968" cy="1126663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23" name="曲线连接符 122"/>
              <p:cNvCxnSpPr>
                <a:stCxn id="121" idx="0"/>
                <a:endCxn id="120" idx="4"/>
              </p:cNvCxnSpPr>
              <p:nvPr/>
            </p:nvCxnSpPr>
            <p:spPr>
              <a:xfrm rot="5400000" flipH="1" flipV="1">
                <a:off x="3771539" y="5088281"/>
                <a:ext cx="630239" cy="1"/>
              </a:xfrm>
              <a:prstGeom prst="curvedConnector3">
                <a:avLst>
                  <a:gd name="adj1" fmla="val 50000"/>
                </a:avLst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24" name="曲线连接符 123"/>
              <p:cNvCxnSpPr>
                <a:stCxn id="119" idx="4"/>
                <a:endCxn id="121" idx="2"/>
              </p:cNvCxnSpPr>
              <p:nvPr/>
            </p:nvCxnSpPr>
            <p:spPr>
              <a:xfrm rot="16200000" flipH="1">
                <a:off x="3270205" y="4774094"/>
                <a:ext cx="311271" cy="1126662"/>
              </a:xfrm>
              <a:prstGeom prst="curvedConnector2">
                <a:avLst/>
              </a:prstGeom>
              <a:ln w="76200">
                <a:tailEnd type="triangle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25" name="矩形 124"/>
              <p:cNvSpPr/>
              <p:nvPr/>
            </p:nvSpPr>
            <p:spPr>
              <a:xfrm>
                <a:off x="2264707" y="4504888"/>
                <a:ext cx="830131" cy="519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/>
                  <a:t>G</a:t>
                </a:r>
                <a:r>
                  <a:rPr lang="en-US" altLang="zh-CN" sz="2400" b="1" baseline="-25000" dirty="0" smtClean="0"/>
                  <a:t>2</a:t>
                </a:r>
                <a:endParaRPr lang="zh-CN" altLang="en-US" sz="2400" b="1" baseline="-25000" dirty="0"/>
              </a:p>
            </p:txBody>
          </p:sp>
        </p:grpSp>
        <p:cxnSp>
          <p:nvCxnSpPr>
            <p:cNvPr id="144" name="直接箭头连接符 143"/>
            <p:cNvCxnSpPr/>
            <p:nvPr/>
          </p:nvCxnSpPr>
          <p:spPr>
            <a:xfrm flipV="1">
              <a:off x="6223592" y="5011745"/>
              <a:ext cx="2257303" cy="35671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箭头连接符 146"/>
            <p:cNvCxnSpPr/>
            <p:nvPr/>
          </p:nvCxnSpPr>
          <p:spPr>
            <a:xfrm>
              <a:off x="7100023" y="5048823"/>
              <a:ext cx="525217" cy="33259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/>
            <p:cNvCxnSpPr/>
            <p:nvPr/>
          </p:nvCxnSpPr>
          <p:spPr>
            <a:xfrm flipV="1">
              <a:off x="7112518" y="5745598"/>
              <a:ext cx="1365340" cy="8733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组合 154"/>
          <p:cNvGrpSpPr/>
          <p:nvPr/>
        </p:nvGrpSpPr>
        <p:grpSpPr>
          <a:xfrm>
            <a:off x="7389244" y="6066016"/>
            <a:ext cx="71893" cy="365442"/>
            <a:chOff x="4342944" y="5222695"/>
            <a:chExt cx="71893" cy="365442"/>
          </a:xfrm>
        </p:grpSpPr>
        <p:sp>
          <p:nvSpPr>
            <p:cNvPr id="152" name="椭圆 151"/>
            <p:cNvSpPr/>
            <p:nvPr/>
          </p:nvSpPr>
          <p:spPr>
            <a:xfrm>
              <a:off x="4342944" y="5222695"/>
              <a:ext cx="71893" cy="7619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53" name="椭圆 152"/>
            <p:cNvSpPr/>
            <p:nvPr/>
          </p:nvSpPr>
          <p:spPr>
            <a:xfrm>
              <a:off x="4342944" y="5372460"/>
              <a:ext cx="67103" cy="7392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4342944" y="5514211"/>
              <a:ext cx="69935" cy="7392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156" name="矩形 155"/>
          <p:cNvSpPr/>
          <p:nvPr/>
        </p:nvSpPr>
        <p:spPr>
          <a:xfrm>
            <a:off x="1534441" y="6146995"/>
            <a:ext cx="549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dirty="0"/>
              <a:t>How to evaluate </a:t>
            </a:r>
            <a:r>
              <a:rPr lang="en-US" altLang="zh-CN" sz="2400" b="1" dirty="0">
                <a:solidFill>
                  <a:srgbClr val="FF0000"/>
                </a:solidFill>
              </a:rPr>
              <a:t>the best mapping</a:t>
            </a:r>
            <a:r>
              <a:rPr lang="en-US" altLang="zh-CN" sz="2400" dirty="0"/>
              <a:t>?</a:t>
            </a:r>
          </a:p>
        </p:txBody>
      </p:sp>
      <p:sp>
        <p:nvSpPr>
          <p:cNvPr id="160" name="右箭头 159"/>
          <p:cNvSpPr/>
          <p:nvPr/>
        </p:nvSpPr>
        <p:spPr>
          <a:xfrm>
            <a:off x="4526807" y="3873952"/>
            <a:ext cx="615287" cy="41938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左大括号 39"/>
          <p:cNvSpPr/>
          <p:nvPr/>
        </p:nvSpPr>
        <p:spPr>
          <a:xfrm>
            <a:off x="5321030" y="2210945"/>
            <a:ext cx="309211" cy="3913003"/>
          </a:xfrm>
          <a:prstGeom prst="leftBrace">
            <a:avLst>
              <a:gd name="adj1" fmla="val 12158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5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8">
        <p:fade/>
      </p:transition>
    </mc:Choice>
    <mc:Fallback xmlns="">
      <p:transition spd="med" advTm="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60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of Mapping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sz="2400" b="1" dirty="0" smtClean="0"/>
              </a:p>
              <a:p>
                <a:endParaRPr lang="en-US" altLang="zh-CN" sz="2400" b="1" dirty="0"/>
              </a:p>
              <a:p>
                <a:endParaRPr lang="en-US" altLang="zh-CN" sz="2400" b="1" dirty="0" smtClean="0"/>
              </a:p>
              <a:p>
                <a:endParaRPr lang="en-US" altLang="zh-CN" sz="2400" b="1" dirty="0"/>
              </a:p>
              <a:p>
                <a:r>
                  <a:rPr lang="en-US" altLang="zh-CN" sz="2400" b="1" dirty="0" smtClean="0"/>
                  <a:t>Feature </a:t>
                </a:r>
                <a:r>
                  <a:rPr lang="en-US" altLang="zh-CN" sz="2400" b="1" dirty="0"/>
                  <a:t>space: </a:t>
                </a:r>
                <a:r>
                  <a:rPr lang="en-US" altLang="zh-CN" sz="2400" b="1" dirty="0" err="1" smtClean="0"/>
                  <a:t>Vertex+Edge</a:t>
                </a:r>
                <a:endParaRPr lang="en-US" altLang="zh-CN" sz="2400" b="1" dirty="0" smtClean="0"/>
              </a:p>
              <a:p>
                <a:r>
                  <a:rPr lang="en-US" altLang="zh-CN" sz="2400" b="1" dirty="0" smtClean="0"/>
                  <a:t>Vertex: </a:t>
                </a:r>
              </a:p>
              <a:p>
                <a:r>
                  <a:rPr lang="en-US" altLang="zh-CN" sz="2400" b="1" dirty="0" smtClean="0"/>
                  <a:t>Edge: </a:t>
                </a:r>
              </a:p>
              <a:p>
                <a:r>
                  <a:rPr lang="en-US" altLang="zh-CN" sz="2400" b="1" dirty="0" smtClean="0"/>
                  <a:t>Similarity of corresponding elements: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)→(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))|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))</m:t>
                          </m:r>
                        </m:den>
                      </m:f>
                    </m:oMath>
                  </m:oMathPara>
                </a14:m>
                <a:endParaRPr lang="en-US" altLang="zh-CN" sz="2400" b="1" dirty="0" smtClean="0"/>
              </a:p>
              <a:p>
                <a:pPr marL="0" indent="0">
                  <a:buNone/>
                </a:pPr>
                <a:endParaRPr lang="en-US" altLang="zh-CN" sz="2400" b="1" dirty="0"/>
              </a:p>
              <a:p>
                <a:pPr marL="0" indent="0">
                  <a:buNone/>
                </a:pPr>
                <a:endParaRPr lang="en-US" altLang="zh-CN" sz="2600" b="1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8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1934961" y="1130287"/>
            <a:ext cx="2025837" cy="1741302"/>
            <a:chOff x="1067187" y="2560287"/>
            <a:chExt cx="2262480" cy="1893368"/>
          </a:xfrm>
        </p:grpSpPr>
        <p:sp>
          <p:nvSpPr>
            <p:cNvPr id="145" name="椭圆 144"/>
            <p:cNvSpPr/>
            <p:nvPr/>
          </p:nvSpPr>
          <p:spPr>
            <a:xfrm>
              <a:off x="1580530" y="3415771"/>
              <a:ext cx="220415" cy="214407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A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2964422" y="2927191"/>
              <a:ext cx="220415" cy="214407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B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2964421" y="3895147"/>
              <a:ext cx="220415" cy="214407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C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48" name="曲线连接符 147"/>
            <p:cNvCxnSpPr>
              <a:stCxn id="145" idx="0"/>
              <a:endCxn id="146" idx="2"/>
            </p:cNvCxnSpPr>
            <p:nvPr/>
          </p:nvCxnSpPr>
          <p:spPr>
            <a:xfrm rot="5400000" flipH="1" flipV="1">
              <a:off x="2136892" y="2588241"/>
              <a:ext cx="381376" cy="1273684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49" name="曲线连接符 148"/>
            <p:cNvCxnSpPr>
              <a:stCxn id="147" idx="0"/>
              <a:endCxn id="146" idx="4"/>
            </p:cNvCxnSpPr>
            <p:nvPr/>
          </p:nvCxnSpPr>
          <p:spPr>
            <a:xfrm rot="5400000" flipH="1" flipV="1">
              <a:off x="2697855" y="3518373"/>
              <a:ext cx="753549" cy="1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50" name="曲线连接符 149"/>
            <p:cNvCxnSpPr>
              <a:stCxn id="145" idx="4"/>
              <a:endCxn id="147" idx="2"/>
            </p:cNvCxnSpPr>
            <p:nvPr/>
          </p:nvCxnSpPr>
          <p:spPr>
            <a:xfrm rot="16200000" flipH="1">
              <a:off x="2141493" y="3179422"/>
              <a:ext cx="372173" cy="1273683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51" name="文本框 150"/>
            <p:cNvSpPr txBox="1"/>
            <p:nvPr/>
          </p:nvSpPr>
          <p:spPr>
            <a:xfrm>
              <a:off x="1067187" y="3292926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1.0</a:t>
              </a:r>
              <a:endParaRPr lang="zh-CN" altLang="en-US" b="1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2819591" y="2560287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0.3</a:t>
              </a:r>
              <a:endParaRPr lang="zh-CN" altLang="en-US" b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2819591" y="4084323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0.8</a:t>
              </a:r>
              <a:endParaRPr lang="zh-CN" altLang="en-US" b="1" dirty="0"/>
            </a:p>
          </p:txBody>
        </p:sp>
        <p:sp>
          <p:nvSpPr>
            <p:cNvPr id="154" name="矩形 153"/>
            <p:cNvSpPr/>
            <p:nvPr/>
          </p:nvSpPr>
          <p:spPr>
            <a:xfrm>
              <a:off x="1893307" y="2778186"/>
              <a:ext cx="476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0.2</a:t>
              </a:r>
              <a:endParaRPr lang="zh-CN" altLang="en-US" sz="1600" b="1" dirty="0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1890139" y="3910018"/>
              <a:ext cx="476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0.8</a:t>
              </a:r>
              <a:endParaRPr lang="zh-CN" altLang="en-US" sz="1600" b="1" dirty="0"/>
            </a:p>
          </p:txBody>
        </p:sp>
        <p:sp>
          <p:nvSpPr>
            <p:cNvPr id="156" name="矩形 155"/>
            <p:cNvSpPr/>
            <p:nvPr/>
          </p:nvSpPr>
          <p:spPr>
            <a:xfrm>
              <a:off x="2548864" y="3347424"/>
              <a:ext cx="476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0.1</a:t>
              </a:r>
              <a:endParaRPr lang="zh-CN" altLang="en-US" sz="1600" b="1" dirty="0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1124544" y="2842512"/>
              <a:ext cx="5052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/>
                <a:t>G</a:t>
              </a:r>
              <a:r>
                <a:rPr lang="en-US" altLang="zh-CN" sz="2400" b="1" baseline="-25000" dirty="0" smtClean="0"/>
                <a:t>1</a:t>
              </a:r>
              <a:endParaRPr lang="zh-CN" altLang="en-US" sz="2400" b="1" baseline="-25000" dirty="0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978961" y="1090860"/>
            <a:ext cx="2143595" cy="1838052"/>
            <a:chOff x="2297776" y="4286976"/>
            <a:chExt cx="2143595" cy="1643976"/>
          </a:xfrm>
        </p:grpSpPr>
        <p:sp>
          <p:nvSpPr>
            <p:cNvPr id="124" name="椭圆 123"/>
            <p:cNvSpPr/>
            <p:nvPr/>
          </p:nvSpPr>
          <p:spPr>
            <a:xfrm>
              <a:off x="2765023" y="5002469"/>
              <a:ext cx="194972" cy="179322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89172" y="4593840"/>
              <a:ext cx="194972" cy="179322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2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3989171" y="5403400"/>
              <a:ext cx="194972" cy="179322"/>
            </a:xfrm>
            <a:prstGeom prst="ellipse">
              <a:avLst/>
            </a:prstGeom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35" name="曲线连接符 134"/>
            <p:cNvCxnSpPr>
              <a:stCxn id="124" idx="0"/>
              <a:endCxn id="129" idx="2"/>
            </p:cNvCxnSpPr>
            <p:nvPr/>
          </p:nvCxnSpPr>
          <p:spPr>
            <a:xfrm rot="5400000" flipH="1" flipV="1">
              <a:off x="3266357" y="4279654"/>
              <a:ext cx="318968" cy="1126663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36" name="曲线连接符 135"/>
            <p:cNvCxnSpPr>
              <a:stCxn id="134" idx="0"/>
              <a:endCxn id="129" idx="4"/>
            </p:cNvCxnSpPr>
            <p:nvPr/>
          </p:nvCxnSpPr>
          <p:spPr>
            <a:xfrm rot="5400000" flipH="1" flipV="1">
              <a:off x="3771539" y="5088281"/>
              <a:ext cx="630239" cy="1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37" name="曲线连接符 136"/>
            <p:cNvCxnSpPr>
              <a:stCxn id="124" idx="4"/>
              <a:endCxn id="134" idx="2"/>
            </p:cNvCxnSpPr>
            <p:nvPr/>
          </p:nvCxnSpPr>
          <p:spPr>
            <a:xfrm rot="16200000" flipH="1">
              <a:off x="3270205" y="4774094"/>
              <a:ext cx="311271" cy="1126662"/>
            </a:xfrm>
            <a:prstGeom prst="curvedConnector2">
              <a:avLst/>
            </a:prstGeom>
            <a:ln w="76200"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8" name="文本框 137"/>
            <p:cNvSpPr txBox="1"/>
            <p:nvPr/>
          </p:nvSpPr>
          <p:spPr>
            <a:xfrm>
              <a:off x="2297776" y="4911657"/>
              <a:ext cx="552034" cy="330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1.0</a:t>
              </a:r>
              <a:endParaRPr lang="zh-CN" altLang="en-US" b="1" dirty="0"/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3861062" y="4286976"/>
              <a:ext cx="544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0.5</a:t>
              </a:r>
              <a:endParaRPr lang="zh-CN" altLang="en-US" b="1" dirty="0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3861058" y="5561620"/>
              <a:ext cx="580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0.7</a:t>
              </a:r>
              <a:endParaRPr lang="zh-CN" altLang="en-US" b="1" dirty="0"/>
            </a:p>
          </p:txBody>
        </p:sp>
        <p:sp>
          <p:nvSpPr>
            <p:cNvPr id="141" name="矩形 140"/>
            <p:cNvSpPr/>
            <p:nvPr/>
          </p:nvSpPr>
          <p:spPr>
            <a:xfrm>
              <a:off x="3041696" y="4469218"/>
              <a:ext cx="677574" cy="436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0.3</a:t>
              </a:r>
              <a:endParaRPr lang="zh-CN" altLang="en-US" sz="1600" b="1" dirty="0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3038893" y="5415839"/>
              <a:ext cx="677574" cy="436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0.7</a:t>
              </a:r>
              <a:endParaRPr lang="zh-CN" altLang="en-US" sz="1600" b="1" dirty="0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3621581" y="4945306"/>
              <a:ext cx="677574" cy="436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0.2</a:t>
              </a:r>
              <a:endParaRPr lang="zh-CN" altLang="en-US" sz="1600" b="1" dirty="0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2348575" y="4504888"/>
              <a:ext cx="5513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/>
                <a:t>G</a:t>
              </a:r>
              <a:r>
                <a:rPr lang="en-US" altLang="zh-CN" sz="2400" b="1" baseline="-25000" dirty="0" smtClean="0"/>
                <a:t>2</a:t>
              </a:r>
              <a:endParaRPr lang="zh-CN" altLang="en-US" sz="2400" b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94162" y="5641987"/>
                <a:ext cx="4601644" cy="73231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en-US" altLang="zh-CN" sz="28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(B</a:t>
                </a:r>
                <a:r>
                  <a:rPr lang="en-US" altLang="zh-CN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2) = </a:t>
                </a:r>
                <a14:m>
                  <m:oMath xmlns:m="http://schemas.openxmlformats.org/officeDocument/2006/math">
                    <m:r>
                      <a:rPr lang="en-US" altLang="zh-CN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0.3−0.5</m:t>
                            </m:r>
                          </m:e>
                        </m:d>
                      </m:num>
                      <m:den>
                        <m:r>
                          <a:rPr lang="en-US" altLang="zh-CN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0.3+0.5</m:t>
                        </m:r>
                      </m:den>
                    </m:f>
                    <m:r>
                      <a:rPr lang="en-US" altLang="zh-CN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0.75</m:t>
                    </m:r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62" y="5641987"/>
                <a:ext cx="4601644" cy="732316"/>
              </a:xfrm>
              <a:prstGeom prst="rect">
                <a:avLst/>
              </a:prstGeom>
              <a:blipFill rotWithShape="0">
                <a:blip r:embed="rId6"/>
                <a:stretch>
                  <a:fillRect l="-2510" b="-7377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3630644" y="1433949"/>
            <a:ext cx="3230887" cy="229804"/>
            <a:chOff x="3630644" y="1433949"/>
            <a:chExt cx="3230887" cy="229804"/>
          </a:xfrm>
          <a:solidFill>
            <a:schemeClr val="accent5"/>
          </a:solidFill>
        </p:grpSpPr>
        <p:sp>
          <p:nvSpPr>
            <p:cNvPr id="158" name="椭圆 157"/>
            <p:cNvSpPr/>
            <p:nvPr/>
          </p:nvSpPr>
          <p:spPr>
            <a:xfrm>
              <a:off x="3630644" y="1466566"/>
              <a:ext cx="197361" cy="197187"/>
            </a:xfrm>
            <a:prstGeom prst="ellipse">
              <a:avLst/>
            </a:prstGeom>
            <a:grpFill/>
            <a:ln w="76200"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B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6666559" y="1433949"/>
              <a:ext cx="194972" cy="200491"/>
            </a:xfrm>
            <a:prstGeom prst="ellipse">
              <a:avLst/>
            </a:prstGeom>
            <a:grpFill/>
            <a:ln w="76200"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2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94600" y="2090243"/>
            <a:ext cx="4175756" cy="364922"/>
            <a:chOff x="2494600" y="2090243"/>
            <a:chExt cx="4175756" cy="364922"/>
          </a:xfrm>
        </p:grpSpPr>
        <p:cxnSp>
          <p:nvCxnSpPr>
            <p:cNvPr id="160" name="曲线连接符 159"/>
            <p:cNvCxnSpPr/>
            <p:nvPr/>
          </p:nvCxnSpPr>
          <p:spPr>
            <a:xfrm rot="16200000" flipH="1">
              <a:off x="2893691" y="1713792"/>
              <a:ext cx="342282" cy="1140463"/>
            </a:xfrm>
            <a:prstGeom prst="curvedConnector2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61" name="曲线连接符 160"/>
            <p:cNvCxnSpPr/>
            <p:nvPr/>
          </p:nvCxnSpPr>
          <p:spPr>
            <a:xfrm rot="16200000" flipH="1">
              <a:off x="5933016" y="1700921"/>
              <a:ext cx="348017" cy="1126662"/>
            </a:xfrm>
            <a:prstGeom prst="curvedConnector2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矩形 161"/>
              <p:cNvSpPr/>
              <p:nvPr/>
            </p:nvSpPr>
            <p:spPr>
              <a:xfrm>
                <a:off x="974147" y="5643288"/>
                <a:ext cx="5707716" cy="732573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en-US" altLang="zh-CN" sz="28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((A,C)(1,3)) </a:t>
                </a:r>
                <a:r>
                  <a:rPr lang="en-US" altLang="zh-CN" sz="2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altLang="zh-CN" sz="2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−0.</m:t>
                            </m:r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en-US" altLang="zh-CN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+0.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altLang="zh-CN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0.93</m:t>
                    </m:r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2" name="矩形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47" y="5643288"/>
                <a:ext cx="5707716" cy="732573"/>
              </a:xfrm>
              <a:prstGeom prst="rect">
                <a:avLst/>
              </a:prstGeom>
              <a:blipFill rotWithShape="0">
                <a:blip r:embed="rId7"/>
                <a:stretch>
                  <a:fillRect l="-2132" b="-7377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2400257" y="1464661"/>
            <a:ext cx="1432499" cy="1088559"/>
            <a:chOff x="152357" y="1418941"/>
            <a:chExt cx="1432499" cy="1088559"/>
          </a:xfrm>
        </p:grpSpPr>
        <p:sp>
          <p:nvSpPr>
            <p:cNvPr id="174" name="椭圆 173"/>
            <p:cNvSpPr/>
            <p:nvPr/>
          </p:nvSpPr>
          <p:spPr>
            <a:xfrm>
              <a:off x="1388046" y="1418941"/>
              <a:ext cx="196810" cy="19739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B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1388045" y="2310103"/>
              <a:ext cx="196810" cy="197397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C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152357" y="1868759"/>
              <a:ext cx="196810" cy="197397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A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45737" y="1429666"/>
            <a:ext cx="1415335" cy="1112292"/>
            <a:chOff x="7053557" y="1429666"/>
            <a:chExt cx="1415335" cy="1112292"/>
          </a:xfrm>
        </p:grpSpPr>
        <p:sp>
          <p:nvSpPr>
            <p:cNvPr id="167" name="椭圆 166"/>
            <p:cNvSpPr/>
            <p:nvPr/>
          </p:nvSpPr>
          <p:spPr>
            <a:xfrm>
              <a:off x="7053557" y="1889289"/>
              <a:ext cx="194451" cy="2017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8274420" y="1429666"/>
              <a:ext cx="194451" cy="2017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2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8274441" y="2340258"/>
              <a:ext cx="194451" cy="201700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220650" y="2983015"/>
                <a:ext cx="548029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1"/>
                <a:r>
                  <a:rPr lang="en-US" altLang="zh-CN" sz="2400" dirty="0"/>
                  <a:t>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={A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1, B2, C3</a:t>
                </a:r>
                <a:r>
                  <a:rPr lang="en-US" altLang="zh-CN" sz="2400" dirty="0"/>
                  <a:t>}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50" y="2983015"/>
                <a:ext cx="5480296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7500" b="-2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410549" y="3382124"/>
            <a:ext cx="241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sym typeface="Wingdings" panose="05000000000000000000" pitchFamily="2" charset="2"/>
              </a:rPr>
              <a:t>1</a:t>
            </a:r>
            <a:r>
              <a:rPr lang="en-US" altLang="zh-CN" sz="2400" dirty="0">
                <a:sym typeface="Wingdings" panose="05000000000000000000" pitchFamily="2" charset="2"/>
              </a:rPr>
              <a:t>, 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B2</a:t>
            </a:r>
            <a:r>
              <a:rPr lang="en-US" altLang="zh-CN" sz="2400" dirty="0">
                <a:sym typeface="Wingdings" panose="05000000000000000000" pitchFamily="2" charset="2"/>
              </a:rPr>
              <a:t>, </a:t>
            </a:r>
            <a:r>
              <a:rPr lang="en-US" altLang="zh-CN" sz="2400" dirty="0">
                <a:solidFill>
                  <a:srgbClr val="00B050"/>
                </a:solidFill>
                <a:sym typeface="Wingdings" panose="05000000000000000000" pitchFamily="2" charset="2"/>
              </a:rPr>
              <a:t>C3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2163323" y="3798252"/>
            <a:ext cx="5253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gradFill flip="none" rotWithShape="1">
                  <a:gsLst>
                    <a:gs pos="0">
                      <a:srgbClr val="FF0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6200000" scaled="1"/>
                  <a:tileRect/>
                </a:gradFill>
              </a:rPr>
              <a:t>(A,B)</a:t>
            </a:r>
            <a:r>
              <a:rPr lang="en-US" altLang="zh-CN" sz="2400" dirty="0">
                <a:gradFill flip="none" rotWithShape="1">
                  <a:gsLst>
                    <a:gs pos="0">
                      <a:srgbClr val="FF0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sym typeface="Wingdings" panose="05000000000000000000" pitchFamily="2" charset="2"/>
              </a:rPr>
              <a:t>(1,2)</a:t>
            </a:r>
            <a:r>
              <a:rPr lang="en-US" altLang="zh-CN" sz="2400" dirty="0">
                <a:gradFill flip="none" rotWithShape="1">
                  <a:lin ang="16200000" scaled="1"/>
                  <a:tileRect/>
                </a:gradFill>
                <a:sym typeface="Wingdings" panose="05000000000000000000" pitchFamily="2" charset="2"/>
              </a:rPr>
              <a:t>,</a:t>
            </a:r>
            <a:r>
              <a:rPr lang="en-US" altLang="zh-CN" sz="2400" dirty="0"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gradFill>
                  <a:gsLst>
                    <a:gs pos="0">
                      <a:srgbClr val="FF0000"/>
                    </a:gs>
                    <a:gs pos="100000">
                      <a:srgbClr val="00B050"/>
                    </a:gs>
                  </a:gsLst>
                  <a:lin ang="5400000" scaled="1"/>
                </a:gradFill>
                <a:sym typeface="Wingdings" panose="05000000000000000000" pitchFamily="2" charset="2"/>
              </a:rPr>
              <a:t>(A,C)(1,3)</a:t>
            </a:r>
            <a:r>
              <a:rPr lang="en-US" altLang="zh-CN" sz="2400" dirty="0">
                <a:sym typeface="Wingdings" panose="05000000000000000000" pitchFamily="2" charset="2"/>
              </a:rPr>
              <a:t>, </a:t>
            </a:r>
            <a:r>
              <a:rPr lang="en-US" altLang="zh-CN" sz="2400" dirty="0" smtClean="0"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  <a:sym typeface="Wingdings" panose="05000000000000000000" pitchFamily="2" charset="2"/>
              </a:rPr>
              <a:t>(C,B)</a:t>
            </a:r>
            <a:r>
              <a:rPr lang="en-US" altLang="zh-CN" sz="2400" dirty="0"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  <a:sym typeface="Wingdings" panose="05000000000000000000" pitchFamily="2" charset="2"/>
              </a:rPr>
              <a:t>(2,3)</a:t>
            </a:r>
            <a:endParaRPr lang="en-US" altLang="zh-CN" sz="2400" dirty="0"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10549" y="3369583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A</a:t>
            </a:r>
            <a:r>
              <a:rPr lang="en-US" altLang="zh-CN" sz="2400" dirty="0" smtClean="0"/>
              <a:t>, B, C</a:t>
            </a:r>
            <a:endParaRPr lang="en-US" altLang="zh-CN" sz="2400" dirty="0"/>
          </a:p>
        </p:txBody>
      </p:sp>
      <p:sp>
        <p:nvSpPr>
          <p:cNvPr id="13" name="矩形 12"/>
          <p:cNvSpPr/>
          <p:nvPr/>
        </p:nvSpPr>
        <p:spPr>
          <a:xfrm>
            <a:off x="2163323" y="3797473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(A,B)</a:t>
            </a:r>
            <a:r>
              <a:rPr lang="en-US" altLang="zh-CN" sz="2400" b="1" dirty="0" smtClean="0"/>
              <a:t>, </a:t>
            </a:r>
            <a:r>
              <a:rPr lang="en-US" altLang="zh-CN" sz="2400" dirty="0">
                <a:sym typeface="Wingdings" panose="05000000000000000000" pitchFamily="2" charset="2"/>
              </a:rPr>
              <a:t>(A,C</a:t>
            </a:r>
            <a:r>
              <a:rPr lang="en-US" altLang="zh-CN" sz="2400" dirty="0" smtClean="0">
                <a:sym typeface="Wingdings" panose="05000000000000000000" pitchFamily="2" charset="2"/>
              </a:rPr>
              <a:t>)</a:t>
            </a:r>
            <a:r>
              <a:rPr lang="en-US" altLang="zh-CN" sz="2400" b="1" dirty="0" smtClean="0">
                <a:sym typeface="Wingdings" panose="05000000000000000000" pitchFamily="2" charset="2"/>
              </a:rPr>
              <a:t>, </a:t>
            </a:r>
            <a:r>
              <a:rPr lang="en-US" altLang="zh-CN" sz="2400" dirty="0" smtClean="0">
                <a:sym typeface="Wingdings" panose="05000000000000000000" pitchFamily="2" charset="2"/>
              </a:rPr>
              <a:t>(</a:t>
            </a:r>
            <a:r>
              <a:rPr lang="en-US" altLang="zh-CN" sz="2400" dirty="0">
                <a:sym typeface="Wingdings" panose="05000000000000000000" pitchFamily="2" charset="2"/>
              </a:rPr>
              <a:t>C</a:t>
            </a:r>
            <a:r>
              <a:rPr lang="en-US" altLang="zh-CN" sz="2400" dirty="0" smtClean="0">
                <a:sym typeface="Wingdings" panose="05000000000000000000" pitchFamily="2" charset="2"/>
              </a:rPr>
              <a:t>,B)</a:t>
            </a:r>
            <a:endParaRPr lang="en-US" altLang="zh-CN" sz="2400" b="1" dirty="0"/>
          </a:p>
        </p:txBody>
      </p:sp>
      <p:grpSp>
        <p:nvGrpSpPr>
          <p:cNvPr id="21" name="组合 20"/>
          <p:cNvGrpSpPr/>
          <p:nvPr/>
        </p:nvGrpSpPr>
        <p:grpSpPr>
          <a:xfrm>
            <a:off x="2498661" y="1563360"/>
            <a:ext cx="1235690" cy="891162"/>
            <a:chOff x="250761" y="1517640"/>
            <a:chExt cx="1235690" cy="891162"/>
          </a:xfrm>
        </p:grpSpPr>
        <p:cxnSp>
          <p:nvCxnSpPr>
            <p:cNvPr id="171" name="曲线连接符 170"/>
            <p:cNvCxnSpPr>
              <a:stCxn id="176" idx="0"/>
              <a:endCxn id="174" idx="2"/>
            </p:cNvCxnSpPr>
            <p:nvPr/>
          </p:nvCxnSpPr>
          <p:spPr>
            <a:xfrm rot="5400000" flipH="1" flipV="1">
              <a:off x="643845" y="1124558"/>
              <a:ext cx="351119" cy="1137284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72" name="曲线连接符 171"/>
            <p:cNvCxnSpPr>
              <a:stCxn id="175" idx="0"/>
              <a:endCxn id="174" idx="4"/>
            </p:cNvCxnSpPr>
            <p:nvPr/>
          </p:nvCxnSpPr>
          <p:spPr>
            <a:xfrm rot="5400000" flipH="1" flipV="1">
              <a:off x="1139568" y="1963221"/>
              <a:ext cx="693765" cy="1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00B050"/>
                  </a:gs>
                  <a:gs pos="100000">
                    <a:schemeClr val="bg2">
                      <a:lumMod val="50000"/>
                    </a:schemeClr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73" name="曲线连接符 172"/>
            <p:cNvCxnSpPr>
              <a:stCxn id="176" idx="4"/>
              <a:endCxn id="175" idx="2"/>
            </p:cNvCxnSpPr>
            <p:nvPr/>
          </p:nvCxnSpPr>
          <p:spPr>
            <a:xfrm rot="16200000" flipH="1">
              <a:off x="648080" y="1668837"/>
              <a:ext cx="342646" cy="1137283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100000">
                    <a:srgbClr val="00B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5542963" y="1530517"/>
            <a:ext cx="1220884" cy="910590"/>
            <a:chOff x="7150783" y="1530517"/>
            <a:chExt cx="1220884" cy="910590"/>
          </a:xfrm>
        </p:grpSpPr>
        <p:cxnSp>
          <p:nvCxnSpPr>
            <p:cNvPr id="164" name="曲线连接符 163"/>
            <p:cNvCxnSpPr>
              <a:stCxn id="167" idx="0"/>
              <a:endCxn id="168" idx="2"/>
            </p:cNvCxnSpPr>
            <p:nvPr/>
          </p:nvCxnSpPr>
          <p:spPr>
            <a:xfrm rot="5400000" flipH="1" flipV="1">
              <a:off x="7533215" y="1148085"/>
              <a:ext cx="358773" cy="1123637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65" name="曲线连接符 164"/>
            <p:cNvCxnSpPr>
              <a:stCxn id="169" idx="0"/>
              <a:endCxn id="168" idx="4"/>
            </p:cNvCxnSpPr>
            <p:nvPr/>
          </p:nvCxnSpPr>
          <p:spPr>
            <a:xfrm rot="16200000" flipV="1">
              <a:off x="8017211" y="1985801"/>
              <a:ext cx="708892" cy="21"/>
            </a:xfrm>
            <a:prstGeom prst="curvedConnector3">
              <a:avLst>
                <a:gd name="adj1" fmla="val 50000"/>
              </a:avLst>
            </a:prstGeom>
            <a:ln w="76200">
              <a:gradFill flip="none" rotWithShape="1">
                <a:gsLst>
                  <a:gs pos="0">
                    <a:srgbClr val="00B050"/>
                  </a:gs>
                  <a:gs pos="100000">
                    <a:schemeClr val="bg2">
                      <a:lumMod val="50000"/>
                    </a:schemeClr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66" name="曲线连接符 165"/>
            <p:cNvCxnSpPr>
              <a:stCxn id="167" idx="4"/>
              <a:endCxn id="169" idx="2"/>
            </p:cNvCxnSpPr>
            <p:nvPr/>
          </p:nvCxnSpPr>
          <p:spPr>
            <a:xfrm rot="16200000" flipH="1">
              <a:off x="7537553" y="1704219"/>
              <a:ext cx="350119" cy="1123658"/>
            </a:xfrm>
            <a:prstGeom prst="curvedConnector2">
              <a:avLst/>
            </a:prstGeom>
            <a:ln w="76200">
              <a:gradFill>
                <a:gsLst>
                  <a:gs pos="0">
                    <a:srgbClr val="FF0000"/>
                  </a:gs>
                  <a:gs pos="100000">
                    <a:srgbClr val="00B05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28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5">
        <p:fade/>
      </p:transition>
    </mc:Choice>
    <mc:Fallback xmlns="">
      <p:transition spd="med" advTm="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2" grpId="0" animBg="1"/>
      <p:bldP spid="9" grpId="0" animBg="1"/>
      <p:bldP spid="10" grpId="0"/>
      <p:bldP spid="11" grpId="0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Normal Distance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b="1" dirty="0"/>
                  <a:t>Normal </a:t>
                </a:r>
                <a:r>
                  <a:rPr lang="en-US" altLang="zh-CN" sz="2800" b="1" dirty="0" smtClean="0"/>
                  <a:t>Distance*:</a:t>
                </a:r>
                <a:endParaRPr lang="zh-CN" altLang="en-US" sz="2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p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d>
                                <m:d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))|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d>
                                <m:d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den>
                          </m:f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400" b="1" dirty="0"/>
              </a:p>
              <a:p>
                <a:endParaRPr lang="en-US" altLang="zh-CN" sz="2800" b="1" dirty="0" smtClean="0"/>
              </a:p>
              <a:p>
                <a:r>
                  <a:rPr lang="en-US" altLang="zh-CN" sz="2400" b="1" dirty="0" smtClean="0"/>
                  <a:t>Summation </a:t>
                </a:r>
                <a:r>
                  <a:rPr lang="en-US" altLang="zh-CN" sz="2400" dirty="0" smtClean="0"/>
                  <a:t>of the similarities of </a:t>
                </a:r>
                <a:r>
                  <a:rPr lang="en-US" altLang="zh-CN" sz="2400" dirty="0"/>
                  <a:t>corresponding </a:t>
                </a:r>
                <a:r>
                  <a:rPr lang="en-US" altLang="zh-CN" sz="2400" dirty="0" smtClean="0"/>
                  <a:t>elements.</a:t>
                </a:r>
              </a:p>
              <a:p>
                <a:r>
                  <a:rPr lang="en-US" altLang="zh-CN" sz="2400" dirty="0" smtClean="0"/>
                  <a:t>Higher is better.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370" t="-1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9</a:t>
            </a:fld>
            <a:r>
              <a:rPr lang="en-US" altLang="zh-CN" dirty="0" smtClean="0"/>
              <a:t>/29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42994" y="5613312"/>
            <a:ext cx="776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* J</a:t>
            </a:r>
            <a:r>
              <a:rPr lang="en-US" altLang="zh-CN" sz="2000" dirty="0"/>
              <a:t>. Kang and J. F. </a:t>
            </a:r>
            <a:r>
              <a:rPr lang="en-US" altLang="zh-CN" sz="2000" dirty="0" err="1"/>
              <a:t>Naughton</a:t>
            </a:r>
            <a:r>
              <a:rPr lang="en-US" altLang="zh-CN" sz="2000" dirty="0"/>
              <a:t>. On schema matching with opaque column</a:t>
            </a:r>
          </a:p>
          <a:p>
            <a:r>
              <a:rPr lang="en-US" altLang="zh-CN" sz="2000" dirty="0"/>
              <a:t>names and data values. In SIGMOD Conference, pages 205–216, 2003.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6"/>
            <a:ext cx="842994" cy="842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2114" y="6548965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ICDE 2014</a:t>
            </a:r>
            <a:endParaRPr lang="en-US" altLang="zh-CN" sz="135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8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7">
        <p:fade/>
      </p:transition>
    </mc:Choice>
    <mc:Fallback xmlns="">
      <p:transition spd="med" advTm="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5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1|22|1.8|44.2|13.5|23.5|11.9|17.1|1.2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6.4|13.1|15.9|28.1|8.5|2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3|5.5|7.6|1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1.3|0.5|2|1.1|6.4|5.2|2.4|7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1|2.1|7.4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15.2|24.2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|44.7|1|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TC010220296[[fn=博大精深]]</Template>
  <TotalTime>22507</TotalTime>
  <Words>2197</Words>
  <Application>Microsoft Office PowerPoint</Application>
  <PresentationFormat>全屏显示(4:3)</PresentationFormat>
  <Paragraphs>919</Paragraphs>
  <Slides>29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Microsoft YaHei UI</vt:lpstr>
      <vt:lpstr>方正舒体</vt:lpstr>
      <vt:lpstr>黑体</vt:lpstr>
      <vt:lpstr>宋体</vt:lpstr>
      <vt:lpstr>幼圆</vt:lpstr>
      <vt:lpstr>Arial</vt:lpstr>
      <vt:lpstr>Calibri</vt:lpstr>
      <vt:lpstr>Cambria</vt:lpstr>
      <vt:lpstr>Cambria Math</vt:lpstr>
      <vt:lpstr>Wingdings</vt:lpstr>
      <vt:lpstr>Wingdings 3</vt:lpstr>
      <vt:lpstr>Book</vt:lpstr>
      <vt:lpstr>Matching Heterogeneous Events with Patterns</vt:lpstr>
      <vt:lpstr>Outline</vt:lpstr>
      <vt:lpstr>Information System and Event Log</vt:lpstr>
      <vt:lpstr>Event Data Integration</vt:lpstr>
      <vt:lpstr>Heterogeneous Events </vt:lpstr>
      <vt:lpstr>Convert Event Log to Graph</vt:lpstr>
      <vt:lpstr>Graph-Based Matching Framework</vt:lpstr>
      <vt:lpstr>Evaluation of Mapping</vt:lpstr>
      <vt:lpstr>Normal Distance</vt:lpstr>
      <vt:lpstr>Event Matching Problem</vt:lpstr>
      <vt:lpstr>Vertex+Edge, Not Enough</vt:lpstr>
      <vt:lpstr>More Feature: Event Patterns</vt:lpstr>
      <vt:lpstr>Pattern Normal Distance</vt:lpstr>
      <vt:lpstr>Matching Events with Patterns</vt:lpstr>
      <vt:lpstr>Hardness of Matching Events</vt:lpstr>
      <vt:lpstr>Outline</vt:lpstr>
      <vt:lpstr>A* Search Algorithm</vt:lpstr>
      <vt:lpstr>Growth of A* Search Tree</vt:lpstr>
      <vt:lpstr>Incremental Computing of G</vt:lpstr>
      <vt:lpstr>Estimating Upper Bound of H</vt:lpstr>
      <vt:lpstr>Advanced Bounding Function</vt:lpstr>
      <vt:lpstr>Outline</vt:lpstr>
      <vt:lpstr>Pay-As-You-Go Matching</vt:lpstr>
      <vt:lpstr>Outline</vt:lpstr>
      <vt:lpstr>Experiment Setting</vt:lpstr>
      <vt:lpstr>Effectiveness and Efficiency</vt:lpstr>
      <vt:lpstr>Performance on pay-as-you-go</vt:lpstr>
      <vt:lpstr>Conclusion</vt:lpstr>
      <vt:lpstr>Q &amp; 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 Heterogeneous Event Data</dc:title>
  <dc:creator>朱笑尘</dc:creator>
  <cp:lastModifiedBy>朱笑尘</cp:lastModifiedBy>
  <cp:revision>2674</cp:revision>
  <cp:lastPrinted>2013-08-19T08:56:49Z</cp:lastPrinted>
  <dcterms:created xsi:type="dcterms:W3CDTF">2013-05-19T10:34:27Z</dcterms:created>
  <dcterms:modified xsi:type="dcterms:W3CDTF">2014-04-28T02:01:29Z</dcterms:modified>
</cp:coreProperties>
</file>