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tags/tag16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tags/tag17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25"/>
  </p:notesMasterIdLst>
  <p:sldIdLst>
    <p:sldId id="257" r:id="rId2"/>
    <p:sldId id="260" r:id="rId3"/>
    <p:sldId id="289" r:id="rId4"/>
    <p:sldId id="313" r:id="rId5"/>
    <p:sldId id="298" r:id="rId6"/>
    <p:sldId id="323" r:id="rId7"/>
    <p:sldId id="314" r:id="rId8"/>
    <p:sldId id="320" r:id="rId9"/>
    <p:sldId id="290" r:id="rId10"/>
    <p:sldId id="321" r:id="rId11"/>
    <p:sldId id="308" r:id="rId12"/>
    <p:sldId id="291" r:id="rId13"/>
    <p:sldId id="293" r:id="rId14"/>
    <p:sldId id="294" r:id="rId15"/>
    <p:sldId id="317" r:id="rId16"/>
    <p:sldId id="309" r:id="rId17"/>
    <p:sldId id="310" r:id="rId18"/>
    <p:sldId id="318" r:id="rId19"/>
    <p:sldId id="303" r:id="rId20"/>
    <p:sldId id="319" r:id="rId21"/>
    <p:sldId id="312" r:id="rId22"/>
    <p:sldId id="326" r:id="rId23"/>
    <p:sldId id="288" r:id="rId24"/>
  </p:sldIdLst>
  <p:sldSz cx="9144000" cy="6858000" type="screen4x3"/>
  <p:notesSz cx="6797675" cy="99250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B2FBC56-20B9-4671-BFCA-AE1CC50A2CED}">
          <p14:sldIdLst>
            <p14:sldId id="257"/>
            <p14:sldId id="260"/>
            <p14:sldId id="289"/>
            <p14:sldId id="313"/>
            <p14:sldId id="298"/>
            <p14:sldId id="323"/>
            <p14:sldId id="314"/>
            <p14:sldId id="320"/>
            <p14:sldId id="290"/>
            <p14:sldId id="321"/>
            <p14:sldId id="308"/>
            <p14:sldId id="291"/>
            <p14:sldId id="293"/>
            <p14:sldId id="294"/>
            <p14:sldId id="317"/>
            <p14:sldId id="309"/>
            <p14:sldId id="310"/>
            <p14:sldId id="318"/>
            <p14:sldId id="303"/>
            <p14:sldId id="319"/>
            <p14:sldId id="312"/>
            <p14:sldId id="326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0B050"/>
    <a:srgbClr val="7C5BAE"/>
    <a:srgbClr val="FFC000"/>
    <a:srgbClr val="A5A5A5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64" autoAdjust="0"/>
    <p:restoredTop sz="86795" autoAdjust="0"/>
  </p:normalViewPr>
  <p:slideViewPr>
    <p:cSldViewPr snapToGrid="0">
      <p:cViewPr varScale="1">
        <p:scale>
          <a:sx n="209" d="100"/>
          <a:sy n="209" d="100"/>
        </p:scale>
        <p:origin x="2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10.xml"/><Relationship Id="rId2" Type="http://schemas.microsoft.com/office/2011/relationships/chartColorStyle" Target="colors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6.xml"/><Relationship Id="rId2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7.xml"/><Relationship Id="rId2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8.xml"/><Relationship Id="rId2" Type="http://schemas.microsoft.com/office/2011/relationships/chartColorStyle" Target="colors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4" Type="http://schemas.openxmlformats.org/officeDocument/2006/relationships/oleObject" Target="file:///D:\&#30740;&#31350;&#29983;\&#20250;&#35758;&#30456;&#20851;\&#20986;&#22269;&#24320;&#20250;\VLDB2013\zxc\ppt\&#34920;&#26684;.xlsx" TargetMode="External"/><Relationship Id="rId1" Type="http://schemas.microsoft.com/office/2011/relationships/chartStyle" Target="style9.xml"/><Relationship Id="rId2" Type="http://schemas.microsoft.com/office/2011/relationships/chartColorStyle" Target="colors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time performance</a:t>
            </a:r>
          </a:p>
        </c:rich>
      </c:tx>
      <c:layout>
        <c:manualLayout>
          <c:xMode val="edge"/>
          <c:yMode val="edge"/>
          <c:x val="0.307225156574078"/>
          <c:y val="0.178177120084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6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6105143361504"/>
          <c:y val="0.293470070273474"/>
          <c:w val="0.706059568195504"/>
          <c:h val="0.504835181892586"/>
        </c:manualLayout>
      </c:layout>
      <c:lineChart>
        <c:grouping val="standard"/>
        <c:varyColors val="0"/>
        <c:ser>
          <c:idx val="0"/>
          <c:order val="0"/>
          <c:tx>
            <c:strRef>
              <c:f>Sheet1!$F$9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Sheet1!$E$10:$E$15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6-8</c:v>
                </c:pt>
                <c:pt idx="3">
                  <c:v>9-11</c:v>
                </c:pt>
                <c:pt idx="4">
                  <c:v>12-14</c:v>
                </c:pt>
                <c:pt idx="5">
                  <c:v>21-23</c:v>
                </c:pt>
              </c:strCache>
            </c:strRef>
          </c:cat>
          <c:val>
            <c:numRef>
              <c:f>Sheet1!$F$10:$F$15</c:f>
              <c:numCache>
                <c:formatCode>General</c:formatCode>
                <c:ptCount val="6"/>
                <c:pt idx="0">
                  <c:v>0.129629629629629</c:v>
                </c:pt>
                <c:pt idx="1">
                  <c:v>0.115226337448559</c:v>
                </c:pt>
                <c:pt idx="2">
                  <c:v>0.117283950617283</c:v>
                </c:pt>
                <c:pt idx="3">
                  <c:v>0.24074074074074</c:v>
                </c:pt>
                <c:pt idx="4">
                  <c:v>1.02592592592592</c:v>
                </c:pt>
                <c:pt idx="5">
                  <c:v>11793.3796296296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Sheet1!$G$9</c:f>
              <c:strCache>
                <c:ptCount val="1"/>
                <c:pt idx="0">
                  <c:v>Backtracking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Sheet1!$E$10:$E$15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6-8</c:v>
                </c:pt>
                <c:pt idx="3">
                  <c:v>9-11</c:v>
                </c:pt>
                <c:pt idx="4">
                  <c:v>12-14</c:v>
                </c:pt>
                <c:pt idx="5">
                  <c:v>21-23</c:v>
                </c:pt>
              </c:strCache>
            </c:strRef>
          </c:cat>
          <c:val>
            <c:numRef>
              <c:f>Sheet1!$G$10:$G$15</c:f>
              <c:numCache>
                <c:formatCode>General</c:formatCode>
                <c:ptCount val="6"/>
                <c:pt idx="0">
                  <c:v>0.0555555555555555</c:v>
                </c:pt>
                <c:pt idx="1">
                  <c:v>0.0734567901234567</c:v>
                </c:pt>
                <c:pt idx="2">
                  <c:v>0.0686709259259259</c:v>
                </c:pt>
                <c:pt idx="3">
                  <c:v>0.0862037037037037</c:v>
                </c:pt>
                <c:pt idx="4">
                  <c:v>0.143573443579766</c:v>
                </c:pt>
                <c:pt idx="5">
                  <c:v>0.388798055555555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5731840"/>
        <c:axId val="-2134878960"/>
      </c:lineChart>
      <c:catAx>
        <c:axId val="-2035731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Specification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2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4878960"/>
        <c:crosses val="autoZero"/>
        <c:auto val="1"/>
        <c:lblAlgn val="ctr"/>
        <c:lblOffset val="100"/>
        <c:noMultiLvlLbl val="0"/>
      </c:catAx>
      <c:valAx>
        <c:axId val="-2134878960"/>
        <c:scaling>
          <c:logBase val="10.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Time cost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en-US" altLang="zh-CN" sz="105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5731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8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8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accuracy</a:t>
            </a:r>
          </a:p>
        </c:rich>
      </c:tx>
      <c:layout>
        <c:manualLayout>
          <c:xMode val="edge"/>
          <c:yMode val="edge"/>
          <c:x val="0.387926876598263"/>
          <c:y val="0.2147257764654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8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4994380702561"/>
          <c:y val="0.334607392825897"/>
          <c:w val="0.732354987014496"/>
          <c:h val="0.469265638670166"/>
        </c:manualLayout>
      </c:layout>
      <c:lineChart>
        <c:grouping val="standard"/>
        <c:varyColors val="0"/>
        <c:ser>
          <c:idx val="0"/>
          <c:order val="0"/>
          <c:tx>
            <c:strRef>
              <c:f>Sheet1!$B$80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Sheet1!$A$81:$A$90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Sheet1!$B$81:$B$90</c:f>
              <c:numCache>
                <c:formatCode>General</c:formatCode>
                <c:ptCount val="10"/>
                <c:pt idx="0">
                  <c:v>0.580105056320657</c:v>
                </c:pt>
                <c:pt idx="1">
                  <c:v>0.58838945602355</c:v>
                </c:pt>
                <c:pt idx="2">
                  <c:v>0.59326401328985</c:v>
                </c:pt>
                <c:pt idx="3">
                  <c:v>0.57285073348</c:v>
                </c:pt>
                <c:pt idx="4">
                  <c:v>0.598428252539451</c:v>
                </c:pt>
                <c:pt idx="5">
                  <c:v>0.59003878782585</c:v>
                </c:pt>
                <c:pt idx="6">
                  <c:v>0.579393504348658</c:v>
                </c:pt>
                <c:pt idx="7">
                  <c:v>0.58997533068982</c:v>
                </c:pt>
                <c:pt idx="8">
                  <c:v>0.593945056519942</c:v>
                </c:pt>
                <c:pt idx="9">
                  <c:v>0.58495336587894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Sheet1!$C$80</c:f>
              <c:strCache>
                <c:ptCount val="1"/>
                <c:pt idx="0">
                  <c:v>Branch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Sheet1!$A$81:$A$90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Sheet1!$C$81:$C$90</c:f>
              <c:numCache>
                <c:formatCode>General</c:formatCode>
                <c:ptCount val="10"/>
                <c:pt idx="0">
                  <c:v>0.589105056320657</c:v>
                </c:pt>
                <c:pt idx="1">
                  <c:v>0.607438945602355</c:v>
                </c:pt>
                <c:pt idx="2">
                  <c:v>0.594826401328985</c:v>
                </c:pt>
                <c:pt idx="3">
                  <c:v>0.592827625073348</c:v>
                </c:pt>
                <c:pt idx="4">
                  <c:v>0.598428252539451</c:v>
                </c:pt>
                <c:pt idx="5">
                  <c:v>0.579003878782585</c:v>
                </c:pt>
                <c:pt idx="6">
                  <c:v>0.579393504348658</c:v>
                </c:pt>
                <c:pt idx="7">
                  <c:v>0.610997533068982</c:v>
                </c:pt>
                <c:pt idx="8">
                  <c:v>0.593945056519942</c:v>
                </c:pt>
                <c:pt idx="9">
                  <c:v>0.591495336587894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5330048"/>
        <c:axId val="-2085390368"/>
      </c:lineChart>
      <c:catAx>
        <c:axId val="-2085330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Sequence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4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5390368"/>
        <c:crosses val="autoZero"/>
        <c:auto val="1"/>
        <c:lblAlgn val="ctr"/>
        <c:lblOffset val="100"/>
        <c:noMultiLvlLbl val="0"/>
      </c:catAx>
      <c:valAx>
        <c:axId val="-2085390368"/>
        <c:scaling>
          <c:orientation val="minMax"/>
          <c:max val="1.0"/>
          <c:min val="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F-Measure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en-US" altLang="zh-CN" sz="14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5330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time performance</a:t>
            </a:r>
          </a:p>
        </c:rich>
      </c:tx>
      <c:layout>
        <c:manualLayout>
          <c:xMode val="edge"/>
          <c:yMode val="edge"/>
          <c:x val="0.287926859504266"/>
          <c:y val="0.1628415864287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6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8998326443966"/>
          <c:y val="0.276241886283032"/>
          <c:w val="0.716420052976308"/>
          <c:h val="0.518214092477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Sheet1!$A$13:$A$21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Sheet1!$B$13:$B$21</c:f>
              <c:numCache>
                <c:formatCode>General</c:formatCode>
                <c:ptCount val="9"/>
                <c:pt idx="0">
                  <c:v>85.71333333333328</c:v>
                </c:pt>
                <c:pt idx="1">
                  <c:v>611.376</c:v>
                </c:pt>
                <c:pt idx="2">
                  <c:v>697.697333333333</c:v>
                </c:pt>
                <c:pt idx="3">
                  <c:v>1111.84933333333</c:v>
                </c:pt>
                <c:pt idx="4">
                  <c:v>2036.43466666666</c:v>
                </c:pt>
                <c:pt idx="5">
                  <c:v>2850.328</c:v>
                </c:pt>
                <c:pt idx="6">
                  <c:v>3187.96133333333</c:v>
                </c:pt>
                <c:pt idx="7">
                  <c:v>3201.34799999999</c:v>
                </c:pt>
                <c:pt idx="8">
                  <c:v>3201.39066666666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Backtracking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Sheet1!$A$13:$A$21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Sheet1!$C$13:$C$21</c:f>
              <c:numCache>
                <c:formatCode>General</c:formatCode>
                <c:ptCount val="9"/>
                <c:pt idx="0">
                  <c:v>0.147201995849546</c:v>
                </c:pt>
                <c:pt idx="1">
                  <c:v>0.130660506355382</c:v>
                </c:pt>
                <c:pt idx="2">
                  <c:v>0.134856213748378</c:v>
                </c:pt>
                <c:pt idx="3">
                  <c:v>0.118346789105058</c:v>
                </c:pt>
                <c:pt idx="4">
                  <c:v>0.130283547081712</c:v>
                </c:pt>
                <c:pt idx="5">
                  <c:v>0.126335375875486</c:v>
                </c:pt>
                <c:pt idx="6">
                  <c:v>0.117891592736705</c:v>
                </c:pt>
                <c:pt idx="7">
                  <c:v>0.137419505058365</c:v>
                </c:pt>
                <c:pt idx="8">
                  <c:v>0.108642420233463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6888320"/>
        <c:axId val="-2046896368"/>
      </c:lineChart>
      <c:catAx>
        <c:axId val="-2046888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cap="none" baseline="0"/>
                  <a:t>Missing Rate</a:t>
                </a:r>
                <a:endParaRPr lang="zh-CN" altLang="en-US" sz="1200" cap="none" baseline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896368"/>
        <c:crosses val="autoZero"/>
        <c:auto val="1"/>
        <c:lblAlgn val="ctr"/>
        <c:lblOffset val="100"/>
        <c:noMultiLvlLbl val="0"/>
      </c:catAx>
      <c:valAx>
        <c:axId val="-2046896368"/>
        <c:scaling>
          <c:logBase val="10.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Time cost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en-US" altLang="zh-CN" sz="105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888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="1" cap="none" spc="0" baseline="0">
                <a:latin typeface="Times New Roman" panose="02020603050405020304" pitchFamily="18" charset="0"/>
              </a:rPr>
              <a:t>accuracy</a:t>
            </a:r>
            <a:endParaRPr lang="zh-CN" b="1" cap="none" spc="0" baseline="0"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87926846521903"/>
          <c:y val="0.173059045018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9193125118092"/>
          <c:y val="0.302665645362425"/>
          <c:w val="0.747991350413235"/>
          <c:h val="0.4682662741114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0.821726759327283</c:v>
                </c:pt>
                <c:pt idx="1">
                  <c:v>0.831305478934658</c:v>
                </c:pt>
                <c:pt idx="2">
                  <c:v>0.782365908932409</c:v>
                </c:pt>
                <c:pt idx="3">
                  <c:v>0.713098128947987</c:v>
                </c:pt>
                <c:pt idx="4">
                  <c:v>0.631237687643543</c:v>
                </c:pt>
                <c:pt idx="5">
                  <c:v>0.61987347823498</c:v>
                </c:pt>
                <c:pt idx="6">
                  <c:v>0.412365467905546</c:v>
                </c:pt>
                <c:pt idx="7">
                  <c:v>0.351289745328765</c:v>
                </c:pt>
                <c:pt idx="8">
                  <c:v>0.301285367812553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Backtracking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0.833561947476113</c:v>
                </c:pt>
                <c:pt idx="1">
                  <c:v>0.82129549417173</c:v>
                </c:pt>
                <c:pt idx="2">
                  <c:v>0.783381232832694</c:v>
                </c:pt>
                <c:pt idx="3">
                  <c:v>0.71883026477229</c:v>
                </c:pt>
                <c:pt idx="4">
                  <c:v>0.636886736803715</c:v>
                </c:pt>
                <c:pt idx="5">
                  <c:v>0.604832860654816</c:v>
                </c:pt>
                <c:pt idx="6">
                  <c:v>0.429899460377777</c:v>
                </c:pt>
                <c:pt idx="7">
                  <c:v>0.362912927308563</c:v>
                </c:pt>
                <c:pt idx="8">
                  <c:v>0.31015539491569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0826512"/>
        <c:axId val="-2030732416"/>
      </c:lineChart>
      <c:catAx>
        <c:axId val="-2030826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cap="none" baseline="0"/>
                  <a:t>Missing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0732416"/>
        <c:crosses val="autoZero"/>
        <c:auto val="1"/>
        <c:lblAlgn val="ctr"/>
        <c:lblOffset val="100"/>
        <c:noMultiLvlLbl val="0"/>
      </c:catAx>
      <c:valAx>
        <c:axId val="-20307324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cap="none" baseline="0"/>
                  <a:t>F-Measure</a:t>
                </a:r>
                <a:endParaRPr lang="zh-CN" altLang="en-US" sz="1050" b="1" cap="none" baseline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0826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19094452647711"/>
          <c:y val="0.554638400488905"/>
          <c:w val="0.571629635331743"/>
          <c:h val="0.191754344672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accuracy</a:t>
            </a:r>
          </a:p>
        </c:rich>
      </c:tx>
      <c:layout>
        <c:manualLayout>
          <c:xMode val="edge"/>
          <c:yMode val="edge"/>
          <c:x val="0.387926846521903"/>
          <c:y val="0.173059045018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6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930170461828"/>
          <c:y val="0.307637493085404"/>
          <c:w val="0.745996923997095"/>
          <c:h val="0.495925456363318"/>
        </c:manualLayout>
      </c:layout>
      <c:lineChart>
        <c:grouping val="standar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Sheet1!$E$2:$E$7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6-8</c:v>
                </c:pt>
                <c:pt idx="3">
                  <c:v>9-11</c:v>
                </c:pt>
                <c:pt idx="4">
                  <c:v>12-14</c:v>
                </c:pt>
                <c:pt idx="5">
                  <c:v>21-23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1.0</c:v>
                </c:pt>
                <c:pt idx="1">
                  <c:v>0.777432576547735</c:v>
                </c:pt>
                <c:pt idx="2">
                  <c:v>0.629854236782137</c:v>
                </c:pt>
                <c:pt idx="3">
                  <c:v>0.519583912659827</c:v>
                </c:pt>
                <c:pt idx="4">
                  <c:v>0.400234764354366</c:v>
                </c:pt>
                <c:pt idx="5">
                  <c:v>0.161238753298721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Backtracking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Sheet1!$E$2:$E$7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6-8</c:v>
                </c:pt>
                <c:pt idx="3">
                  <c:v>9-11</c:v>
                </c:pt>
                <c:pt idx="4">
                  <c:v>12-14</c:v>
                </c:pt>
                <c:pt idx="5">
                  <c:v>21-23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1.0</c:v>
                </c:pt>
                <c:pt idx="1">
                  <c:v>0.779660493710873</c:v>
                </c:pt>
                <c:pt idx="2">
                  <c:v>0.614374739772685</c:v>
                </c:pt>
                <c:pt idx="3">
                  <c:v>0.528262014915527</c:v>
                </c:pt>
                <c:pt idx="4">
                  <c:v>0.410268117440516</c:v>
                </c:pt>
                <c:pt idx="5">
                  <c:v>0.175600824022786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1554064"/>
        <c:axId val="-2047722752"/>
      </c:lineChart>
      <c:catAx>
        <c:axId val="-2081554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Specification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2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7722752"/>
        <c:crosses val="autoZero"/>
        <c:auto val="1"/>
        <c:lblAlgn val="ctr"/>
        <c:lblOffset val="100"/>
        <c:noMultiLvlLbl val="0"/>
      </c:catAx>
      <c:valAx>
        <c:axId val="-2047722752"/>
        <c:scaling>
          <c:orientation val="minMax"/>
          <c:max val="1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F-Measure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en-US" altLang="zh-CN" sz="105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1554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600" b="1" i="0" u="none" strike="noStrike" kern="1200" cap="none" spc="0" normalizeH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time performance</a:t>
            </a:r>
          </a:p>
        </c:rich>
      </c:tx>
      <c:layout>
        <c:manualLayout>
          <c:xMode val="edge"/>
          <c:yMode val="edge"/>
          <c:x val="0.481949816272966"/>
          <c:y val="0.445155382220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6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4862572178478"/>
          <c:y val="0.518336911791557"/>
          <c:w val="0.583318215223097"/>
          <c:h val="0.351619325160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Sheet1!$A$42:$A$50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Sheet1!$B$42:$B$50</c:f>
              <c:numCache>
                <c:formatCode>General</c:formatCode>
                <c:ptCount val="9"/>
                <c:pt idx="0">
                  <c:v>65.8390243902439</c:v>
                </c:pt>
                <c:pt idx="1">
                  <c:v>99.62926829268287</c:v>
                </c:pt>
                <c:pt idx="2">
                  <c:v>202.00569105691</c:v>
                </c:pt>
                <c:pt idx="3">
                  <c:v>426.582113821138</c:v>
                </c:pt>
                <c:pt idx="4">
                  <c:v>822.097560975609</c:v>
                </c:pt>
                <c:pt idx="5">
                  <c:v>906.4414634146339</c:v>
                </c:pt>
                <c:pt idx="6">
                  <c:v>976.375609756097</c:v>
                </c:pt>
                <c:pt idx="7">
                  <c:v>960.148780487804</c:v>
                </c:pt>
                <c:pt idx="8">
                  <c:v>976.370731707317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Branch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Sheet1!$A$42:$A$50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Sheet1!$C$42:$C$50</c:f>
              <c:numCache>
                <c:formatCode>General</c:formatCode>
                <c:ptCount val="9"/>
                <c:pt idx="0">
                  <c:v>0.230284552845528</c:v>
                </c:pt>
                <c:pt idx="1">
                  <c:v>0.212154471544715</c:v>
                </c:pt>
                <c:pt idx="2">
                  <c:v>0.212723577235772</c:v>
                </c:pt>
                <c:pt idx="3">
                  <c:v>0.222032520325203</c:v>
                </c:pt>
                <c:pt idx="4">
                  <c:v>0.227357723577235</c:v>
                </c:pt>
                <c:pt idx="5">
                  <c:v>0.218861788617886</c:v>
                </c:pt>
                <c:pt idx="6">
                  <c:v>0.210325203252032</c:v>
                </c:pt>
                <c:pt idx="7">
                  <c:v>0.189024390243902</c:v>
                </c:pt>
                <c:pt idx="8">
                  <c:v>0.138252032520325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Branch+Reach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Sheet1!$A$42:$A$50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Sheet1!$D$42:$D$50</c:f>
              <c:numCache>
                <c:formatCode>General</c:formatCode>
                <c:ptCount val="9"/>
                <c:pt idx="0">
                  <c:v>0.112276422764227</c:v>
                </c:pt>
                <c:pt idx="1">
                  <c:v>0.104878048780487</c:v>
                </c:pt>
                <c:pt idx="2">
                  <c:v>0.105772357723577</c:v>
                </c:pt>
                <c:pt idx="3">
                  <c:v>0.108211382113821</c:v>
                </c:pt>
                <c:pt idx="4">
                  <c:v>0.109837398373983</c:v>
                </c:pt>
                <c:pt idx="5">
                  <c:v>0.106991869918699</c:v>
                </c:pt>
                <c:pt idx="6">
                  <c:v>0.110934959349593</c:v>
                </c:pt>
                <c:pt idx="7">
                  <c:v>0.110569105691056</c:v>
                </c:pt>
                <c:pt idx="8">
                  <c:v>0.103739837398373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Branch+Reach+Bound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Sheet1!$A$42:$A$50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Sheet1!$E$42:$E$50</c:f>
              <c:numCache>
                <c:formatCode>General</c:formatCode>
                <c:ptCount val="9"/>
                <c:pt idx="0">
                  <c:v>0.0393699186991869</c:v>
                </c:pt>
                <c:pt idx="1">
                  <c:v>0.0371341463414634</c:v>
                </c:pt>
                <c:pt idx="2">
                  <c:v>0.036930894308943</c:v>
                </c:pt>
                <c:pt idx="3">
                  <c:v>0.0373780487804877</c:v>
                </c:pt>
                <c:pt idx="4">
                  <c:v>0.0380691056910569</c:v>
                </c:pt>
                <c:pt idx="5">
                  <c:v>0.0431097560975609</c:v>
                </c:pt>
                <c:pt idx="6">
                  <c:v>0.0393292682926829</c:v>
                </c:pt>
                <c:pt idx="7">
                  <c:v>0.0384146341463414</c:v>
                </c:pt>
                <c:pt idx="8">
                  <c:v>0.0339227642276422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Local</c:v>
                </c:pt>
              </c:strCache>
            </c:strRef>
          </c:tx>
          <c:spPr>
            <a:ln w="22225" cap="rnd">
              <a:solidFill>
                <a:srgbClr val="7C5BAE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Sheet1!$A$42:$A$50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Sheet1!$F$42:$F$50</c:f>
              <c:numCache>
                <c:formatCode>General</c:formatCode>
                <c:ptCount val="9"/>
                <c:pt idx="0">
                  <c:v>0.204268292682926</c:v>
                </c:pt>
                <c:pt idx="1">
                  <c:v>0.187073170731707</c:v>
                </c:pt>
                <c:pt idx="2">
                  <c:v>0.186788617886178</c:v>
                </c:pt>
                <c:pt idx="3">
                  <c:v>0.164634146341463</c:v>
                </c:pt>
                <c:pt idx="4">
                  <c:v>0.152154471544715</c:v>
                </c:pt>
                <c:pt idx="5">
                  <c:v>0.14150406504065</c:v>
                </c:pt>
                <c:pt idx="6">
                  <c:v>0.129024390243902</c:v>
                </c:pt>
                <c:pt idx="7">
                  <c:v>0.11150406504065</c:v>
                </c:pt>
                <c:pt idx="8">
                  <c:v>0.0923577235772357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Local+Reach+Bound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Sheet1!$A$42:$A$50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Sheet1!$G$42:$G$50</c:f>
              <c:numCache>
                <c:formatCode>General</c:formatCode>
                <c:ptCount val="9"/>
                <c:pt idx="0">
                  <c:v>0.0339634146341463</c:v>
                </c:pt>
                <c:pt idx="1">
                  <c:v>0.0341666666666666</c:v>
                </c:pt>
                <c:pt idx="2">
                  <c:v>0.0315650406504064</c:v>
                </c:pt>
                <c:pt idx="3">
                  <c:v>0.0327439024390243</c:v>
                </c:pt>
                <c:pt idx="4">
                  <c:v>0.0307926829268292</c:v>
                </c:pt>
                <c:pt idx="5">
                  <c:v>0.0310772357723577</c:v>
                </c:pt>
                <c:pt idx="6">
                  <c:v>0.0311788617886178</c:v>
                </c:pt>
                <c:pt idx="7">
                  <c:v>0.0285569105691056</c:v>
                </c:pt>
                <c:pt idx="8">
                  <c:v>0.027540650406504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30623280"/>
        <c:axId val="-2133468272"/>
      </c:lineChart>
      <c:catAx>
        <c:axId val="-203062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Missing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2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3468272"/>
        <c:crosses val="autoZero"/>
        <c:auto val="1"/>
        <c:lblAlgn val="ctr"/>
        <c:lblOffset val="100"/>
        <c:noMultiLvlLbl val="0"/>
      </c:catAx>
      <c:valAx>
        <c:axId val="-2133468272"/>
        <c:scaling>
          <c:logBase val="10.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Time cost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en-US" altLang="zh-CN" sz="105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06232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altLang="en-US" sz="1800" b="1" i="0" u="none" strike="noStrike" kern="1200" baseline="0">
                <a:ln>
                  <a:noFill/>
                </a:ln>
                <a:solidFill>
                  <a:srgbClr val="5B9BD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altLang="en-US" sz="1800" b="1" i="0" u="none" strike="noStrike" kern="1200" baseline="0">
                <a:ln>
                  <a:noFill/>
                </a:ln>
                <a:solidFill>
                  <a:srgbClr val="ED7D3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altLang="en-US" sz="1800" b="1" i="0" u="none" strike="noStrike" kern="1200" baseline="0">
                <a:ln>
                  <a:noFill/>
                </a:ln>
                <a:solidFill>
                  <a:srgbClr val="A5A5A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altLang="en-US" sz="1800" b="1" i="0" u="none" strike="noStrike" kern="1200" baseline="0">
                <a:ln>
                  <a:noFill/>
                </a:ln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lang="zh-CN" altLang="en-US" sz="1800" b="1" i="0" u="none" strike="noStrike" kern="1200" baseline="0">
                <a:ln>
                  <a:noFill/>
                </a:ln>
                <a:solidFill>
                  <a:srgbClr val="7C5BAE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lang="zh-CN" altLang="en-US" sz="1800" b="1" i="0" u="none" strike="noStrike" kern="1200" baseline="0">
                <a:ln>
                  <a:noFill/>
                </a:ln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000167349081364829"/>
          <c:y val="0.0481984074806348"/>
          <c:w val="0.514472194043229"/>
          <c:h val="0.358769010371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altLang="en-US" sz="1800" b="1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accuracy</a:t>
            </a:r>
          </a:p>
        </c:rich>
      </c:tx>
      <c:layout>
        <c:manualLayout>
          <c:xMode val="edge"/>
          <c:yMode val="edge"/>
          <c:x val="0.447250508636439"/>
          <c:y val="0.161177217222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6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9444554902103"/>
          <c:y val="0.263044399091224"/>
          <c:w val="0.699742831716919"/>
          <c:h val="0.4829244412497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Sheet1!$A$31:$A$39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Sheet1!$B$31:$B$39</c:f>
              <c:numCache>
                <c:formatCode>General</c:formatCode>
                <c:ptCount val="9"/>
                <c:pt idx="0">
                  <c:v>0.918419757189237</c:v>
                </c:pt>
                <c:pt idx="1">
                  <c:v>0.904912874672234</c:v>
                </c:pt>
                <c:pt idx="2">
                  <c:v>0.859859129875451</c:v>
                </c:pt>
                <c:pt idx="3">
                  <c:v>0.789572796618475</c:v>
                </c:pt>
                <c:pt idx="4">
                  <c:v>0.651985823705882</c:v>
                </c:pt>
                <c:pt idx="5">
                  <c:v>0.601095728398571</c:v>
                </c:pt>
                <c:pt idx="6">
                  <c:v>0.454328645623444</c:v>
                </c:pt>
                <c:pt idx="7">
                  <c:v>0.349656828935673</c:v>
                </c:pt>
                <c:pt idx="8">
                  <c:v>0.284294762935679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Branch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Sheet1!$A$31:$A$39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Sheet1!$C$31:$C$39</c:f>
              <c:numCache>
                <c:formatCode>General</c:formatCode>
                <c:ptCount val="9"/>
                <c:pt idx="0">
                  <c:v>0.944460334045261</c:v>
                </c:pt>
                <c:pt idx="1">
                  <c:v>0.924974527296257</c:v>
                </c:pt>
                <c:pt idx="2">
                  <c:v>0.880332396972723</c:v>
                </c:pt>
                <c:pt idx="3">
                  <c:v>0.800282219490079</c:v>
                </c:pt>
                <c:pt idx="4">
                  <c:v>0.677716412280325</c:v>
                </c:pt>
                <c:pt idx="5">
                  <c:v>0.622659042741613</c:v>
                </c:pt>
                <c:pt idx="6">
                  <c:v>0.478204077000191</c:v>
                </c:pt>
                <c:pt idx="7">
                  <c:v>0.362519196099068</c:v>
                </c:pt>
                <c:pt idx="8">
                  <c:v>0.301082169749685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581088"/>
        <c:axId val="-2031315888"/>
      </c:lineChart>
      <c:catAx>
        <c:axId val="-2132581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Missing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2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1315888"/>
        <c:crosses val="autoZero"/>
        <c:auto val="1"/>
        <c:lblAlgn val="ctr"/>
        <c:lblOffset val="100"/>
        <c:noMultiLvlLbl val="0"/>
      </c:catAx>
      <c:valAx>
        <c:axId val="-20313158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F-Measure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en-US" altLang="zh-CN" sz="105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5810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accuracy</a:t>
            </a:r>
          </a:p>
        </c:rich>
      </c:tx>
      <c:layout>
        <c:manualLayout>
          <c:xMode val="edge"/>
          <c:yMode val="edge"/>
          <c:x val="0.387926846521903"/>
          <c:y val="0.173059045018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6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052645196664"/>
          <c:y val="0.278676771663981"/>
          <c:w val="0.766733272306204"/>
          <c:h val="0.4798046352587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Sheet1!$B$53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Sheet1!$A$54:$A$62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Sheet1!$B$54:$B$62</c:f>
              <c:numCache>
                <c:formatCode>General</c:formatCode>
                <c:ptCount val="9"/>
                <c:pt idx="0">
                  <c:v>0.848462962836337</c:v>
                </c:pt>
                <c:pt idx="1">
                  <c:v>0.699469065154219</c:v>
                </c:pt>
                <c:pt idx="2">
                  <c:v>0.630380806443301</c:v>
                </c:pt>
                <c:pt idx="3">
                  <c:v>0.666822667831211</c:v>
                </c:pt>
                <c:pt idx="4">
                  <c:v>0.253688764356756</c:v>
                </c:pt>
                <c:pt idx="5">
                  <c:v>0.615954805911724</c:v>
                </c:pt>
                <c:pt idx="6">
                  <c:v>0.610710947919664</c:v>
                </c:pt>
                <c:pt idx="7">
                  <c:v>0.726728394956522</c:v>
                </c:pt>
                <c:pt idx="8">
                  <c:v>0.574867553155359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Sheet1!$C$53</c:f>
              <c:strCache>
                <c:ptCount val="1"/>
                <c:pt idx="0">
                  <c:v>Branch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Sheet1!$A$54:$A$62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Sheet1!$C$54:$C$62</c:f>
              <c:numCache>
                <c:formatCode>General</c:formatCode>
                <c:ptCount val="9"/>
                <c:pt idx="0">
                  <c:v>0.848462962836337</c:v>
                </c:pt>
                <c:pt idx="1">
                  <c:v>0.699469065154219</c:v>
                </c:pt>
                <c:pt idx="2">
                  <c:v>0.630380806443301</c:v>
                </c:pt>
                <c:pt idx="3">
                  <c:v>0.666822667831211</c:v>
                </c:pt>
                <c:pt idx="4">
                  <c:v>0.423269834597435</c:v>
                </c:pt>
                <c:pt idx="5">
                  <c:v>0.615954805911724</c:v>
                </c:pt>
                <c:pt idx="6">
                  <c:v>0.610710947919664</c:v>
                </c:pt>
                <c:pt idx="7">
                  <c:v>0.726728394956522</c:v>
                </c:pt>
                <c:pt idx="8">
                  <c:v>0.574867553155359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7665568"/>
        <c:axId val="1768403472"/>
      </c:lineChart>
      <c:catAx>
        <c:axId val="-204766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Specification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2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403472"/>
        <c:crosses val="autoZero"/>
        <c:auto val="1"/>
        <c:lblAlgn val="ctr"/>
        <c:lblOffset val="100"/>
        <c:noMultiLvlLbl val="0"/>
      </c:catAx>
      <c:valAx>
        <c:axId val="17684034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F-Measure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en-US" altLang="zh-CN" sz="105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7665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16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time performance</a:t>
            </a:r>
          </a:p>
        </c:rich>
      </c:tx>
      <c:layout>
        <c:manualLayout>
          <c:xMode val="edge"/>
          <c:yMode val="edge"/>
          <c:x val="0.344054567428814"/>
          <c:y val="0.2042797532951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16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6361632318809"/>
          <c:y val="0.302579482756962"/>
          <c:w val="0.727457314185342"/>
          <c:h val="0.5100597381111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Sheet1!$B$65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Sheet1!$A$66:$A$74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Sheet1!$B$66:$B$74</c:f>
              <c:numCache>
                <c:formatCode>General</c:formatCode>
                <c:ptCount val="9"/>
                <c:pt idx="0">
                  <c:v>0.102</c:v>
                </c:pt>
                <c:pt idx="1">
                  <c:v>0.125412321354321</c:v>
                </c:pt>
                <c:pt idx="2">
                  <c:v>0.0945326278659612</c:v>
                </c:pt>
                <c:pt idx="3">
                  <c:v>0.468956123764782</c:v>
                </c:pt>
                <c:pt idx="4">
                  <c:v>7079.934782681359</c:v>
                </c:pt>
                <c:pt idx="5">
                  <c:v>0.912786584982713</c:v>
                </c:pt>
                <c:pt idx="6">
                  <c:v>1.71235642837431</c:v>
                </c:pt>
                <c:pt idx="7">
                  <c:v>0.163225565647664</c:v>
                </c:pt>
                <c:pt idx="8">
                  <c:v>3.12365431244356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Sheet1!$C$65</c:f>
              <c:strCache>
                <c:ptCount val="1"/>
                <c:pt idx="0">
                  <c:v>Branch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Sheet1!$A$66:$A$74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Sheet1!$C$66:$C$74</c:f>
              <c:numCache>
                <c:formatCode>General</c:formatCode>
                <c:ptCount val="9"/>
                <c:pt idx="0">
                  <c:v>0.0296296296296296</c:v>
                </c:pt>
                <c:pt idx="1">
                  <c:v>0.0583555555555554</c:v>
                </c:pt>
                <c:pt idx="2">
                  <c:v>0.0928395061728394</c:v>
                </c:pt>
                <c:pt idx="3">
                  <c:v>0.403190883190883</c:v>
                </c:pt>
                <c:pt idx="4">
                  <c:v>0.404391534391534</c:v>
                </c:pt>
                <c:pt idx="5">
                  <c:v>0.313148148148148</c:v>
                </c:pt>
                <c:pt idx="6">
                  <c:v>1.39759259259259</c:v>
                </c:pt>
                <c:pt idx="7">
                  <c:v>0.0407407407407407</c:v>
                </c:pt>
                <c:pt idx="8">
                  <c:v>1.71666666666666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Sheet1!$D$65</c:f>
              <c:strCache>
                <c:ptCount val="1"/>
                <c:pt idx="0">
                  <c:v>Branch+Reach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Sheet1!$A$66:$A$74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Sheet1!$D$66:$D$74</c:f>
              <c:numCache>
                <c:formatCode>General</c:formatCode>
                <c:ptCount val="9"/>
                <c:pt idx="0">
                  <c:v>0.0303703703703703</c:v>
                </c:pt>
                <c:pt idx="1">
                  <c:v>0.055422222222222</c:v>
                </c:pt>
                <c:pt idx="2">
                  <c:v>0.0776190476190474</c:v>
                </c:pt>
                <c:pt idx="3">
                  <c:v>0.136894586894586</c:v>
                </c:pt>
                <c:pt idx="4">
                  <c:v>0.361005291005291</c:v>
                </c:pt>
                <c:pt idx="5">
                  <c:v>0.158888888888888</c:v>
                </c:pt>
                <c:pt idx="6">
                  <c:v>0.304259259259259</c:v>
                </c:pt>
                <c:pt idx="7">
                  <c:v>0.0407407407407407</c:v>
                </c:pt>
                <c:pt idx="8">
                  <c:v>0.274074074074074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Sheet1!$E$65</c:f>
              <c:strCache>
                <c:ptCount val="1"/>
                <c:pt idx="0">
                  <c:v>Branch+Reach+Bound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Sheet1!$A$66:$A$74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Sheet1!$E$66:$E$74</c:f>
              <c:numCache>
                <c:formatCode>General</c:formatCode>
                <c:ptCount val="9"/>
                <c:pt idx="0">
                  <c:v>0.0032222222222222</c:v>
                </c:pt>
                <c:pt idx="1">
                  <c:v>0.0076888888888888</c:v>
                </c:pt>
                <c:pt idx="2">
                  <c:v>0.0188624338624338</c:v>
                </c:pt>
                <c:pt idx="3">
                  <c:v>0.0546438746438746</c:v>
                </c:pt>
                <c:pt idx="4">
                  <c:v>0.167116402116402</c:v>
                </c:pt>
                <c:pt idx="5">
                  <c:v>0.0837037037037037</c:v>
                </c:pt>
                <c:pt idx="6">
                  <c:v>0.172129629629629</c:v>
                </c:pt>
                <c:pt idx="7">
                  <c:v>0.0085185185185185</c:v>
                </c:pt>
                <c:pt idx="8">
                  <c:v>0.110185185185185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Sheet1!$F$65</c:f>
              <c:strCache>
                <c:ptCount val="1"/>
                <c:pt idx="0">
                  <c:v>Local</c:v>
                </c:pt>
              </c:strCache>
            </c:strRef>
          </c:tx>
          <c:spPr>
            <a:ln w="22225" cap="rnd">
              <a:solidFill>
                <a:srgbClr val="4472C4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Sheet1!$A$66:$A$74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Sheet1!$F$66:$F$74</c:f>
              <c:numCache>
                <c:formatCode>General</c:formatCode>
                <c:ptCount val="9"/>
                <c:pt idx="0">
                  <c:v>0.0266666666666666</c:v>
                </c:pt>
                <c:pt idx="1">
                  <c:v>0.0539703703703702</c:v>
                </c:pt>
                <c:pt idx="2">
                  <c:v>0.0831393298059963</c:v>
                </c:pt>
                <c:pt idx="3">
                  <c:v>0.234501424501424</c:v>
                </c:pt>
                <c:pt idx="4">
                  <c:v>0.391216931216931</c:v>
                </c:pt>
                <c:pt idx="5">
                  <c:v>0.194444444444444</c:v>
                </c:pt>
                <c:pt idx="6">
                  <c:v>0.746851851851851</c:v>
                </c:pt>
                <c:pt idx="7">
                  <c:v>0.0407407407407407</c:v>
                </c:pt>
                <c:pt idx="8">
                  <c:v>1.4037037037037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Sheet1!$G$65</c:f>
              <c:strCache>
                <c:ptCount val="1"/>
                <c:pt idx="0">
                  <c:v>Local+Reach+Bound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strRef>
              <c:f>Sheet1!$A$66:$A$74</c:f>
              <c:strCache>
                <c:ptCount val="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</c:strCache>
            </c:strRef>
          </c:cat>
          <c:val>
            <c:numRef>
              <c:f>Sheet1!$G$66:$G$74</c:f>
              <c:numCache>
                <c:formatCode>General</c:formatCode>
                <c:ptCount val="9"/>
                <c:pt idx="0">
                  <c:v>0.00205555555555555</c:v>
                </c:pt>
                <c:pt idx="1">
                  <c:v>0.00730370370370369</c:v>
                </c:pt>
                <c:pt idx="2">
                  <c:v>0.0158112874779541</c:v>
                </c:pt>
                <c:pt idx="3">
                  <c:v>0.0373504273504273</c:v>
                </c:pt>
                <c:pt idx="4">
                  <c:v>0.166137566137566</c:v>
                </c:pt>
                <c:pt idx="5">
                  <c:v>0.0359259259259259</c:v>
                </c:pt>
                <c:pt idx="6">
                  <c:v>0.105925925925925</c:v>
                </c:pt>
                <c:pt idx="7">
                  <c:v>0.00296296296296296</c:v>
                </c:pt>
                <c:pt idx="8">
                  <c:v>0.0951851851851851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1272624"/>
        <c:axId val="-2034066480"/>
      </c:lineChart>
      <c:catAx>
        <c:axId val="-2141272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Specification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2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4066480"/>
        <c:crosses val="autoZero"/>
        <c:auto val="1"/>
        <c:lblAlgn val="ctr"/>
        <c:lblOffset val="100"/>
        <c:noMultiLvlLbl val="0"/>
      </c:catAx>
      <c:valAx>
        <c:axId val="-2034066480"/>
        <c:scaling>
          <c:logBase val="10.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05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Time cost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en-US" altLang="zh-CN" sz="105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272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altLang="zh-CN" sz="20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r>
              <a:rPr lang="en-US" altLang="zh-CN" sz="2000" b="1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+mn-cs"/>
              </a:rPr>
              <a:t>time performance</a:t>
            </a:r>
          </a:p>
        </c:rich>
      </c:tx>
      <c:layout>
        <c:manualLayout>
          <c:xMode val="edge"/>
          <c:yMode val="edge"/>
          <c:x val="0.57713606227417"/>
          <c:y val="0.0247504936495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altLang="zh-CN" sz="2000" b="1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054530858635"/>
          <c:y val="0.150048267960313"/>
          <c:w val="0.472658697256702"/>
          <c:h val="0.7288093815390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Sheet1!$B$94</c:f>
              <c:strCache>
                <c:ptCount val="1"/>
                <c:pt idx="0">
                  <c:v>Alignment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Sheet1!$A$95:$A$104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Sheet1!$B$95:$B$104</c:f>
              <c:numCache>
                <c:formatCode>General</c:formatCode>
                <c:ptCount val="10"/>
                <c:pt idx="0">
                  <c:v>9810.81984334203</c:v>
                </c:pt>
                <c:pt idx="1">
                  <c:v>14620.1044386422</c:v>
                </c:pt>
                <c:pt idx="2">
                  <c:v>15710.3524804177</c:v>
                </c:pt>
                <c:pt idx="3">
                  <c:v>16300.9295039164</c:v>
                </c:pt>
                <c:pt idx="4">
                  <c:v>17330.4647519582</c:v>
                </c:pt>
                <c:pt idx="5">
                  <c:v>15810.6866840731</c:v>
                </c:pt>
                <c:pt idx="6">
                  <c:v>18430.59791122711</c:v>
                </c:pt>
                <c:pt idx="7">
                  <c:v>19080.2950391644</c:v>
                </c:pt>
                <c:pt idx="8">
                  <c:v>19550.958224543</c:v>
                </c:pt>
                <c:pt idx="9">
                  <c:v>21070.4908616187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Sheet1!$C$94</c:f>
              <c:strCache>
                <c:ptCount val="1"/>
                <c:pt idx="0">
                  <c:v>Branch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Sheet1!$A$95:$A$104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Sheet1!$C$95:$C$104</c:f>
              <c:numCache>
                <c:formatCode>General</c:formatCode>
                <c:ptCount val="10"/>
                <c:pt idx="0">
                  <c:v>6782.333562342789</c:v>
                </c:pt>
                <c:pt idx="1">
                  <c:v>6928.12665682343</c:v>
                </c:pt>
                <c:pt idx="2">
                  <c:v>8081.76853453214</c:v>
                </c:pt>
                <c:pt idx="3">
                  <c:v>7844.24653242643</c:v>
                </c:pt>
                <c:pt idx="4">
                  <c:v>9214.765345347229</c:v>
                </c:pt>
                <c:pt idx="5">
                  <c:v>10182.1235462134</c:v>
                </c:pt>
                <c:pt idx="6">
                  <c:v>10250.9824376324</c:v>
                </c:pt>
                <c:pt idx="7">
                  <c:v>10163.2367514535</c:v>
                </c:pt>
                <c:pt idx="8">
                  <c:v>10314.4768324654</c:v>
                </c:pt>
                <c:pt idx="9">
                  <c:v>10525.8456222663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Sheet1!$D$94</c:f>
              <c:strCache>
                <c:ptCount val="1"/>
                <c:pt idx="0">
                  <c:v>Branch+Reach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Sheet1!$A$95:$A$104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Sheet1!$D$95:$D$104</c:f>
              <c:numCache>
                <c:formatCode>General</c:formatCode>
                <c:ptCount val="10"/>
                <c:pt idx="0">
                  <c:v>6791.12793733681</c:v>
                </c:pt>
                <c:pt idx="1">
                  <c:v>6693.6318537859</c:v>
                </c:pt>
                <c:pt idx="2">
                  <c:v>7655.85639686684</c:v>
                </c:pt>
                <c:pt idx="3">
                  <c:v>7369.71801566579</c:v>
                </c:pt>
                <c:pt idx="4">
                  <c:v>8886.24804177545</c:v>
                </c:pt>
                <c:pt idx="5">
                  <c:v>9996.809399477796</c:v>
                </c:pt>
                <c:pt idx="6">
                  <c:v>9954.41775456919</c:v>
                </c:pt>
                <c:pt idx="7">
                  <c:v>9399.537859007829</c:v>
                </c:pt>
                <c:pt idx="8">
                  <c:v>9751.93994778068</c:v>
                </c:pt>
                <c:pt idx="9">
                  <c:v>10293.5509138381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Sheet1!$E$94</c:f>
              <c:strCache>
                <c:ptCount val="1"/>
                <c:pt idx="0">
                  <c:v>Branch+Reach+Bound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Sheet1!$A$95:$A$104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Sheet1!$E$95:$E$104</c:f>
              <c:numCache>
                <c:formatCode>General</c:formatCode>
                <c:ptCount val="10"/>
                <c:pt idx="0">
                  <c:v>1288.70757180156</c:v>
                </c:pt>
                <c:pt idx="1">
                  <c:v>1801.6866840731</c:v>
                </c:pt>
                <c:pt idx="2">
                  <c:v>2073.229765013049</c:v>
                </c:pt>
                <c:pt idx="3">
                  <c:v>2399.84334203655</c:v>
                </c:pt>
                <c:pt idx="4">
                  <c:v>2862.91644908616</c:v>
                </c:pt>
                <c:pt idx="5">
                  <c:v>3081.42036553524</c:v>
                </c:pt>
                <c:pt idx="6">
                  <c:v>3409.62140992166</c:v>
                </c:pt>
                <c:pt idx="7">
                  <c:v>3671.65535248041</c:v>
                </c:pt>
                <c:pt idx="8">
                  <c:v>3987.96344647519</c:v>
                </c:pt>
                <c:pt idx="9">
                  <c:v>4262.44647519582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Sheet1!$F$94</c:f>
              <c:strCache>
                <c:ptCount val="1"/>
                <c:pt idx="0">
                  <c:v>Local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Sheet1!$A$95:$A$104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Sheet1!$F$95:$F$104</c:f>
              <c:numCache>
                <c:formatCode>General</c:formatCode>
                <c:ptCount val="10"/>
                <c:pt idx="0">
                  <c:v>168.422976501305</c:v>
                </c:pt>
                <c:pt idx="1">
                  <c:v>364.0731070496079</c:v>
                </c:pt>
                <c:pt idx="2">
                  <c:v>560.577023498694</c:v>
                </c:pt>
                <c:pt idx="3">
                  <c:v>701.913838120104</c:v>
                </c:pt>
                <c:pt idx="4">
                  <c:v>1070.93733681462</c:v>
                </c:pt>
                <c:pt idx="5">
                  <c:v>1547.89817232376</c:v>
                </c:pt>
                <c:pt idx="6">
                  <c:v>1873.41775456919</c:v>
                </c:pt>
                <c:pt idx="7">
                  <c:v>2069.028720626629</c:v>
                </c:pt>
                <c:pt idx="8">
                  <c:v>2615.27937336814</c:v>
                </c:pt>
                <c:pt idx="9">
                  <c:v>2867.89817232375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Sheet1!$G$94</c:f>
              <c:strCache>
                <c:ptCount val="1"/>
                <c:pt idx="0">
                  <c:v>Local+Reach+Bound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Sheet1!$A$95:$A$104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Sheet1!$G$95:$G$104</c:f>
              <c:numCache>
                <c:formatCode>General</c:formatCode>
                <c:ptCount val="10"/>
                <c:pt idx="0">
                  <c:v>150.4438642297649</c:v>
                </c:pt>
                <c:pt idx="1">
                  <c:v>253.647519582245</c:v>
                </c:pt>
                <c:pt idx="2">
                  <c:v>364.078328981723</c:v>
                </c:pt>
                <c:pt idx="3">
                  <c:v>485.9582245430809</c:v>
                </c:pt>
                <c:pt idx="4">
                  <c:v>756.289817232376</c:v>
                </c:pt>
                <c:pt idx="5">
                  <c:v>1208.36814621409</c:v>
                </c:pt>
                <c:pt idx="6">
                  <c:v>1474.4046997389</c:v>
                </c:pt>
                <c:pt idx="7">
                  <c:v>1639.96083550913</c:v>
                </c:pt>
                <c:pt idx="8">
                  <c:v>2035.95822454308</c:v>
                </c:pt>
                <c:pt idx="9">
                  <c:v>2422.08355091383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19544208"/>
        <c:axId val="-2018723584"/>
      </c:lineChart>
      <c:catAx>
        <c:axId val="-201954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Sequence size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lang="en-US" altLang="zh-CN" sz="14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8723584"/>
        <c:crosses val="autoZero"/>
        <c:auto val="1"/>
        <c:lblAlgn val="ctr"/>
        <c:lblOffset val="100"/>
        <c:noMultiLvlLbl val="0"/>
      </c:catAx>
      <c:valAx>
        <c:axId val="-2018723584"/>
        <c:scaling>
          <c:logBase val="10.0"/>
          <c:orientation val="minMax"/>
          <c:min val="10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0" u="none" strike="noStrike" kern="1200" cap="none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Time cost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en-US" altLang="zh-CN" sz="1400" b="1" i="0" u="none" strike="noStrike" kern="1200" cap="non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9544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rgbClr val="FFC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0417131557788681"/>
          <c:y val="0.00932142947717149"/>
          <c:w val="0.34425850898105"/>
          <c:h val="0.371532142073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6935-0DC7-4038-8482-91A0E6AC6339}" type="datetimeFigureOut">
              <a:rPr lang="zh-CN" altLang="en-US" smtClean="0"/>
              <a:t>15/7/25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E89AA-BC06-49F7-923C-165470426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800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027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15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047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272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893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226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CN" smtClean="0">
                <a:solidFill>
                  <a:srgbClr val="000000"/>
                </a:solidFill>
                <a:latin typeface="Arial"/>
                <a:ea typeface="幼圆" panose="02010509060101010101" pitchFamily="49" charset="-122"/>
              </a:rPr>
              <a:pPr/>
              <a:t>23</a:t>
            </a:fld>
            <a:endParaRPr altLang="en-US">
              <a:solidFill>
                <a:srgbClr val="000000"/>
              </a:solidFill>
              <a:latin typeface="Arial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855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19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35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46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688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040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636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594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80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矩形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D047FC62-43E0-4DBF-A83B-F2AB4CFBE66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0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BE36-7CD8-4A82-859D-5E43484C71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1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C72F-BB6D-4C56-8530-994187F87EE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5908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166483"/>
            <a:ext cx="8229600" cy="5359435"/>
          </a:xfrm>
        </p:spPr>
        <p:txBody>
          <a:bodyPr/>
          <a:lstStyle/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E6D7-44FB-45A8-893D-4BFD49E223C5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880731"/>
            <a:ext cx="810000" cy="285752"/>
          </a:xfrm>
        </p:spPr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62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矩形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565EFF36-6EB1-49CE-9420-86AAAB737268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1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A7D8-9945-464C-8AD0-FB33CBA3A475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58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2241-5382-408B-801E-F11AD9F5DFF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83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232A-ED28-4717-B0B6-3BD7547515E8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21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477C-E184-4126-976A-A2274A24664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254-DB2E-4040-90A9-6F05676E0643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488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DD69-5E3B-492D-A338-7D5950A18DA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76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882636"/>
            <a:ext cx="9144000" cy="285752"/>
            <a:chOff x="0" y="1428736"/>
            <a:chExt cx="9144000" cy="285752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2994" y="1200125"/>
            <a:ext cx="8229600" cy="5355322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77A1-A777-49A6-8DE1-EC372A42C25C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7/25/15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8826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42994" y="29053"/>
            <a:ext cx="8229600" cy="821847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23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3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3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3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3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chart" Target="../charts/chart4.xml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6" Type="http://schemas.openxmlformats.org/officeDocument/2006/relationships/chart" Target="../charts/chart7.xml"/><Relationship Id="rId7" Type="http://schemas.openxmlformats.org/officeDocument/2006/relationships/chart" Target="../charts/chart8.xml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5" Type="http://schemas.openxmlformats.org/officeDocument/2006/relationships/image" Target="../media/image3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3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3.png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3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3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3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3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89745" y="942623"/>
            <a:ext cx="6686549" cy="1697086"/>
          </a:xfrm>
        </p:spPr>
        <p:txBody>
          <a:bodyPr>
            <a:normAutofit/>
          </a:bodyPr>
          <a:lstStyle/>
          <a:p>
            <a:r>
              <a:rPr lang="en-US" altLang="zh-CN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Efficient Recovery of Missing Events</a:t>
            </a:r>
            <a:endParaRPr lang="zh-CN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9744" y="3502894"/>
            <a:ext cx="6686549" cy="2127997"/>
          </a:xfrm>
        </p:spPr>
        <p:txBody>
          <a:bodyPr>
            <a:noAutofit/>
          </a:bodyPr>
          <a:lstStyle/>
          <a:p>
            <a:endParaRPr lang="en-US" altLang="zh-CN" sz="525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altLang="zh-CN" sz="1800" dirty="0" err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Jianmin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Wang</a:t>
            </a:r>
            <a:r>
              <a:rPr lang="en-US" altLang="zh-CN" sz="1800" baseline="300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, </a:t>
            </a:r>
            <a:r>
              <a:rPr lang="en-US" altLang="zh-CN" sz="1800" dirty="0" err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Shaoxu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Song</a:t>
            </a:r>
            <a:r>
              <a:rPr lang="en-US" altLang="zh-CN" sz="1800" baseline="300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,</a:t>
            </a:r>
            <a:r>
              <a:rPr lang="en-US" altLang="zh-CN" sz="180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1800" dirty="0" err="1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Xiaochen</a:t>
            </a:r>
            <a:r>
              <a:rPr lang="en-US" altLang="zh-CN" sz="180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Zhu</a:t>
            </a:r>
            <a:r>
              <a:rPr lang="en-US" altLang="zh-CN" sz="1800" baseline="3000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, </a:t>
            </a:r>
            <a:r>
              <a:rPr lang="en-US" altLang="zh-CN" sz="1800" dirty="0" err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Xuemin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Lin</a:t>
            </a:r>
            <a:r>
              <a:rPr lang="en-US" altLang="zh-CN" sz="1800" baseline="300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</a:p>
          <a:p>
            <a:endParaRPr lang="en-US" altLang="zh-CN" sz="1800" baseline="30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en-US" altLang="zh-CN" sz="1800" baseline="3000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en-US" altLang="zh-CN" sz="180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Tsinghua University, China</a:t>
            </a:r>
          </a:p>
          <a:p>
            <a:pPr algn="ctr"/>
            <a:r>
              <a:rPr lang="en-US" altLang="zh-CN" sz="1800" baseline="300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University of New South Wales, Australia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r>
              <a:rPr lang="en-US" dirty="0" smtClean="0"/>
              <a:t>/23</a:t>
            </a:r>
            <a:endParaRPr 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59234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816" y="5630621"/>
            <a:ext cx="742300" cy="12276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324" y="5595078"/>
            <a:ext cx="1262922" cy="126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4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525">
        <p:fade/>
      </p:transition>
    </mc:Choice>
    <mc:Fallback xmlns="">
      <p:transition advTm="105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Hardness and 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12606"/>
            <a:ext cx="7785465" cy="52453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000" b="1" dirty="0"/>
              <a:t>Hardness: </a:t>
            </a:r>
            <a:endParaRPr lang="en-US" altLang="zh-CN" sz="2000" b="1" dirty="0" smtClean="0"/>
          </a:p>
          <a:p>
            <a:pPr lvl="1"/>
            <a:r>
              <a:rPr lang="en-US" altLang="zh-CN" sz="2000" dirty="0" smtClean="0"/>
              <a:t>Owing </a:t>
            </a:r>
            <a:r>
              <a:rPr lang="en-US" altLang="zh-CN" sz="2000" dirty="0"/>
              <a:t>to </a:t>
            </a:r>
            <a:r>
              <a:rPr lang="en-US" altLang="zh-CN" sz="2000" dirty="0">
                <a:solidFill>
                  <a:srgbClr val="FF0000"/>
                </a:solidFill>
              </a:rPr>
              <a:t>choices and parallelization</a:t>
            </a:r>
            <a:r>
              <a:rPr lang="en-US" altLang="zh-CN" sz="2000" dirty="0"/>
              <a:t> of </a:t>
            </a:r>
            <a:r>
              <a:rPr lang="en-US" altLang="zh-CN" sz="2000" dirty="0" smtClean="0"/>
              <a:t>flows, there </a:t>
            </a:r>
            <a:r>
              <a:rPr lang="en-US" altLang="zh-CN" sz="2000" dirty="0"/>
              <a:t>exist </a:t>
            </a:r>
            <a:r>
              <a:rPr lang="en-US" altLang="zh-CN" sz="2000" dirty="0">
                <a:solidFill>
                  <a:srgbClr val="FF0000"/>
                </a:solidFill>
              </a:rPr>
              <a:t>vast alternatives </a:t>
            </a:r>
            <a:r>
              <a:rPr lang="en-US" altLang="zh-CN" sz="2000" dirty="0"/>
              <a:t>to enumerate in the </a:t>
            </a:r>
            <a:r>
              <a:rPr lang="en-US" altLang="zh-CN" sz="2000" dirty="0" smtClean="0"/>
              <a:t>recovery;</a:t>
            </a:r>
          </a:p>
          <a:p>
            <a:pPr lvl="1"/>
            <a:r>
              <a:rPr lang="en-US" altLang="zh-CN" sz="2000" dirty="0" smtClean="0"/>
              <a:t>We prove the </a:t>
            </a:r>
            <a:r>
              <a:rPr lang="en-US" altLang="zh-CN" sz="2000" dirty="0" smtClean="0">
                <a:solidFill>
                  <a:srgbClr val="FF0000"/>
                </a:solidFill>
              </a:rPr>
              <a:t>NP-hardness </a:t>
            </a:r>
            <a:r>
              <a:rPr lang="en-US" altLang="zh-CN" sz="2000" dirty="0" smtClean="0"/>
              <a:t>of this problem.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Existing Approach: </a:t>
            </a:r>
            <a:r>
              <a:rPr lang="en-US" altLang="zh-CN" sz="2000" dirty="0" smtClean="0"/>
              <a:t>The Alignment algorithm* 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E</a:t>
            </a:r>
            <a:r>
              <a:rPr lang="en-US" altLang="zh-CN" sz="2000" dirty="0" smtClean="0">
                <a:solidFill>
                  <a:srgbClr val="FF0000"/>
                </a:solidFill>
              </a:rPr>
              <a:t>numerates a factorial number </a:t>
            </a:r>
            <a:r>
              <a:rPr lang="en-US" altLang="zh-CN" sz="2000" dirty="0" smtClean="0"/>
              <a:t>of redundant recoveries.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b="1" dirty="0" smtClean="0"/>
              <a:t>Our Observation: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900" dirty="0" smtClean="0"/>
              <a:t>All the sequences in </a:t>
            </a:r>
            <a:r>
              <a:rPr lang="en-US" altLang="zh-CN" sz="1900" b="1" dirty="0" smtClean="0"/>
              <a:t>S</a:t>
            </a:r>
            <a:r>
              <a:rPr lang="en-US" altLang="zh-CN" sz="1900" dirty="0" smtClean="0"/>
              <a:t> are equivalent w.r.t. the specification;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900" dirty="0"/>
              <a:t>A</a:t>
            </a:r>
            <a:r>
              <a:rPr lang="en-US" altLang="zh-CN" sz="1900" dirty="0" smtClean="0"/>
              <a:t>ny of </a:t>
            </a:r>
            <a:r>
              <a:rPr lang="en-US" altLang="zh-CN" sz="1900" b="1" dirty="0" smtClean="0"/>
              <a:t>S</a:t>
            </a:r>
            <a:r>
              <a:rPr lang="en-US" altLang="zh-CN" sz="1900" dirty="0" smtClean="0"/>
              <a:t> is a minimum recovery;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900" dirty="0" smtClean="0"/>
              <a:t>Not necessary to enumerate.</a:t>
            </a:r>
            <a:endParaRPr lang="en-US" altLang="zh-CN" sz="19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1500" dirty="0"/>
              <a:t>*M. de </a:t>
            </a:r>
            <a:r>
              <a:rPr lang="en-US" altLang="zh-CN" sz="1500" dirty="0" err="1"/>
              <a:t>Leoni</a:t>
            </a:r>
            <a:r>
              <a:rPr lang="en-US" altLang="zh-CN" sz="1500" dirty="0"/>
              <a:t>, F. M. Maggi, and W. M. P. van der Aalst. </a:t>
            </a:r>
            <a:r>
              <a:rPr lang="en-US" altLang="zh-CN" sz="1500" dirty="0" smtClean="0"/>
              <a:t>Aligning event </a:t>
            </a:r>
            <a:r>
              <a:rPr lang="en-US" altLang="zh-CN" sz="1500" dirty="0"/>
              <a:t>logs and declarative process models for conformance </a:t>
            </a:r>
            <a:r>
              <a:rPr lang="en-US" altLang="zh-CN" sz="1500" dirty="0" smtClean="0"/>
              <a:t>checking. In BPM</a:t>
            </a:r>
            <a:r>
              <a:rPr lang="en-US" altLang="zh-CN" sz="1500" dirty="0"/>
              <a:t>, pages 82–97, 2012.</a:t>
            </a:r>
            <a:endParaRPr lang="zh-CN" altLang="en-US" sz="15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10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449760" y="3455057"/>
            <a:ext cx="33983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zh-CN" sz="2000" dirty="0"/>
              <a:t>To </a:t>
            </a:r>
            <a:r>
              <a:rPr lang="pt-BR" altLang="zh-CN" sz="2000" dirty="0" smtClean="0"/>
              <a:t>recover </a:t>
            </a:r>
            <a:r>
              <a:rPr lang="pt-BR" altLang="zh-CN" sz="2000" dirty="0"/>
              <a:t>(</a:t>
            </a:r>
            <a:r>
              <a:rPr lang="pt-BR" altLang="zh-CN" sz="2000" dirty="0" smtClean="0">
                <a:solidFill>
                  <a:srgbClr val="00B050"/>
                </a:solidFill>
              </a:rPr>
              <a:t>A</a:t>
            </a:r>
            <a:r>
              <a:rPr lang="en-US" altLang="zh-CN" sz="2000" dirty="0" smtClean="0"/>
              <a:t>,</a:t>
            </a:r>
            <a:r>
              <a:rPr lang="en-US" altLang="zh-CN" sz="2000" dirty="0" smtClean="0">
                <a:solidFill>
                  <a:srgbClr val="FF0000"/>
                </a:solidFill>
              </a:rPr>
              <a:t>E</a:t>
            </a:r>
            <a:r>
              <a:rPr lang="pt-BR" altLang="zh-CN" sz="2000" dirty="0" smtClean="0"/>
              <a:t>), it generates </a:t>
            </a:r>
            <a:r>
              <a:rPr lang="pt-BR" altLang="zh-CN" sz="2000" b="1" dirty="0" smtClean="0"/>
              <a:t>S:</a:t>
            </a:r>
            <a:r>
              <a:rPr lang="pt-BR" altLang="zh-CN" sz="2000" dirty="0" smtClean="0"/>
              <a:t> {</a:t>
            </a:r>
            <a:r>
              <a:rPr lang="pt-BR" altLang="zh-CN" sz="2000" dirty="0" smtClean="0">
                <a:solidFill>
                  <a:srgbClr val="00B050"/>
                </a:solidFill>
              </a:rPr>
              <a:t>A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BCD</a:t>
            </a:r>
            <a:r>
              <a:rPr lang="pt-BR" altLang="zh-CN" sz="2000" dirty="0" smtClean="0">
                <a:solidFill>
                  <a:srgbClr val="FF0000"/>
                </a:solidFill>
              </a:rPr>
              <a:t>E</a:t>
            </a:r>
            <a:r>
              <a:rPr lang="pt-BR" altLang="zh-CN" sz="2000" dirty="0" smtClean="0"/>
              <a:t>, </a:t>
            </a:r>
            <a:r>
              <a:rPr lang="pt-BR" altLang="zh-CN" sz="2000" dirty="0" smtClean="0">
                <a:solidFill>
                  <a:srgbClr val="00B050"/>
                </a:solidFill>
              </a:rPr>
              <a:t>A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BDC</a:t>
            </a:r>
            <a:r>
              <a:rPr lang="pt-BR" altLang="zh-CN" sz="2000" dirty="0" smtClean="0">
                <a:solidFill>
                  <a:srgbClr val="FF0000"/>
                </a:solidFill>
              </a:rPr>
              <a:t>E</a:t>
            </a:r>
            <a:r>
              <a:rPr lang="pt-BR" altLang="zh-CN" sz="2000" dirty="0" smtClean="0"/>
              <a:t>, </a:t>
            </a:r>
            <a:r>
              <a:rPr lang="pt-BR" altLang="zh-CN" sz="2000" dirty="0" smtClean="0">
                <a:solidFill>
                  <a:srgbClr val="00B050"/>
                </a:solidFill>
              </a:rPr>
              <a:t>A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CBD</a:t>
            </a:r>
            <a:r>
              <a:rPr lang="pt-BR" altLang="zh-CN" sz="2000" dirty="0" smtClean="0">
                <a:solidFill>
                  <a:srgbClr val="FF0000"/>
                </a:solidFill>
              </a:rPr>
              <a:t>E</a:t>
            </a:r>
            <a:r>
              <a:rPr lang="pt-BR" altLang="zh-CN" sz="2000" dirty="0" smtClean="0"/>
              <a:t>,</a:t>
            </a:r>
            <a:r>
              <a:rPr lang="pt-BR" altLang="zh-CN" sz="2000" dirty="0"/>
              <a:t> </a:t>
            </a:r>
            <a:r>
              <a:rPr lang="pt-BR" altLang="zh-CN" sz="2000" dirty="0" smtClean="0">
                <a:solidFill>
                  <a:srgbClr val="00B050"/>
                </a:solidFill>
              </a:rPr>
              <a:t>A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CDB</a:t>
            </a:r>
            <a:r>
              <a:rPr lang="pt-BR" altLang="zh-CN" sz="2000" dirty="0" smtClean="0">
                <a:solidFill>
                  <a:srgbClr val="FF0000"/>
                </a:solidFill>
              </a:rPr>
              <a:t>E</a:t>
            </a:r>
            <a:r>
              <a:rPr lang="pt-BR" altLang="zh-CN" sz="2000" dirty="0"/>
              <a:t>, </a:t>
            </a:r>
            <a:r>
              <a:rPr lang="pt-BR" altLang="zh-CN" sz="2000" dirty="0" smtClean="0">
                <a:solidFill>
                  <a:srgbClr val="00B050"/>
                </a:solidFill>
              </a:rPr>
              <a:t>A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DBC</a:t>
            </a:r>
            <a:r>
              <a:rPr lang="pt-BR" altLang="zh-CN" sz="2000" dirty="0" smtClean="0">
                <a:solidFill>
                  <a:srgbClr val="FF0000"/>
                </a:solidFill>
              </a:rPr>
              <a:t>E</a:t>
            </a:r>
            <a:r>
              <a:rPr lang="pt-BR" altLang="zh-CN" sz="2000" dirty="0"/>
              <a:t>, </a:t>
            </a:r>
            <a:r>
              <a:rPr lang="pt-BR" altLang="zh-CN" sz="2000" dirty="0" smtClean="0">
                <a:solidFill>
                  <a:srgbClr val="00B050"/>
                </a:solidFill>
              </a:rPr>
              <a:t>A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DCB</a:t>
            </a:r>
            <a:r>
              <a:rPr lang="pt-BR" altLang="zh-CN" sz="2000" dirty="0" smtClean="0">
                <a:solidFill>
                  <a:srgbClr val="FF0000"/>
                </a:solidFill>
              </a:rPr>
              <a:t>E</a:t>
            </a:r>
            <a:r>
              <a:rPr lang="pt-BR" altLang="zh-CN" sz="2000" dirty="0" smtClean="0"/>
              <a:t>}</a:t>
            </a:r>
            <a:endParaRPr lang="zh-CN" altLang="en-US" sz="2000" dirty="0"/>
          </a:p>
        </p:txBody>
      </p:sp>
      <p:grpSp>
        <p:nvGrpSpPr>
          <p:cNvPr id="67" name="组合 66"/>
          <p:cNvGrpSpPr/>
          <p:nvPr/>
        </p:nvGrpSpPr>
        <p:grpSpPr>
          <a:xfrm>
            <a:off x="1531039" y="3292006"/>
            <a:ext cx="3684957" cy="1090269"/>
            <a:chOff x="1531039" y="3292006"/>
            <a:chExt cx="3684957" cy="1090269"/>
          </a:xfrm>
        </p:grpSpPr>
        <p:sp>
          <p:nvSpPr>
            <p:cNvPr id="9" name="矩形 8"/>
            <p:cNvSpPr/>
            <p:nvPr/>
          </p:nvSpPr>
          <p:spPr>
            <a:xfrm>
              <a:off x="2050287" y="3733680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1531039" y="372796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1" name="直接箭头连接符 10"/>
            <p:cNvCxnSpPr>
              <a:stCxn id="10" idx="6"/>
              <a:endCxn id="9" idx="1"/>
            </p:cNvCxnSpPr>
            <p:nvPr/>
          </p:nvCxnSpPr>
          <p:spPr>
            <a:xfrm>
              <a:off x="1764804" y="3846856"/>
              <a:ext cx="285483" cy="285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2637439" y="3297721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637439" y="4144493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>
              <a:stCxn id="9" idx="3"/>
              <a:endCxn id="12" idx="2"/>
            </p:cNvCxnSpPr>
            <p:nvPr/>
          </p:nvCxnSpPr>
          <p:spPr>
            <a:xfrm flipV="1">
              <a:off x="2271443" y="3416612"/>
              <a:ext cx="365996" cy="43310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9" idx="3"/>
              <a:endCxn id="13" idx="2"/>
            </p:cNvCxnSpPr>
            <p:nvPr/>
          </p:nvCxnSpPr>
          <p:spPr>
            <a:xfrm>
              <a:off x="2271443" y="3849714"/>
              <a:ext cx="365996" cy="41367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2637439" y="373431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9" name="直接箭头连接符 18"/>
            <p:cNvCxnSpPr>
              <a:stCxn id="9" idx="3"/>
              <a:endCxn id="18" idx="2"/>
            </p:cNvCxnSpPr>
            <p:nvPr/>
          </p:nvCxnSpPr>
          <p:spPr>
            <a:xfrm>
              <a:off x="2271443" y="3849714"/>
              <a:ext cx="365996" cy="349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3240574" y="3297721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3240574" y="3730822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3237200" y="4144493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27" name="椭圆 26"/>
            <p:cNvSpPr/>
            <p:nvPr/>
          </p:nvSpPr>
          <p:spPr>
            <a:xfrm>
              <a:off x="3809835" y="3292006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3809835" y="4138778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809835" y="3728600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4403836" y="3740030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34" name="椭圆 33"/>
            <p:cNvSpPr/>
            <p:nvPr/>
          </p:nvSpPr>
          <p:spPr>
            <a:xfrm>
              <a:off x="4982231" y="3739796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35" name="直接箭头连接符 34"/>
            <p:cNvCxnSpPr>
              <a:stCxn id="12" idx="6"/>
              <a:endCxn id="24" idx="1"/>
            </p:cNvCxnSpPr>
            <p:nvPr/>
          </p:nvCxnSpPr>
          <p:spPr>
            <a:xfrm flipV="1">
              <a:off x="2871204" y="3413755"/>
              <a:ext cx="369370" cy="285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18" idx="6"/>
              <a:endCxn id="25" idx="1"/>
            </p:cNvCxnSpPr>
            <p:nvPr/>
          </p:nvCxnSpPr>
          <p:spPr>
            <a:xfrm flipV="1">
              <a:off x="2871204" y="3846856"/>
              <a:ext cx="369370" cy="635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13" idx="6"/>
              <a:endCxn id="26" idx="1"/>
            </p:cNvCxnSpPr>
            <p:nvPr/>
          </p:nvCxnSpPr>
          <p:spPr>
            <a:xfrm flipV="1">
              <a:off x="2871204" y="4260527"/>
              <a:ext cx="365996" cy="285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24" idx="3"/>
              <a:endCxn id="27" idx="2"/>
            </p:cNvCxnSpPr>
            <p:nvPr/>
          </p:nvCxnSpPr>
          <p:spPr>
            <a:xfrm flipV="1">
              <a:off x="3461730" y="3410897"/>
              <a:ext cx="348105" cy="285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25" idx="3"/>
              <a:endCxn id="29" idx="2"/>
            </p:cNvCxnSpPr>
            <p:nvPr/>
          </p:nvCxnSpPr>
          <p:spPr>
            <a:xfrm>
              <a:off x="3461730" y="3846856"/>
              <a:ext cx="348105" cy="63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26" idx="3"/>
              <a:endCxn id="28" idx="2"/>
            </p:cNvCxnSpPr>
            <p:nvPr/>
          </p:nvCxnSpPr>
          <p:spPr>
            <a:xfrm flipV="1">
              <a:off x="3458356" y="4257669"/>
              <a:ext cx="351479" cy="285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27" idx="6"/>
              <a:endCxn id="33" idx="1"/>
            </p:cNvCxnSpPr>
            <p:nvPr/>
          </p:nvCxnSpPr>
          <p:spPr>
            <a:xfrm>
              <a:off x="4043600" y="3410897"/>
              <a:ext cx="360236" cy="44516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29" idx="6"/>
              <a:endCxn id="33" idx="1"/>
            </p:cNvCxnSpPr>
            <p:nvPr/>
          </p:nvCxnSpPr>
          <p:spPr>
            <a:xfrm>
              <a:off x="4043600" y="3847491"/>
              <a:ext cx="360236" cy="857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28" idx="6"/>
              <a:endCxn id="33" idx="1"/>
            </p:cNvCxnSpPr>
            <p:nvPr/>
          </p:nvCxnSpPr>
          <p:spPr>
            <a:xfrm flipV="1">
              <a:off x="4043600" y="3856064"/>
              <a:ext cx="360236" cy="40160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stCxn id="33" idx="3"/>
              <a:endCxn id="34" idx="2"/>
            </p:cNvCxnSpPr>
            <p:nvPr/>
          </p:nvCxnSpPr>
          <p:spPr>
            <a:xfrm>
              <a:off x="4624992" y="3856064"/>
              <a:ext cx="357239" cy="262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矩形 64"/>
          <p:cNvSpPr/>
          <p:nvPr/>
        </p:nvSpPr>
        <p:spPr>
          <a:xfrm>
            <a:off x="2050287" y="3734315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405307" y="3745543"/>
            <a:ext cx="221156" cy="2320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241817" y="3297721"/>
            <a:ext cx="221156" cy="2320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3241817" y="3730822"/>
            <a:ext cx="221156" cy="2320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238443" y="4144493"/>
            <a:ext cx="221156" cy="2320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775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0001">
        <p:fade/>
      </p:transition>
    </mc:Choice>
    <mc:Fallback xmlns="">
      <p:transition advTm="600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8" grpId="0" animBg="1"/>
      <p:bldP spid="69" grpId="0" animBg="1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Microsoft YaHei UI" panose="020B0503020204020204" pitchFamily="34" charset="-122"/>
              </a:rPr>
              <a:t>Outline</a:t>
            </a:r>
            <a:endParaRPr lang="zh-CN" b="1" dirty="0">
              <a:ea typeface="Microsoft YaHei U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71599"/>
            <a:ext cx="7785465" cy="5184851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ea typeface="Microsoft YaHei UI" panose="020B0503020204020204" pitchFamily="34" charset="-122"/>
              </a:rPr>
              <a:t>Motivation</a:t>
            </a:r>
          </a:p>
          <a:p>
            <a:r>
              <a:rPr lang="en-US" altLang="zh-CN" sz="2800" dirty="0">
                <a:solidFill>
                  <a:srgbClr val="7030A0"/>
                </a:solidFill>
                <a:ea typeface="Microsoft YaHei UI" panose="020B0503020204020204" pitchFamily="34" charset="-122"/>
              </a:rPr>
              <a:t>Recovery Algorithms</a:t>
            </a:r>
          </a:p>
          <a:p>
            <a:pPr marL="914400" lvl="1" indent="-457200">
              <a:buClrTx/>
              <a:buSzPct val="100000"/>
              <a:buFont typeface="+mj-lt"/>
              <a:buAutoNum type="arabicPeriod"/>
            </a:pPr>
            <a:r>
              <a:rPr lang="en-US" altLang="zh-CN" sz="2400" dirty="0" smtClean="0">
                <a:solidFill>
                  <a:srgbClr val="00B050"/>
                </a:solidFill>
                <a:ea typeface="Microsoft YaHei UI" panose="020B0503020204020204" pitchFamily="34" charset="-122"/>
              </a:rPr>
              <a:t>Filling </a:t>
            </a:r>
            <a:r>
              <a:rPr lang="en-US" altLang="zh-CN" sz="2400" dirty="0">
                <a:solidFill>
                  <a:srgbClr val="00B050"/>
                </a:solidFill>
                <a:ea typeface="Microsoft YaHei UI" panose="020B0503020204020204" pitchFamily="34" charset="-122"/>
              </a:rPr>
              <a:t>gaps </a:t>
            </a:r>
            <a:r>
              <a:rPr lang="en-US" altLang="zh-CN" sz="2400" dirty="0" smtClean="0">
                <a:solidFill>
                  <a:srgbClr val="00B050"/>
                </a:solidFill>
                <a:ea typeface="Microsoft YaHei UI" panose="020B0503020204020204" pitchFamily="34" charset="-122"/>
              </a:rPr>
              <a:t>upon </a:t>
            </a:r>
            <a:r>
              <a:rPr lang="en-US" altLang="zh-CN" sz="2400" dirty="0">
                <a:solidFill>
                  <a:srgbClr val="00B050"/>
                </a:solidFill>
                <a:ea typeface="Microsoft YaHei UI" panose="020B0503020204020204" pitchFamily="34" charset="-122"/>
              </a:rPr>
              <a:t>causal net</a:t>
            </a:r>
          </a:p>
          <a:p>
            <a:pPr marL="914400" lvl="1" indent="-457200">
              <a:buClrTx/>
              <a:buSzPct val="100000"/>
              <a:buFont typeface="+mj-lt"/>
              <a:buAutoNum type="arabicPeriod"/>
            </a:pPr>
            <a:r>
              <a:rPr lang="en-US" altLang="zh-CN" sz="2400" dirty="0" smtClean="0">
                <a:solidFill>
                  <a:schemeClr val="bg2">
                    <a:lumMod val="50000"/>
                  </a:schemeClr>
                </a:solidFill>
                <a:ea typeface="Microsoft YaHei UI" panose="020B0503020204020204" pitchFamily="34" charset="-122"/>
              </a:rPr>
              <a:t>Branching </a:t>
            </a:r>
            <a:r>
              <a:rPr lang="en-US" altLang="zh-CN" sz="2400" dirty="0">
                <a:solidFill>
                  <a:schemeClr val="bg2">
                    <a:lumMod val="50000"/>
                  </a:schemeClr>
                </a:solidFill>
                <a:ea typeface="Microsoft YaHei UI" panose="020B0503020204020204" pitchFamily="34" charset="-122"/>
              </a:rPr>
              <a:t>framework</a:t>
            </a:r>
          </a:p>
          <a:p>
            <a:pPr marL="914400" lvl="1" indent="-457200">
              <a:buClrTx/>
              <a:buSzPct val="100000"/>
              <a:buFont typeface="+mj-lt"/>
              <a:buAutoNum type="arabicPeriod"/>
            </a:pPr>
            <a:r>
              <a:rPr lang="en-US" altLang="zh-CN" sz="2400" dirty="0">
                <a:solidFill>
                  <a:srgbClr val="FF0000"/>
                </a:solidFill>
                <a:ea typeface="Microsoft YaHei UI" panose="020B0503020204020204" pitchFamily="34" charset="-122"/>
              </a:rPr>
              <a:t>Dealing with loops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Experiments</a:t>
            </a:r>
          </a:p>
          <a:p>
            <a:r>
              <a:rPr lang="en-US" altLang="zh-CN" sz="2800" dirty="0" smtClean="0">
                <a:ea typeface="Microsoft YaHei UI" panose="020B0503020204020204" pitchFamily="34" charset="-122"/>
              </a:rPr>
              <a:t>Conclusion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Ongoing Work</a:t>
            </a:r>
          </a:p>
          <a:p>
            <a:endParaRPr lang="en-US" altLang="zh-CN" sz="2800" dirty="0"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11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059232" y="6556451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132" name="组合 131"/>
          <p:cNvGrpSpPr/>
          <p:nvPr/>
        </p:nvGrpSpPr>
        <p:grpSpPr>
          <a:xfrm>
            <a:off x="4635499" y="3994946"/>
            <a:ext cx="4407854" cy="1867224"/>
            <a:chOff x="4635499" y="3994946"/>
            <a:chExt cx="4407854" cy="1867224"/>
          </a:xfrm>
        </p:grpSpPr>
        <p:grpSp>
          <p:nvGrpSpPr>
            <p:cNvPr id="88" name="组合 87"/>
            <p:cNvGrpSpPr/>
            <p:nvPr/>
          </p:nvGrpSpPr>
          <p:grpSpPr>
            <a:xfrm>
              <a:off x="4635499" y="3994946"/>
              <a:ext cx="4407854" cy="1867224"/>
              <a:chOff x="4753639" y="3500102"/>
              <a:chExt cx="4338501" cy="2362068"/>
            </a:xfrm>
          </p:grpSpPr>
          <p:sp>
            <p:nvSpPr>
              <p:cNvPr id="12" name="圆角矩形 11"/>
              <p:cNvSpPr/>
              <p:nvPr/>
            </p:nvSpPr>
            <p:spPr>
              <a:xfrm>
                <a:off x="4753639" y="3536046"/>
                <a:ext cx="4212561" cy="2326124"/>
              </a:xfrm>
              <a:prstGeom prst="roundRect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5979014" y="3500102"/>
                <a:ext cx="3113126" cy="467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bg2">
                        <a:lumMod val="50000"/>
                      </a:schemeClr>
                    </a:solidFill>
                  </a:rPr>
                  <a:t>2. Net with Choice Structures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66" name="直接箭头连接符 65"/>
              <p:cNvCxnSpPr>
                <a:stCxn id="68" idx="7"/>
                <a:endCxn id="63" idx="1"/>
              </p:cNvCxnSpPr>
              <p:nvPr/>
            </p:nvCxnSpPr>
            <p:spPr>
              <a:xfrm flipV="1">
                <a:off x="5885288" y="4037891"/>
                <a:ext cx="602399" cy="426237"/>
              </a:xfrm>
              <a:prstGeom prst="straightConnector1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箭头连接符 66"/>
              <p:cNvCxnSpPr>
                <a:stCxn id="63" idx="3"/>
                <a:endCxn id="76" idx="1"/>
              </p:cNvCxnSpPr>
              <p:nvPr/>
            </p:nvCxnSpPr>
            <p:spPr>
              <a:xfrm>
                <a:off x="6694950" y="4037891"/>
                <a:ext cx="589452" cy="431406"/>
              </a:xfrm>
              <a:prstGeom prst="straightConnector1">
                <a:avLst/>
              </a:prstGeom>
              <a:ln w="28575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矩形 62"/>
            <p:cNvSpPr/>
            <p:nvPr/>
          </p:nvSpPr>
          <p:spPr>
            <a:xfrm>
              <a:off x="6397267" y="4309217"/>
              <a:ext cx="210576" cy="221706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600" dirty="0" smtClean="0">
                  <a:solidFill>
                    <a:schemeClr val="bg2">
                      <a:lumMod val="50000"/>
                    </a:schemeClr>
                  </a:solidFill>
                </a:rPr>
                <a:t>B</a:t>
              </a:r>
              <a:endParaRPr lang="zh-CN" altLang="en-US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381501" y="3733800"/>
            <a:ext cx="4691093" cy="2822649"/>
            <a:chOff x="4381501" y="3733800"/>
            <a:chExt cx="4691093" cy="2822649"/>
          </a:xfrm>
        </p:grpSpPr>
        <p:grpSp>
          <p:nvGrpSpPr>
            <p:cNvPr id="41" name="组合 40"/>
            <p:cNvGrpSpPr/>
            <p:nvPr/>
          </p:nvGrpSpPr>
          <p:grpSpPr>
            <a:xfrm>
              <a:off x="4381501" y="3733800"/>
              <a:ext cx="4691093" cy="2822649"/>
              <a:chOff x="4381501" y="3733800"/>
              <a:chExt cx="4691093" cy="2822649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4381501" y="3733800"/>
                <a:ext cx="4676178" cy="2822649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6102772" y="6157726"/>
                <a:ext cx="2969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3. Net with Loop Structures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1" name="直接箭头连接符 70"/>
              <p:cNvCxnSpPr>
                <a:stCxn id="81" idx="1"/>
                <a:endCxn id="73" idx="5"/>
              </p:cNvCxnSpPr>
              <p:nvPr/>
            </p:nvCxnSpPr>
            <p:spPr>
              <a:xfrm flipH="1" flipV="1">
                <a:off x="5781543" y="5605081"/>
                <a:ext cx="615723" cy="43452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箭头连接符 71"/>
              <p:cNvCxnSpPr>
                <a:stCxn id="74" idx="3"/>
                <a:endCxn id="81" idx="3"/>
              </p:cNvCxnSpPr>
              <p:nvPr/>
            </p:nvCxnSpPr>
            <p:spPr>
              <a:xfrm flipH="1">
                <a:off x="6606287" y="5601449"/>
                <a:ext cx="600285" cy="43815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矩形 80"/>
            <p:cNvSpPr/>
            <p:nvPr/>
          </p:nvSpPr>
          <p:spPr>
            <a:xfrm>
              <a:off x="6397266" y="5921484"/>
              <a:ext cx="209021" cy="23624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H</a:t>
              </a:r>
              <a:endParaRPr lang="zh-CN" alt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" name="组合 132"/>
          <p:cNvGrpSpPr/>
          <p:nvPr/>
        </p:nvGrpSpPr>
        <p:grpSpPr>
          <a:xfrm>
            <a:off x="4902199" y="4552590"/>
            <a:ext cx="3964889" cy="1188664"/>
            <a:chOff x="4902199" y="4552590"/>
            <a:chExt cx="3964889" cy="1188664"/>
          </a:xfrm>
        </p:grpSpPr>
        <p:sp>
          <p:nvSpPr>
            <p:cNvPr id="11" name="圆角矩形 10"/>
            <p:cNvSpPr/>
            <p:nvPr/>
          </p:nvSpPr>
          <p:spPr>
            <a:xfrm>
              <a:off x="4902199" y="4570115"/>
              <a:ext cx="3886201" cy="1171139"/>
            </a:xfrm>
            <a:prstGeom prst="roundRect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rgbClr val="00B050"/>
                </a:solidFill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366277" y="4552590"/>
              <a:ext cx="15008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rgbClr val="00B050"/>
                  </a:solidFill>
                </a:rPr>
                <a:t>1. Causal Net</a:t>
              </a:r>
              <a:endParaRPr lang="zh-CN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351119" y="5076827"/>
              <a:ext cx="218047" cy="2217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982937" y="5076826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800">
                <a:solidFill>
                  <a:srgbClr val="00B050"/>
                </a:solidFill>
              </a:endParaRPr>
            </a:p>
          </p:txBody>
        </p:sp>
        <p:cxnSp>
          <p:nvCxnSpPr>
            <p:cNvPr id="23" name="直接箭头连接符 22"/>
            <p:cNvCxnSpPr>
              <a:stCxn id="22" idx="6"/>
              <a:endCxn id="20" idx="1"/>
            </p:cNvCxnSpPr>
            <p:nvPr/>
          </p:nvCxnSpPr>
          <p:spPr>
            <a:xfrm>
              <a:off x="5205754" y="5187679"/>
              <a:ext cx="145365" cy="1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20" idx="3"/>
              <a:endCxn id="68" idx="4"/>
            </p:cNvCxnSpPr>
            <p:nvPr/>
          </p:nvCxnSpPr>
          <p:spPr>
            <a:xfrm flipV="1">
              <a:off x="5569166" y="4946250"/>
              <a:ext cx="137295" cy="24143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20" idx="3"/>
              <a:endCxn id="73" idx="0"/>
            </p:cNvCxnSpPr>
            <p:nvPr/>
          </p:nvCxnSpPr>
          <p:spPr>
            <a:xfrm>
              <a:off x="5569166" y="5187680"/>
              <a:ext cx="133600" cy="228163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6004799" y="4717276"/>
              <a:ext cx="209021" cy="23624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C</a:t>
              </a:r>
              <a:endParaRPr lang="zh-CN" altLang="en-US" sz="2800" dirty="0">
                <a:solidFill>
                  <a:srgbClr val="00B050"/>
                </a:solidFill>
              </a:endParaRPr>
            </a:p>
          </p:txBody>
        </p:sp>
        <p:cxnSp>
          <p:nvCxnSpPr>
            <p:cNvPr id="40" name="直接箭头连接符 39"/>
            <p:cNvCxnSpPr>
              <a:stCxn id="68" idx="6"/>
              <a:endCxn id="29" idx="1"/>
            </p:cNvCxnSpPr>
            <p:nvPr/>
          </p:nvCxnSpPr>
          <p:spPr>
            <a:xfrm>
              <a:off x="5817869" y="4835397"/>
              <a:ext cx="18693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29" idx="3"/>
              <a:endCxn id="75" idx="2"/>
            </p:cNvCxnSpPr>
            <p:nvPr/>
          </p:nvCxnSpPr>
          <p:spPr>
            <a:xfrm>
              <a:off x="6213820" y="4835397"/>
              <a:ext cx="183446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79" idx="3"/>
              <a:endCxn id="76" idx="2"/>
            </p:cNvCxnSpPr>
            <p:nvPr/>
          </p:nvCxnSpPr>
          <p:spPr>
            <a:xfrm>
              <a:off x="7023839" y="4838001"/>
              <a:ext cx="150248" cy="148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76" idx="4"/>
              <a:endCxn id="82" idx="1"/>
            </p:cNvCxnSpPr>
            <p:nvPr/>
          </p:nvCxnSpPr>
          <p:spPr>
            <a:xfrm>
              <a:off x="7285496" y="4950336"/>
              <a:ext cx="164282" cy="23681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74" idx="0"/>
              <a:endCxn id="82" idx="1"/>
            </p:cNvCxnSpPr>
            <p:nvPr/>
          </p:nvCxnSpPr>
          <p:spPr>
            <a:xfrm flipV="1">
              <a:off x="7285350" y="5187152"/>
              <a:ext cx="164428" cy="22505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stCxn id="80" idx="3"/>
              <a:endCxn id="74" idx="2"/>
            </p:cNvCxnSpPr>
            <p:nvPr/>
          </p:nvCxnSpPr>
          <p:spPr>
            <a:xfrm>
              <a:off x="6607842" y="5523064"/>
              <a:ext cx="5660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73" idx="6"/>
              <a:endCxn id="80" idx="1"/>
            </p:cNvCxnSpPr>
            <p:nvPr/>
          </p:nvCxnSpPr>
          <p:spPr>
            <a:xfrm flipV="1">
              <a:off x="5814174" y="5523064"/>
              <a:ext cx="584647" cy="363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箭头连接符 49"/>
            <p:cNvCxnSpPr>
              <a:stCxn id="77" idx="6"/>
              <a:endCxn id="83" idx="1"/>
            </p:cNvCxnSpPr>
            <p:nvPr/>
          </p:nvCxnSpPr>
          <p:spPr>
            <a:xfrm>
              <a:off x="8031757" y="5187679"/>
              <a:ext cx="152659" cy="8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箭头连接符 50"/>
            <p:cNvCxnSpPr>
              <a:stCxn id="82" idx="3"/>
              <a:endCxn id="77" idx="2"/>
            </p:cNvCxnSpPr>
            <p:nvPr/>
          </p:nvCxnSpPr>
          <p:spPr>
            <a:xfrm>
              <a:off x="7658799" y="5187152"/>
              <a:ext cx="150141" cy="52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箭头连接符 51"/>
            <p:cNvCxnSpPr>
              <a:stCxn id="83" idx="3"/>
              <a:endCxn id="78" idx="2"/>
            </p:cNvCxnSpPr>
            <p:nvPr/>
          </p:nvCxnSpPr>
          <p:spPr>
            <a:xfrm>
              <a:off x="8393437" y="5187763"/>
              <a:ext cx="142941" cy="88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>
              <a:stCxn id="75" idx="6"/>
              <a:endCxn id="79" idx="1"/>
            </p:cNvCxnSpPr>
            <p:nvPr/>
          </p:nvCxnSpPr>
          <p:spPr>
            <a:xfrm>
              <a:off x="6620083" y="4835397"/>
              <a:ext cx="194735" cy="260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椭圆 67"/>
            <p:cNvSpPr/>
            <p:nvPr/>
          </p:nvSpPr>
          <p:spPr>
            <a:xfrm>
              <a:off x="5595052" y="4724544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5591357" y="5415843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7173941" y="5412211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6397266" y="4724544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7174087" y="4728630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7808940" y="5076826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8536378" y="5077797"/>
              <a:ext cx="222817" cy="22170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6814818" y="4719880"/>
              <a:ext cx="209021" cy="23624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D</a:t>
              </a:r>
              <a:endParaRPr lang="zh-CN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6398821" y="5404943"/>
              <a:ext cx="209021" cy="23624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E</a:t>
              </a:r>
              <a:endParaRPr lang="zh-CN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>
              <a:off x="7449778" y="5069031"/>
              <a:ext cx="209021" cy="23624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F</a:t>
              </a:r>
              <a:endParaRPr lang="zh-CN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8184416" y="5069642"/>
              <a:ext cx="209021" cy="23624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G</a:t>
              </a:r>
              <a:endParaRPr lang="zh-CN" altLang="en-US" sz="2800" dirty="0">
                <a:solidFill>
                  <a:srgbClr val="00B05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225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7549">
        <p:fade/>
      </p:transition>
    </mc:Choice>
    <mc:Fallback xmlns="">
      <p:transition advTm="475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Filling Gaps upon Causal 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15844"/>
            <a:ext cx="7785465" cy="5140605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C</a:t>
            </a:r>
            <a:r>
              <a:rPr lang="en-US" altLang="zh-CN" sz="2000" dirty="0" smtClean="0"/>
              <a:t>ausal Net: net </a:t>
            </a:r>
            <a:r>
              <a:rPr lang="en-US" altLang="zh-CN" sz="2000" dirty="0" smtClean="0">
                <a:solidFill>
                  <a:srgbClr val="FF0000"/>
                </a:solidFill>
              </a:rPr>
              <a:t>without XOR </a:t>
            </a:r>
            <a:r>
              <a:rPr lang="en-US" altLang="zh-CN" sz="2000" dirty="0" smtClean="0"/>
              <a:t>structures. </a:t>
            </a:r>
          </a:p>
          <a:p>
            <a:r>
              <a:rPr lang="en-US" altLang="zh-CN" sz="2000" dirty="0" smtClean="0"/>
              <a:t>It can be translated into a </a:t>
            </a:r>
            <a:r>
              <a:rPr lang="en-US" altLang="zh-CN" sz="2000" dirty="0" smtClean="0">
                <a:solidFill>
                  <a:srgbClr val="FF0000"/>
                </a:solidFill>
              </a:rPr>
              <a:t>equivalent DAG</a:t>
            </a:r>
            <a:r>
              <a:rPr lang="en-US" altLang="zh-CN" sz="2000" dirty="0" smtClean="0"/>
              <a:t>.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altLang="zh-CN" sz="2000" dirty="0" smtClean="0"/>
              <a:t>Based on </a:t>
            </a:r>
            <a:r>
              <a:rPr lang="en-US" altLang="zh-CN" sz="2000" dirty="0" smtClean="0">
                <a:solidFill>
                  <a:srgbClr val="FF0000"/>
                </a:solidFill>
              </a:rPr>
              <a:t>parallel</a:t>
            </a:r>
            <a:r>
              <a:rPr lang="en-US" altLang="zh-CN" sz="2000" dirty="0" smtClean="0"/>
              <a:t> constraints </a:t>
            </a:r>
            <a:r>
              <a:rPr lang="en-US" altLang="zh-CN" sz="2000" dirty="0"/>
              <a:t>&amp; </a:t>
            </a:r>
            <a:r>
              <a:rPr lang="en-US" altLang="zh-CN" sz="2000" dirty="0">
                <a:solidFill>
                  <a:srgbClr val="FF0000"/>
                </a:solidFill>
              </a:rPr>
              <a:t>sequence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constraints:</a:t>
            </a:r>
          </a:p>
          <a:p>
            <a:pPr lvl="1"/>
            <a:r>
              <a:rPr lang="en-US" altLang="zh-CN" sz="1800" dirty="0" smtClean="0"/>
              <a:t>Each complete sequence must be </a:t>
            </a:r>
            <a:r>
              <a:rPr lang="en-US" altLang="zh-CN" sz="1800" dirty="0"/>
              <a:t>one of the </a:t>
            </a:r>
            <a:r>
              <a:rPr lang="en-US" altLang="zh-CN" sz="1800" dirty="0">
                <a:solidFill>
                  <a:srgbClr val="FF0000"/>
                </a:solidFill>
              </a:rPr>
              <a:t>topological sorts</a:t>
            </a:r>
            <a:r>
              <a:rPr lang="en-US" altLang="zh-CN" sz="1800" dirty="0"/>
              <a:t> on the </a:t>
            </a:r>
            <a:r>
              <a:rPr lang="en-US" altLang="zh-CN" sz="1800" dirty="0" smtClean="0"/>
              <a:t>DAG.</a:t>
            </a:r>
          </a:p>
          <a:p>
            <a:pPr lvl="1"/>
            <a:r>
              <a:rPr lang="en-US" altLang="zh-CN" sz="1800" dirty="0" smtClean="0"/>
              <a:t>A recovery of incomplete sequence is a </a:t>
            </a:r>
            <a:r>
              <a:rPr lang="en-US" altLang="zh-CN" sz="1800" dirty="0" smtClean="0">
                <a:solidFill>
                  <a:srgbClr val="FF0000"/>
                </a:solidFill>
              </a:rPr>
              <a:t>subsequence</a:t>
            </a:r>
            <a:r>
              <a:rPr lang="en-US" altLang="zh-CN" sz="1800" dirty="0" smtClean="0"/>
              <a:t> of </a:t>
            </a:r>
            <a:r>
              <a:rPr lang="en-US" altLang="zh-CN" sz="1800" dirty="0"/>
              <a:t>a complete sequence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pt-BR" altLang="zh-CN" sz="1800" dirty="0" smtClean="0"/>
              <a:t>&lt;</a:t>
            </a:r>
            <a:r>
              <a:rPr lang="pt-BR" altLang="zh-CN" sz="1800" dirty="0" smtClean="0">
                <a:solidFill>
                  <a:srgbClr val="00B050"/>
                </a:solidFill>
              </a:rPr>
              <a:t>ABC</a:t>
            </a:r>
            <a:r>
              <a:rPr lang="pt-BR" altLang="zh-CN" sz="1800" dirty="0" smtClean="0">
                <a:solidFill>
                  <a:srgbClr val="FF0000"/>
                </a:solidFill>
              </a:rPr>
              <a:t>E</a:t>
            </a:r>
            <a:r>
              <a:rPr lang="pt-BR" altLang="zh-CN" sz="1800" dirty="0" smtClean="0"/>
              <a:t>&gt; is a subsequence of &lt;</a:t>
            </a:r>
            <a:r>
              <a:rPr lang="pt-BR" altLang="zh-CN" sz="1800" dirty="0" smtClean="0">
                <a:solidFill>
                  <a:srgbClr val="00B050"/>
                </a:solidFill>
              </a:rPr>
              <a:t>ABC</a:t>
            </a:r>
            <a:r>
              <a:rPr lang="pt-BR" altLang="zh-CN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pt-BR" altLang="zh-CN" sz="1800" dirty="0" smtClean="0">
                <a:solidFill>
                  <a:srgbClr val="FF0000"/>
                </a:solidFill>
              </a:rPr>
              <a:t>E</a:t>
            </a:r>
            <a:r>
              <a:rPr lang="pt-BR" altLang="zh-CN" sz="1800" dirty="0" smtClean="0"/>
              <a:t>&gt;</a:t>
            </a:r>
            <a:endParaRPr lang="en-US" altLang="zh-CN" sz="1800" dirty="0" smtClean="0"/>
          </a:p>
          <a:p>
            <a:r>
              <a:rPr lang="en-US" altLang="zh-CN" sz="2000" b="1" dirty="0"/>
              <a:t>Hints: </a:t>
            </a:r>
            <a:r>
              <a:rPr lang="en-US" altLang="zh-CN" sz="2000" dirty="0"/>
              <a:t>fills the missing prerequisites by </a:t>
            </a:r>
            <a:r>
              <a:rPr lang="en-US" altLang="zh-CN" sz="2000" dirty="0">
                <a:solidFill>
                  <a:srgbClr val="FF0000"/>
                </a:solidFill>
              </a:rPr>
              <a:t>backtracking</a:t>
            </a:r>
            <a:r>
              <a:rPr lang="en-US" altLang="zh-CN" sz="2000" dirty="0"/>
              <a:t>.</a:t>
            </a:r>
            <a:endParaRPr lang="zh-CN" altLang="en-US" sz="2000" dirty="0"/>
          </a:p>
          <a:p>
            <a:endParaRPr lang="zh-CN" alt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12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059232" y="6556450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836018" y="2500071"/>
            <a:ext cx="3684957" cy="1090269"/>
            <a:chOff x="1531039" y="3292006"/>
            <a:chExt cx="3684957" cy="1090269"/>
          </a:xfrm>
        </p:grpSpPr>
        <p:sp>
          <p:nvSpPr>
            <p:cNvPr id="10" name="矩形 9"/>
            <p:cNvSpPr/>
            <p:nvPr/>
          </p:nvSpPr>
          <p:spPr>
            <a:xfrm>
              <a:off x="2050287" y="3733680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1" name="椭圆 10"/>
            <p:cNvSpPr/>
            <p:nvPr/>
          </p:nvSpPr>
          <p:spPr>
            <a:xfrm>
              <a:off x="1531039" y="372796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2" name="直接箭头连接符 11"/>
            <p:cNvCxnSpPr>
              <a:stCxn id="11" idx="6"/>
              <a:endCxn id="10" idx="1"/>
            </p:cNvCxnSpPr>
            <p:nvPr/>
          </p:nvCxnSpPr>
          <p:spPr>
            <a:xfrm>
              <a:off x="1764804" y="3846856"/>
              <a:ext cx="285483" cy="285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2637439" y="3297721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2637439" y="4144493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5" name="直接箭头连接符 14"/>
            <p:cNvCxnSpPr>
              <a:stCxn id="10" idx="3"/>
              <a:endCxn id="13" idx="2"/>
            </p:cNvCxnSpPr>
            <p:nvPr/>
          </p:nvCxnSpPr>
          <p:spPr>
            <a:xfrm flipV="1">
              <a:off x="2271443" y="3416612"/>
              <a:ext cx="365996" cy="43310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10" idx="3"/>
              <a:endCxn id="14" idx="2"/>
            </p:cNvCxnSpPr>
            <p:nvPr/>
          </p:nvCxnSpPr>
          <p:spPr>
            <a:xfrm>
              <a:off x="2271443" y="3849714"/>
              <a:ext cx="365996" cy="41367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2637439" y="373431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8" name="直接箭头连接符 17"/>
            <p:cNvCxnSpPr>
              <a:stCxn id="10" idx="3"/>
              <a:endCxn id="17" idx="2"/>
            </p:cNvCxnSpPr>
            <p:nvPr/>
          </p:nvCxnSpPr>
          <p:spPr>
            <a:xfrm>
              <a:off x="2271443" y="3849714"/>
              <a:ext cx="365996" cy="349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3240574" y="3297721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3240574" y="3730822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3237200" y="4144493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22" name="椭圆 21"/>
            <p:cNvSpPr/>
            <p:nvPr/>
          </p:nvSpPr>
          <p:spPr>
            <a:xfrm>
              <a:off x="3809835" y="3292006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3809835" y="4138778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3809835" y="3728600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4403836" y="3740030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26" name="椭圆 25"/>
            <p:cNvSpPr/>
            <p:nvPr/>
          </p:nvSpPr>
          <p:spPr>
            <a:xfrm>
              <a:off x="4982231" y="3739796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27" name="直接箭头连接符 26"/>
            <p:cNvCxnSpPr>
              <a:stCxn id="13" idx="6"/>
              <a:endCxn id="19" idx="1"/>
            </p:cNvCxnSpPr>
            <p:nvPr/>
          </p:nvCxnSpPr>
          <p:spPr>
            <a:xfrm flipV="1">
              <a:off x="2871204" y="3413755"/>
              <a:ext cx="369370" cy="285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17" idx="6"/>
              <a:endCxn id="20" idx="1"/>
            </p:cNvCxnSpPr>
            <p:nvPr/>
          </p:nvCxnSpPr>
          <p:spPr>
            <a:xfrm flipV="1">
              <a:off x="2871204" y="3846856"/>
              <a:ext cx="369370" cy="635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14" idx="6"/>
              <a:endCxn id="21" idx="1"/>
            </p:cNvCxnSpPr>
            <p:nvPr/>
          </p:nvCxnSpPr>
          <p:spPr>
            <a:xfrm flipV="1">
              <a:off x="2871204" y="4260527"/>
              <a:ext cx="365996" cy="285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>
              <a:stCxn id="19" idx="3"/>
              <a:endCxn id="22" idx="2"/>
            </p:cNvCxnSpPr>
            <p:nvPr/>
          </p:nvCxnSpPr>
          <p:spPr>
            <a:xfrm flipV="1">
              <a:off x="3461730" y="3410897"/>
              <a:ext cx="348105" cy="285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20" idx="3"/>
              <a:endCxn id="24" idx="2"/>
            </p:cNvCxnSpPr>
            <p:nvPr/>
          </p:nvCxnSpPr>
          <p:spPr>
            <a:xfrm>
              <a:off x="3461730" y="3846856"/>
              <a:ext cx="348105" cy="63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21" idx="3"/>
              <a:endCxn id="23" idx="2"/>
            </p:cNvCxnSpPr>
            <p:nvPr/>
          </p:nvCxnSpPr>
          <p:spPr>
            <a:xfrm flipV="1">
              <a:off x="3458356" y="4257669"/>
              <a:ext cx="351479" cy="285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2" idx="6"/>
              <a:endCxn id="25" idx="1"/>
            </p:cNvCxnSpPr>
            <p:nvPr/>
          </p:nvCxnSpPr>
          <p:spPr>
            <a:xfrm>
              <a:off x="4043600" y="3410897"/>
              <a:ext cx="360236" cy="44516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4" idx="6"/>
              <a:endCxn id="25" idx="1"/>
            </p:cNvCxnSpPr>
            <p:nvPr/>
          </p:nvCxnSpPr>
          <p:spPr>
            <a:xfrm>
              <a:off x="4043600" y="3847491"/>
              <a:ext cx="360236" cy="857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23" idx="6"/>
              <a:endCxn id="25" idx="1"/>
            </p:cNvCxnSpPr>
            <p:nvPr/>
          </p:nvCxnSpPr>
          <p:spPr>
            <a:xfrm flipV="1">
              <a:off x="4043600" y="3856064"/>
              <a:ext cx="360236" cy="40160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25" idx="3"/>
              <a:endCxn id="26" idx="2"/>
            </p:cNvCxnSpPr>
            <p:nvPr/>
          </p:nvCxnSpPr>
          <p:spPr>
            <a:xfrm>
              <a:off x="4624992" y="3856064"/>
              <a:ext cx="357239" cy="262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5642774" y="2505786"/>
            <a:ext cx="2574705" cy="1078839"/>
            <a:chOff x="6303174" y="2124786"/>
            <a:chExt cx="2574705" cy="1078839"/>
          </a:xfrm>
        </p:grpSpPr>
        <p:sp>
          <p:nvSpPr>
            <p:cNvPr id="38" name="矩形 37"/>
            <p:cNvSpPr/>
            <p:nvPr/>
          </p:nvSpPr>
          <p:spPr>
            <a:xfrm>
              <a:off x="6303174" y="2560745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cxnSp>
          <p:nvCxnSpPr>
            <p:cNvPr id="41" name="直接箭头连接符 40"/>
            <p:cNvCxnSpPr>
              <a:stCxn id="38" idx="3"/>
              <a:endCxn id="43" idx="1"/>
            </p:cNvCxnSpPr>
            <p:nvPr/>
          </p:nvCxnSpPr>
          <p:spPr>
            <a:xfrm flipV="1">
              <a:off x="6524330" y="2673921"/>
              <a:ext cx="969131" cy="285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7493461" y="2124786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43" name="矩形 42"/>
            <p:cNvSpPr/>
            <p:nvPr/>
          </p:nvSpPr>
          <p:spPr>
            <a:xfrm>
              <a:off x="7493461" y="2557887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44" name="矩形 43"/>
            <p:cNvSpPr/>
            <p:nvPr/>
          </p:nvSpPr>
          <p:spPr>
            <a:xfrm>
              <a:off x="7490087" y="2971558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45" name="矩形 44"/>
            <p:cNvSpPr/>
            <p:nvPr/>
          </p:nvSpPr>
          <p:spPr>
            <a:xfrm>
              <a:off x="8656723" y="2567095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cxnSp>
          <p:nvCxnSpPr>
            <p:cNvPr id="47" name="直接箭头连接符 46"/>
            <p:cNvCxnSpPr>
              <a:stCxn id="43" idx="3"/>
              <a:endCxn id="45" idx="1"/>
            </p:cNvCxnSpPr>
            <p:nvPr/>
          </p:nvCxnSpPr>
          <p:spPr>
            <a:xfrm>
              <a:off x="7714617" y="2673921"/>
              <a:ext cx="942106" cy="920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曲线连接符 56"/>
            <p:cNvCxnSpPr>
              <a:stCxn id="38" idx="0"/>
              <a:endCxn id="42" idx="1"/>
            </p:cNvCxnSpPr>
            <p:nvPr/>
          </p:nvCxnSpPr>
          <p:spPr>
            <a:xfrm rot="5400000" flipH="1" flipV="1">
              <a:off x="6793644" y="1860929"/>
              <a:ext cx="319925" cy="1079709"/>
            </a:xfrm>
            <a:prstGeom prst="curvedConnector2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曲线连接符 57"/>
            <p:cNvCxnSpPr>
              <a:stCxn id="38" idx="2"/>
              <a:endCxn id="44" idx="1"/>
            </p:cNvCxnSpPr>
            <p:nvPr/>
          </p:nvCxnSpPr>
          <p:spPr>
            <a:xfrm rot="16200000" flipH="1">
              <a:off x="6804529" y="2402034"/>
              <a:ext cx="294780" cy="1076335"/>
            </a:xfrm>
            <a:prstGeom prst="curvedConnector2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曲线连接符 60"/>
            <p:cNvCxnSpPr>
              <a:stCxn id="42" idx="3"/>
              <a:endCxn id="45" idx="0"/>
            </p:cNvCxnSpPr>
            <p:nvPr/>
          </p:nvCxnSpPr>
          <p:spPr>
            <a:xfrm>
              <a:off x="7714617" y="2240820"/>
              <a:ext cx="1052684" cy="326275"/>
            </a:xfrm>
            <a:prstGeom prst="curvedConnector2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曲线连接符 63"/>
            <p:cNvCxnSpPr>
              <a:stCxn id="44" idx="3"/>
              <a:endCxn id="45" idx="2"/>
            </p:cNvCxnSpPr>
            <p:nvPr/>
          </p:nvCxnSpPr>
          <p:spPr>
            <a:xfrm flipV="1">
              <a:off x="7711243" y="2799162"/>
              <a:ext cx="1056058" cy="288430"/>
            </a:xfrm>
            <a:prstGeom prst="curvedConnector2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右箭头 66"/>
          <p:cNvSpPr/>
          <p:nvPr/>
        </p:nvSpPr>
        <p:spPr>
          <a:xfrm>
            <a:off x="4713206" y="2841228"/>
            <a:ext cx="786704" cy="42338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96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2420">
        <p:fade/>
      </p:transition>
    </mc:Choice>
    <mc:Fallback xmlns="">
      <p:transition advTm="624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 The Branching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71600"/>
            <a:ext cx="7785465" cy="4539622"/>
          </a:xfrm>
        </p:spPr>
        <p:txBody>
          <a:bodyPr>
            <a:normAutofit/>
          </a:bodyPr>
          <a:lstStyle/>
          <a:p>
            <a:r>
              <a:rPr lang="en-US" altLang="zh-CN" sz="2000" b="1" dirty="0" smtClean="0"/>
              <a:t>Problem: </a:t>
            </a:r>
            <a:r>
              <a:rPr lang="en-US" altLang="zh-CN" sz="2000" dirty="0" smtClean="0"/>
              <a:t>topological sort cannot be applied on choice structure.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Hints: 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Enumerate all the possible execution</a:t>
            </a:r>
            <a:r>
              <a:rPr lang="en-US" altLang="zh-CN" sz="2000" dirty="0" smtClean="0"/>
              <a:t> of the choice structures </a:t>
            </a:r>
          </a:p>
          <a:p>
            <a:pPr lvl="1"/>
            <a:r>
              <a:rPr lang="en-US" altLang="zh-CN" sz="2000" dirty="0" smtClean="0"/>
              <a:t>Each execution is a </a:t>
            </a:r>
            <a:r>
              <a:rPr lang="en-US" altLang="zh-CN" sz="2000" dirty="0" smtClean="0">
                <a:solidFill>
                  <a:srgbClr val="FF0000"/>
                </a:solidFill>
              </a:rPr>
              <a:t>causal net</a:t>
            </a:r>
            <a:r>
              <a:rPr lang="en-US" altLang="zh-CN" sz="2000" dirty="0" smtClean="0"/>
              <a:t>, </a:t>
            </a:r>
            <a:r>
              <a:rPr lang="en-US" altLang="zh-CN" sz="2000" dirty="0"/>
              <a:t>topological sort </a:t>
            </a:r>
            <a:r>
              <a:rPr lang="en-US" altLang="zh-CN" sz="2000" dirty="0" smtClean="0"/>
              <a:t>can be applied.</a:t>
            </a:r>
          </a:p>
          <a:p>
            <a:pPr lvl="1"/>
            <a:endParaRPr lang="zh-CN" altLang="en-US" sz="16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13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064778" y="6539825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931380" y="3885992"/>
            <a:ext cx="23200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altLang="zh-CN" sz="2000" dirty="0" smtClean="0"/>
              <a:t>To recover (A</a:t>
            </a:r>
            <a:r>
              <a:rPr lang="en-US" altLang="zh-CN" sz="2000" dirty="0" smtClean="0"/>
              <a:t>, E</a:t>
            </a:r>
            <a:r>
              <a:rPr lang="pt-BR" altLang="zh-CN" sz="2000" dirty="0" smtClean="0"/>
              <a:t>)</a:t>
            </a:r>
          </a:p>
          <a:p>
            <a:pPr algn="r"/>
            <a:endParaRPr lang="pt-BR" altLang="zh-CN" sz="2000" dirty="0" smtClean="0"/>
          </a:p>
          <a:p>
            <a:pPr algn="r"/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(A</a:t>
            </a:r>
            <a:r>
              <a:rPr lang="en-US" altLang="zh-CN" sz="2000" dirty="0" smtClean="0">
                <a:solidFill>
                  <a:schemeClr val="bg2">
                    <a:lumMod val="50000"/>
                  </a:schemeClr>
                </a:solidFill>
              </a:rPr>
              <a:t>, BE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algn="r"/>
            <a:endParaRPr lang="en-US" altLang="zh-CN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pt-BR" altLang="zh-CN" sz="2000" dirty="0" smtClean="0">
                <a:solidFill>
                  <a:srgbClr val="FF0000"/>
                </a:solidFill>
              </a:rPr>
              <a:t>(A</a:t>
            </a:r>
            <a:r>
              <a:rPr lang="en-US" altLang="zh-CN" sz="2000" dirty="0" smtClean="0">
                <a:solidFill>
                  <a:srgbClr val="FF0000"/>
                </a:solidFill>
              </a:rPr>
              <a:t>, CDE</a:t>
            </a:r>
            <a:r>
              <a:rPr lang="pt-BR" altLang="zh-CN" sz="2000" dirty="0" smtClean="0">
                <a:solidFill>
                  <a:srgbClr val="FF0000"/>
                </a:solidFill>
              </a:rPr>
              <a:t>)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1284382" y="3173668"/>
            <a:ext cx="4365744" cy="673628"/>
            <a:chOff x="1614582" y="2983168"/>
            <a:chExt cx="4365744" cy="673628"/>
          </a:xfrm>
        </p:grpSpPr>
        <p:sp>
          <p:nvSpPr>
            <p:cNvPr id="11" name="矩形 10"/>
            <p:cNvSpPr/>
            <p:nvPr/>
          </p:nvSpPr>
          <p:spPr>
            <a:xfrm>
              <a:off x="2133745" y="3419127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1614582" y="3418016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3" name="直接箭头连接符 12"/>
            <p:cNvCxnSpPr>
              <a:stCxn id="12" idx="6"/>
              <a:endCxn id="11" idx="1"/>
            </p:cNvCxnSpPr>
            <p:nvPr/>
          </p:nvCxnSpPr>
          <p:spPr>
            <a:xfrm flipV="1">
              <a:off x="1848347" y="3535161"/>
              <a:ext cx="285398" cy="17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2640985" y="3410440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9" name="直接箭头连接符 18"/>
            <p:cNvCxnSpPr>
              <a:stCxn id="11" idx="3"/>
              <a:endCxn id="18" idx="2"/>
            </p:cNvCxnSpPr>
            <p:nvPr/>
          </p:nvCxnSpPr>
          <p:spPr>
            <a:xfrm flipV="1">
              <a:off x="2354901" y="3529331"/>
              <a:ext cx="286084" cy="583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3702492" y="2983168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3121832" y="3421985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25" name="椭圆 24"/>
            <p:cNvSpPr/>
            <p:nvPr/>
          </p:nvSpPr>
          <p:spPr>
            <a:xfrm>
              <a:off x="4749149" y="3418016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5254250" y="3413646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27" name="椭圆 26"/>
            <p:cNvSpPr/>
            <p:nvPr/>
          </p:nvSpPr>
          <p:spPr>
            <a:xfrm>
              <a:off x="5746561" y="3416270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28" name="直接箭头连接符 27"/>
            <p:cNvCxnSpPr>
              <a:stCxn id="18" idx="7"/>
              <a:endCxn id="20" idx="1"/>
            </p:cNvCxnSpPr>
            <p:nvPr/>
          </p:nvCxnSpPr>
          <p:spPr>
            <a:xfrm flipV="1">
              <a:off x="2840516" y="3099202"/>
              <a:ext cx="861976" cy="34606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18" idx="6"/>
              <a:endCxn id="21" idx="1"/>
            </p:cNvCxnSpPr>
            <p:nvPr/>
          </p:nvCxnSpPr>
          <p:spPr>
            <a:xfrm>
              <a:off x="2874750" y="3529331"/>
              <a:ext cx="247082" cy="86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20" idx="3"/>
              <a:endCxn id="25" idx="1"/>
            </p:cNvCxnSpPr>
            <p:nvPr/>
          </p:nvCxnSpPr>
          <p:spPr>
            <a:xfrm>
              <a:off x="3923648" y="3099202"/>
              <a:ext cx="859735" cy="35363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21" idx="3"/>
              <a:endCxn id="41" idx="2"/>
            </p:cNvCxnSpPr>
            <p:nvPr/>
          </p:nvCxnSpPr>
          <p:spPr>
            <a:xfrm flipV="1">
              <a:off x="3342988" y="3537905"/>
              <a:ext cx="357807" cy="11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25" idx="6"/>
              <a:endCxn id="26" idx="1"/>
            </p:cNvCxnSpPr>
            <p:nvPr/>
          </p:nvCxnSpPr>
          <p:spPr>
            <a:xfrm flipV="1">
              <a:off x="4982914" y="3529680"/>
              <a:ext cx="271336" cy="722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26" idx="3"/>
              <a:endCxn id="27" idx="2"/>
            </p:cNvCxnSpPr>
            <p:nvPr/>
          </p:nvCxnSpPr>
          <p:spPr>
            <a:xfrm>
              <a:off x="5475406" y="3529680"/>
              <a:ext cx="271155" cy="548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4293297" y="3413411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41" name="椭圆 40"/>
            <p:cNvSpPr/>
            <p:nvPr/>
          </p:nvSpPr>
          <p:spPr>
            <a:xfrm>
              <a:off x="3700795" y="3419014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43" name="直接箭头连接符 42"/>
            <p:cNvCxnSpPr>
              <a:stCxn id="41" idx="6"/>
              <a:endCxn id="40" idx="1"/>
            </p:cNvCxnSpPr>
            <p:nvPr/>
          </p:nvCxnSpPr>
          <p:spPr>
            <a:xfrm flipV="1">
              <a:off x="3934560" y="3529445"/>
              <a:ext cx="358737" cy="846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40" idx="3"/>
              <a:endCxn id="25" idx="2"/>
            </p:cNvCxnSpPr>
            <p:nvPr/>
          </p:nvCxnSpPr>
          <p:spPr>
            <a:xfrm>
              <a:off x="4514453" y="3529445"/>
              <a:ext cx="234696" cy="746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组合 97"/>
          <p:cNvGrpSpPr/>
          <p:nvPr/>
        </p:nvGrpSpPr>
        <p:grpSpPr>
          <a:xfrm>
            <a:off x="1284382" y="4653123"/>
            <a:ext cx="4365744" cy="841268"/>
            <a:chOff x="1614582" y="4046827"/>
            <a:chExt cx="4365744" cy="841268"/>
          </a:xfrm>
        </p:grpSpPr>
        <p:sp>
          <p:nvSpPr>
            <p:cNvPr id="68" name="矩形 67"/>
            <p:cNvSpPr/>
            <p:nvPr/>
          </p:nvSpPr>
          <p:spPr>
            <a:xfrm>
              <a:off x="2133745" y="4650426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69" name="椭圆 68"/>
            <p:cNvSpPr/>
            <p:nvPr/>
          </p:nvSpPr>
          <p:spPr>
            <a:xfrm>
              <a:off x="1614582" y="464931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70" name="直接箭头连接符 69"/>
            <p:cNvCxnSpPr>
              <a:stCxn id="69" idx="6"/>
              <a:endCxn id="68" idx="1"/>
            </p:cNvCxnSpPr>
            <p:nvPr/>
          </p:nvCxnSpPr>
          <p:spPr>
            <a:xfrm flipV="1">
              <a:off x="1848347" y="4766460"/>
              <a:ext cx="285398" cy="17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椭圆 72"/>
            <p:cNvSpPr/>
            <p:nvPr/>
          </p:nvSpPr>
          <p:spPr>
            <a:xfrm>
              <a:off x="2640985" y="4641739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74" name="直接箭头连接符 73"/>
            <p:cNvCxnSpPr>
              <a:stCxn id="68" idx="3"/>
              <a:endCxn id="73" idx="2"/>
            </p:cNvCxnSpPr>
            <p:nvPr/>
          </p:nvCxnSpPr>
          <p:spPr>
            <a:xfrm flipV="1">
              <a:off x="2354901" y="4760630"/>
              <a:ext cx="286084" cy="583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矩形 74"/>
            <p:cNvSpPr/>
            <p:nvPr/>
          </p:nvSpPr>
          <p:spPr>
            <a:xfrm>
              <a:off x="3542472" y="4052542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76" name="矩形 75"/>
            <p:cNvSpPr/>
            <p:nvPr/>
          </p:nvSpPr>
          <p:spPr>
            <a:xfrm>
              <a:off x="3350432" y="4653284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77" name="椭圆 76"/>
            <p:cNvSpPr/>
            <p:nvPr/>
          </p:nvSpPr>
          <p:spPr>
            <a:xfrm>
              <a:off x="4744023" y="405338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4749149" y="464931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5254250" y="4644945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80" name="椭圆 79"/>
            <p:cNvSpPr/>
            <p:nvPr/>
          </p:nvSpPr>
          <p:spPr>
            <a:xfrm>
              <a:off x="5746561" y="4647569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81" name="直接箭头连接符 80"/>
            <p:cNvCxnSpPr>
              <a:stCxn id="73" idx="7"/>
              <a:endCxn id="75" idx="1"/>
            </p:cNvCxnSpPr>
            <p:nvPr/>
          </p:nvCxnSpPr>
          <p:spPr>
            <a:xfrm flipV="1">
              <a:off x="2840516" y="4168576"/>
              <a:ext cx="701956" cy="50798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箭头连接符 81"/>
            <p:cNvCxnSpPr>
              <a:stCxn id="73" idx="6"/>
              <a:endCxn id="76" idx="1"/>
            </p:cNvCxnSpPr>
            <p:nvPr/>
          </p:nvCxnSpPr>
          <p:spPr>
            <a:xfrm>
              <a:off x="2874750" y="4760630"/>
              <a:ext cx="475682" cy="86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/>
            <p:cNvCxnSpPr>
              <a:stCxn id="75" idx="3"/>
              <a:endCxn id="77" idx="2"/>
            </p:cNvCxnSpPr>
            <p:nvPr/>
          </p:nvCxnSpPr>
          <p:spPr>
            <a:xfrm>
              <a:off x="3763628" y="4168576"/>
              <a:ext cx="980395" cy="370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>
              <a:stCxn id="76" idx="3"/>
              <a:endCxn id="89" idx="2"/>
            </p:cNvCxnSpPr>
            <p:nvPr/>
          </p:nvCxnSpPr>
          <p:spPr>
            <a:xfrm flipV="1">
              <a:off x="3571588" y="4769204"/>
              <a:ext cx="273987" cy="11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箭头连接符 84"/>
            <p:cNvCxnSpPr>
              <a:stCxn id="77" idx="6"/>
              <a:endCxn id="92" idx="1"/>
            </p:cNvCxnSpPr>
            <p:nvPr/>
          </p:nvCxnSpPr>
          <p:spPr>
            <a:xfrm flipV="1">
              <a:off x="4977788" y="4171895"/>
              <a:ext cx="276462" cy="38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箭头连接符 85"/>
            <p:cNvCxnSpPr>
              <a:stCxn id="78" idx="6"/>
              <a:endCxn id="79" idx="1"/>
            </p:cNvCxnSpPr>
            <p:nvPr/>
          </p:nvCxnSpPr>
          <p:spPr>
            <a:xfrm flipV="1">
              <a:off x="4982914" y="4760979"/>
              <a:ext cx="271336" cy="722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>
              <a:stCxn id="79" idx="3"/>
              <a:endCxn id="80" idx="2"/>
            </p:cNvCxnSpPr>
            <p:nvPr/>
          </p:nvCxnSpPr>
          <p:spPr>
            <a:xfrm>
              <a:off x="5475406" y="4760979"/>
              <a:ext cx="271155" cy="548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矩形 87"/>
            <p:cNvSpPr/>
            <p:nvPr/>
          </p:nvSpPr>
          <p:spPr>
            <a:xfrm>
              <a:off x="4293297" y="4644710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89" name="椭圆 88"/>
            <p:cNvSpPr/>
            <p:nvPr/>
          </p:nvSpPr>
          <p:spPr>
            <a:xfrm>
              <a:off x="3845575" y="4650313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90" name="直接箭头连接符 89"/>
            <p:cNvCxnSpPr>
              <a:stCxn id="89" idx="6"/>
              <a:endCxn id="88" idx="1"/>
            </p:cNvCxnSpPr>
            <p:nvPr/>
          </p:nvCxnSpPr>
          <p:spPr>
            <a:xfrm flipV="1">
              <a:off x="4079340" y="4760744"/>
              <a:ext cx="213957" cy="846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箭头连接符 90"/>
            <p:cNvCxnSpPr>
              <a:stCxn id="88" idx="3"/>
              <a:endCxn id="78" idx="2"/>
            </p:cNvCxnSpPr>
            <p:nvPr/>
          </p:nvCxnSpPr>
          <p:spPr>
            <a:xfrm>
              <a:off x="4514453" y="4760744"/>
              <a:ext cx="234696" cy="746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/>
            <p:cNvSpPr/>
            <p:nvPr/>
          </p:nvSpPr>
          <p:spPr>
            <a:xfrm>
              <a:off x="5254250" y="4055861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93" name="椭圆 92"/>
            <p:cNvSpPr/>
            <p:nvPr/>
          </p:nvSpPr>
          <p:spPr>
            <a:xfrm>
              <a:off x="5746561" y="4046827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95" name="直接箭头连接符 94"/>
            <p:cNvCxnSpPr>
              <a:stCxn id="92" idx="3"/>
              <a:endCxn id="93" idx="2"/>
            </p:cNvCxnSpPr>
            <p:nvPr/>
          </p:nvCxnSpPr>
          <p:spPr>
            <a:xfrm flipV="1">
              <a:off x="5475406" y="4165718"/>
              <a:ext cx="271155" cy="617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组合 119"/>
          <p:cNvGrpSpPr/>
          <p:nvPr/>
        </p:nvGrpSpPr>
        <p:grpSpPr>
          <a:xfrm>
            <a:off x="1177031" y="4563309"/>
            <a:ext cx="4620892" cy="1019150"/>
            <a:chOff x="1547546" y="4373819"/>
            <a:chExt cx="4620892" cy="1019150"/>
          </a:xfrm>
        </p:grpSpPr>
        <p:sp>
          <p:nvSpPr>
            <p:cNvPr id="101" name="弧形 100"/>
            <p:cNvSpPr/>
            <p:nvPr/>
          </p:nvSpPr>
          <p:spPr>
            <a:xfrm>
              <a:off x="1547546" y="4991160"/>
              <a:ext cx="371463" cy="401809"/>
            </a:xfrm>
            <a:prstGeom prst="arc">
              <a:avLst>
                <a:gd name="adj1" fmla="val 5768594"/>
                <a:gd name="adj2" fmla="val 16075112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弧形 101"/>
            <p:cNvSpPr/>
            <p:nvPr/>
          </p:nvSpPr>
          <p:spPr>
            <a:xfrm>
              <a:off x="2449309" y="4588762"/>
              <a:ext cx="371463" cy="401809"/>
            </a:xfrm>
            <a:prstGeom prst="arc">
              <a:avLst>
                <a:gd name="adj1" fmla="val 2658673"/>
                <a:gd name="adj2" fmla="val 5092692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4" name="直接连接符 103"/>
            <p:cNvCxnSpPr>
              <a:stCxn id="101" idx="2"/>
              <a:endCxn id="102" idx="2"/>
            </p:cNvCxnSpPr>
            <p:nvPr/>
          </p:nvCxnSpPr>
          <p:spPr>
            <a:xfrm flipV="1">
              <a:off x="1725981" y="4989633"/>
              <a:ext cx="926983" cy="1682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>
              <a:stCxn id="101" idx="0"/>
              <a:endCxn id="109" idx="2"/>
            </p:cNvCxnSpPr>
            <p:nvPr/>
          </p:nvCxnSpPr>
          <p:spPr>
            <a:xfrm flipV="1">
              <a:off x="1711799" y="5387770"/>
              <a:ext cx="1134827" cy="3851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弧形 108"/>
            <p:cNvSpPr/>
            <p:nvPr/>
          </p:nvSpPr>
          <p:spPr>
            <a:xfrm>
              <a:off x="2642971" y="4986899"/>
              <a:ext cx="371463" cy="401809"/>
            </a:xfrm>
            <a:prstGeom prst="arc">
              <a:avLst>
                <a:gd name="adj1" fmla="val 2966159"/>
                <a:gd name="adj2" fmla="val 5092692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1" name="直接连接符 110"/>
            <p:cNvCxnSpPr>
              <a:endCxn id="112" idx="0"/>
            </p:cNvCxnSpPr>
            <p:nvPr/>
          </p:nvCxnSpPr>
          <p:spPr>
            <a:xfrm flipV="1">
              <a:off x="2790749" y="4431086"/>
              <a:ext cx="719845" cy="472475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弧形 111"/>
            <p:cNvSpPr/>
            <p:nvPr/>
          </p:nvSpPr>
          <p:spPr>
            <a:xfrm>
              <a:off x="3454721" y="4373819"/>
              <a:ext cx="371463" cy="401809"/>
            </a:xfrm>
            <a:prstGeom prst="arc">
              <a:avLst>
                <a:gd name="adj1" fmla="val 13673050"/>
                <a:gd name="adj2" fmla="val 16000663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3" name="直接连接符 112"/>
            <p:cNvCxnSpPr/>
            <p:nvPr/>
          </p:nvCxnSpPr>
          <p:spPr>
            <a:xfrm>
              <a:off x="3609015" y="4373819"/>
              <a:ext cx="2371311" cy="1215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>
              <a:endCxn id="117" idx="0"/>
            </p:cNvCxnSpPr>
            <p:nvPr/>
          </p:nvCxnSpPr>
          <p:spPr>
            <a:xfrm flipV="1">
              <a:off x="2965551" y="4827986"/>
              <a:ext cx="694007" cy="499732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弧形 116"/>
            <p:cNvSpPr/>
            <p:nvPr/>
          </p:nvSpPr>
          <p:spPr>
            <a:xfrm>
              <a:off x="3603685" y="4770719"/>
              <a:ext cx="371463" cy="401809"/>
            </a:xfrm>
            <a:prstGeom prst="arc">
              <a:avLst>
                <a:gd name="adj1" fmla="val 13673050"/>
                <a:gd name="adj2" fmla="val 16000663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3758047" y="4775068"/>
              <a:ext cx="2222279" cy="3059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弧形 118"/>
            <p:cNvSpPr/>
            <p:nvPr/>
          </p:nvSpPr>
          <p:spPr>
            <a:xfrm>
              <a:off x="5796975" y="4376017"/>
              <a:ext cx="371463" cy="401809"/>
            </a:xfrm>
            <a:prstGeom prst="arc">
              <a:avLst>
                <a:gd name="adj1" fmla="val 16160250"/>
                <a:gd name="adj2" fmla="val 5438031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1069948" y="5103379"/>
            <a:ext cx="4818637" cy="556852"/>
            <a:chOff x="1400148" y="4912879"/>
            <a:chExt cx="4818637" cy="556852"/>
          </a:xfrm>
        </p:grpSpPr>
        <p:sp>
          <p:nvSpPr>
            <p:cNvPr id="122" name="弧形 121"/>
            <p:cNvSpPr/>
            <p:nvPr/>
          </p:nvSpPr>
          <p:spPr>
            <a:xfrm>
              <a:off x="1400148" y="4912879"/>
              <a:ext cx="408171" cy="554471"/>
            </a:xfrm>
            <a:prstGeom prst="arc">
              <a:avLst>
                <a:gd name="adj1" fmla="val 5768594"/>
                <a:gd name="adj2" fmla="val 16075112"/>
              </a:avLst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3" name="直接连接符 122"/>
            <p:cNvCxnSpPr/>
            <p:nvPr/>
          </p:nvCxnSpPr>
          <p:spPr>
            <a:xfrm>
              <a:off x="1586227" y="4914927"/>
              <a:ext cx="4433573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>
              <a:off x="1570568" y="5467350"/>
              <a:ext cx="4433573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弧形 125"/>
            <p:cNvSpPr/>
            <p:nvPr/>
          </p:nvSpPr>
          <p:spPr>
            <a:xfrm>
              <a:off x="5810614" y="4915260"/>
              <a:ext cx="408171" cy="554471"/>
            </a:xfrm>
            <a:prstGeom prst="arc">
              <a:avLst>
                <a:gd name="adj1" fmla="val 16261959"/>
                <a:gd name="adj2" fmla="val 5440178"/>
              </a:avLst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8" name="下箭头 127"/>
          <p:cNvSpPr/>
          <p:nvPr/>
        </p:nvSpPr>
        <p:spPr>
          <a:xfrm>
            <a:off x="2547841" y="4041199"/>
            <a:ext cx="457073" cy="57008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5718165" y="4820282"/>
            <a:ext cx="1761693" cy="1481701"/>
            <a:chOff x="5718165" y="4820282"/>
            <a:chExt cx="1761693" cy="1481701"/>
          </a:xfrm>
        </p:grpSpPr>
        <p:sp>
          <p:nvSpPr>
            <p:cNvPr id="5" name="矩形 4"/>
            <p:cNvSpPr/>
            <p:nvPr/>
          </p:nvSpPr>
          <p:spPr>
            <a:xfrm>
              <a:off x="5718165" y="5655652"/>
              <a:ext cx="176169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/>
                <a:t>Recovery with minimum cost</a:t>
              </a:r>
              <a:endParaRPr lang="zh-CN" altLang="en-US" dirty="0"/>
            </a:p>
          </p:txBody>
        </p:sp>
        <p:cxnSp>
          <p:nvCxnSpPr>
            <p:cNvPr id="14" name="直接箭头连接符 13"/>
            <p:cNvCxnSpPr/>
            <p:nvPr/>
          </p:nvCxnSpPr>
          <p:spPr>
            <a:xfrm flipV="1">
              <a:off x="6467196" y="4820282"/>
              <a:ext cx="877552" cy="855506"/>
            </a:xfrm>
            <a:prstGeom prst="straightConnector1">
              <a:avLst/>
            </a:prstGeom>
            <a:ln w="31750">
              <a:solidFill>
                <a:schemeClr val="bg2">
                  <a:lumMod val="50000"/>
                </a:schemeClr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8918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1790">
        <p:fade/>
      </p:transition>
    </mc:Choice>
    <mc:Fallback xmlns="">
      <p:transition advTm="617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Pruning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86347"/>
            <a:ext cx="7785465" cy="5153477"/>
          </a:xfrm>
        </p:spPr>
        <p:txBody>
          <a:bodyPr>
            <a:normAutofit/>
          </a:bodyPr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altLang="zh-CN" sz="2000" b="1" dirty="0" smtClean="0"/>
              <a:t>Branching Index:</a:t>
            </a:r>
            <a:r>
              <a:rPr lang="en-US" altLang="zh-CN" sz="2000" dirty="0" smtClean="0"/>
              <a:t> prune the branches not including the right-side event of gap.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altLang="zh-CN" sz="2000" b="1" dirty="0"/>
              <a:t>Path Reachability </a:t>
            </a:r>
            <a:r>
              <a:rPr lang="en-US" altLang="zh-CN" sz="2000" b="1" dirty="0" smtClean="0"/>
              <a:t>Pruning: </a:t>
            </a:r>
            <a:r>
              <a:rPr lang="en-US" altLang="zh-CN" sz="2000" dirty="0"/>
              <a:t>prune the branches </a:t>
            </a:r>
            <a:r>
              <a:rPr lang="en-US" altLang="zh-CN" sz="2000" dirty="0" smtClean="0"/>
              <a:t>that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left-side of gap are </a:t>
            </a:r>
            <a:r>
              <a:rPr lang="en-US" altLang="zh-CN" sz="2000" dirty="0">
                <a:solidFill>
                  <a:srgbClr val="FF0000"/>
                </a:solidFill>
              </a:rPr>
              <a:t>not reachable</a:t>
            </a:r>
            <a:r>
              <a:rPr lang="en-US" altLang="zh-CN" sz="2000" dirty="0"/>
              <a:t> to the right-side </a:t>
            </a:r>
            <a:r>
              <a:rPr lang="en-US" altLang="zh-CN" sz="2000" dirty="0" smtClean="0"/>
              <a:t>of </a:t>
            </a:r>
            <a:r>
              <a:rPr lang="en-US" altLang="zh-CN" sz="2000" dirty="0"/>
              <a:t>gap.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altLang="zh-CN" sz="2000" b="1" dirty="0"/>
              <a:t>Branch and </a:t>
            </a:r>
            <a:r>
              <a:rPr lang="en-US" altLang="zh-CN" sz="2000" b="1" dirty="0" smtClean="0"/>
              <a:t>Bound: </a:t>
            </a:r>
            <a:r>
              <a:rPr lang="en-US" altLang="zh-CN" sz="2000" dirty="0" smtClean="0"/>
              <a:t>prune the </a:t>
            </a:r>
            <a:r>
              <a:rPr lang="en-US" altLang="zh-CN" sz="2000" dirty="0"/>
              <a:t>branches that may lead to possible recoveries but </a:t>
            </a:r>
            <a:r>
              <a:rPr lang="en-US" altLang="zh-CN" sz="2000" dirty="0">
                <a:solidFill>
                  <a:srgbClr val="FF0000"/>
                </a:solidFill>
              </a:rPr>
              <a:t>cannot be the minimum one</a:t>
            </a:r>
            <a:r>
              <a:rPr lang="en-US" altLang="zh-CN" sz="2000" dirty="0"/>
              <a:t>. 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altLang="zh-CN" sz="2000" b="1" dirty="0" smtClean="0"/>
              <a:t>Local Optimality: </a:t>
            </a:r>
            <a:r>
              <a:rPr lang="en-US" altLang="zh-CN" sz="1850" dirty="0"/>
              <a:t>identify groups of transitions that always </a:t>
            </a:r>
            <a:r>
              <a:rPr lang="en-US" altLang="zh-CN" sz="1850" dirty="0">
                <a:solidFill>
                  <a:srgbClr val="FF0000"/>
                </a:solidFill>
              </a:rPr>
              <a:t>share the same </a:t>
            </a:r>
            <a:r>
              <a:rPr lang="en-US" altLang="zh-CN" sz="1850" dirty="0" smtClean="0">
                <a:solidFill>
                  <a:srgbClr val="FF0000"/>
                </a:solidFill>
              </a:rPr>
              <a:t>branching</a:t>
            </a:r>
            <a:r>
              <a:rPr lang="en-US" altLang="zh-CN" sz="1850" dirty="0" smtClean="0"/>
              <a:t>, thus </a:t>
            </a:r>
            <a:r>
              <a:rPr lang="en-US" altLang="zh-CN" sz="1850" dirty="0">
                <a:solidFill>
                  <a:srgbClr val="FF0000"/>
                </a:solidFill>
              </a:rPr>
              <a:t>only one of them needs to be computed</a:t>
            </a:r>
            <a:r>
              <a:rPr lang="en-US" altLang="zh-CN" sz="1850" dirty="0"/>
              <a:t>.</a:t>
            </a:r>
          </a:p>
          <a:p>
            <a:pPr marL="0" indent="0">
              <a:buNone/>
            </a:pPr>
            <a:endParaRPr lang="en-US" altLang="zh-CN" sz="2000" dirty="0"/>
          </a:p>
          <a:p>
            <a:endParaRPr lang="zh-CN" alt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14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059232" y="6539825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932660" y="4508480"/>
            <a:ext cx="5702773" cy="1074811"/>
            <a:chOff x="1516930" y="4046827"/>
            <a:chExt cx="4463396" cy="841268"/>
          </a:xfrm>
        </p:grpSpPr>
        <p:sp>
          <p:nvSpPr>
            <p:cNvPr id="9" name="矩形 8"/>
            <p:cNvSpPr/>
            <p:nvPr/>
          </p:nvSpPr>
          <p:spPr>
            <a:xfrm>
              <a:off x="2052490" y="4650426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1516930" y="464931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2" name="直接箭头连接符 11"/>
            <p:cNvCxnSpPr>
              <a:stCxn id="10" idx="6"/>
              <a:endCxn id="9" idx="1"/>
            </p:cNvCxnSpPr>
            <p:nvPr/>
          </p:nvCxnSpPr>
          <p:spPr>
            <a:xfrm flipV="1">
              <a:off x="1750695" y="4766460"/>
              <a:ext cx="301795" cy="17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15" idx="7"/>
              <a:endCxn id="17" idx="1"/>
            </p:cNvCxnSpPr>
            <p:nvPr/>
          </p:nvCxnSpPr>
          <p:spPr>
            <a:xfrm flipV="1">
              <a:off x="2717523" y="4165217"/>
              <a:ext cx="659056" cy="51134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2517992" y="4641739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6" name="直接箭头连接符 15"/>
            <p:cNvCxnSpPr>
              <a:stCxn id="9" idx="3"/>
              <a:endCxn id="15" idx="2"/>
            </p:cNvCxnSpPr>
            <p:nvPr/>
          </p:nvCxnSpPr>
          <p:spPr>
            <a:xfrm flipV="1">
              <a:off x="2273646" y="4760630"/>
              <a:ext cx="244346" cy="583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>
            <a:xfrm>
              <a:off x="3376579" y="4049183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3121832" y="4653284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9" name="椭圆 18"/>
            <p:cNvSpPr/>
            <p:nvPr/>
          </p:nvSpPr>
          <p:spPr>
            <a:xfrm>
              <a:off x="4774049" y="4046827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778969" y="4639375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254250" y="4644945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22" name="椭圆 21"/>
            <p:cNvSpPr/>
            <p:nvPr/>
          </p:nvSpPr>
          <p:spPr>
            <a:xfrm>
              <a:off x="5746561" y="4647569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24" name="直接箭头连接符 23"/>
            <p:cNvCxnSpPr>
              <a:stCxn id="15" idx="6"/>
              <a:endCxn id="18" idx="1"/>
            </p:cNvCxnSpPr>
            <p:nvPr/>
          </p:nvCxnSpPr>
          <p:spPr>
            <a:xfrm>
              <a:off x="2751757" y="4760630"/>
              <a:ext cx="370075" cy="868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17" idx="3"/>
              <a:endCxn id="19" idx="2"/>
            </p:cNvCxnSpPr>
            <p:nvPr/>
          </p:nvCxnSpPr>
          <p:spPr>
            <a:xfrm>
              <a:off x="3597736" y="4165217"/>
              <a:ext cx="1176313" cy="50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18" idx="3"/>
              <a:endCxn id="31" idx="2"/>
            </p:cNvCxnSpPr>
            <p:nvPr/>
          </p:nvCxnSpPr>
          <p:spPr>
            <a:xfrm flipV="1">
              <a:off x="3342988" y="4769204"/>
              <a:ext cx="337927" cy="11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19" idx="6"/>
              <a:endCxn id="34" idx="1"/>
            </p:cNvCxnSpPr>
            <p:nvPr/>
          </p:nvCxnSpPr>
          <p:spPr>
            <a:xfrm>
              <a:off x="5007814" y="4165718"/>
              <a:ext cx="246436" cy="617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20" idx="6"/>
              <a:endCxn id="21" idx="1"/>
            </p:cNvCxnSpPr>
            <p:nvPr/>
          </p:nvCxnSpPr>
          <p:spPr>
            <a:xfrm>
              <a:off x="5012734" y="4758266"/>
              <a:ext cx="241516" cy="271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21" idx="3"/>
              <a:endCxn id="22" idx="2"/>
            </p:cNvCxnSpPr>
            <p:nvPr/>
          </p:nvCxnSpPr>
          <p:spPr>
            <a:xfrm>
              <a:off x="5475406" y="4760979"/>
              <a:ext cx="271155" cy="548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>
            <a:xfrm>
              <a:off x="4253537" y="4644710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31" name="椭圆 30"/>
            <p:cNvSpPr/>
            <p:nvPr/>
          </p:nvSpPr>
          <p:spPr>
            <a:xfrm>
              <a:off x="3680915" y="4650313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32" name="直接箭头连接符 31"/>
            <p:cNvCxnSpPr>
              <a:stCxn id="31" idx="6"/>
              <a:endCxn id="30" idx="1"/>
            </p:cNvCxnSpPr>
            <p:nvPr/>
          </p:nvCxnSpPr>
          <p:spPr>
            <a:xfrm flipV="1">
              <a:off x="3914680" y="4760744"/>
              <a:ext cx="338857" cy="846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30" idx="3"/>
              <a:endCxn id="20" idx="2"/>
            </p:cNvCxnSpPr>
            <p:nvPr/>
          </p:nvCxnSpPr>
          <p:spPr>
            <a:xfrm flipV="1">
              <a:off x="4474694" y="4758266"/>
              <a:ext cx="304275" cy="247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/>
            <p:cNvSpPr/>
            <p:nvPr/>
          </p:nvSpPr>
          <p:spPr>
            <a:xfrm>
              <a:off x="5254250" y="4055861"/>
              <a:ext cx="221156" cy="2320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35" name="椭圆 34"/>
            <p:cNvSpPr/>
            <p:nvPr/>
          </p:nvSpPr>
          <p:spPr>
            <a:xfrm>
              <a:off x="5746561" y="4046827"/>
              <a:ext cx="233765" cy="23778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36" name="直接箭头连接符 35"/>
            <p:cNvCxnSpPr>
              <a:stCxn id="34" idx="3"/>
              <a:endCxn id="35" idx="2"/>
            </p:cNvCxnSpPr>
            <p:nvPr/>
          </p:nvCxnSpPr>
          <p:spPr>
            <a:xfrm flipV="1">
              <a:off x="5475406" y="4165718"/>
              <a:ext cx="271155" cy="617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858020" y="4370357"/>
            <a:ext cx="5996059" cy="1301380"/>
            <a:chOff x="1475500" y="4375035"/>
            <a:chExt cx="4692938" cy="1018606"/>
          </a:xfrm>
        </p:grpSpPr>
        <p:sp>
          <p:nvSpPr>
            <p:cNvPr id="38" name="弧形 37"/>
            <p:cNvSpPr/>
            <p:nvPr/>
          </p:nvSpPr>
          <p:spPr>
            <a:xfrm>
              <a:off x="1475500" y="4991832"/>
              <a:ext cx="365927" cy="401809"/>
            </a:xfrm>
            <a:prstGeom prst="arc">
              <a:avLst>
                <a:gd name="adj1" fmla="val 5768594"/>
                <a:gd name="adj2" fmla="val 16075112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弧形 38"/>
            <p:cNvSpPr/>
            <p:nvPr/>
          </p:nvSpPr>
          <p:spPr>
            <a:xfrm>
              <a:off x="2396336" y="4594041"/>
              <a:ext cx="371463" cy="401809"/>
            </a:xfrm>
            <a:prstGeom prst="arc">
              <a:avLst>
                <a:gd name="adj1" fmla="val 2658673"/>
                <a:gd name="adj2" fmla="val 5092692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0" name="直接连接符 39"/>
            <p:cNvCxnSpPr>
              <a:stCxn id="38" idx="2"/>
              <a:endCxn id="39" idx="2"/>
            </p:cNvCxnSpPr>
            <p:nvPr/>
          </p:nvCxnSpPr>
          <p:spPr>
            <a:xfrm>
              <a:off x="1651168" y="4991991"/>
              <a:ext cx="948822" cy="2921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>
              <a:stCxn id="38" idx="0"/>
              <a:endCxn id="42" idx="2"/>
            </p:cNvCxnSpPr>
            <p:nvPr/>
          </p:nvCxnSpPr>
          <p:spPr>
            <a:xfrm flipV="1">
              <a:off x="1636991" y="5380513"/>
              <a:ext cx="1045474" cy="11739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弧形 41"/>
            <p:cNvSpPr/>
            <p:nvPr/>
          </p:nvSpPr>
          <p:spPr>
            <a:xfrm>
              <a:off x="2478811" y="4979642"/>
              <a:ext cx="371463" cy="401809"/>
            </a:xfrm>
            <a:prstGeom prst="arc">
              <a:avLst>
                <a:gd name="adj1" fmla="val 2966159"/>
                <a:gd name="adj2" fmla="val 5092692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3" name="直接连接符 42"/>
            <p:cNvCxnSpPr/>
            <p:nvPr/>
          </p:nvCxnSpPr>
          <p:spPr>
            <a:xfrm flipV="1">
              <a:off x="2660826" y="4476400"/>
              <a:ext cx="628650" cy="503242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弧形 43"/>
            <p:cNvSpPr/>
            <p:nvPr/>
          </p:nvSpPr>
          <p:spPr>
            <a:xfrm>
              <a:off x="3250351" y="4403344"/>
              <a:ext cx="371463" cy="401809"/>
            </a:xfrm>
            <a:prstGeom prst="arc">
              <a:avLst>
                <a:gd name="adj1" fmla="val 13673050"/>
                <a:gd name="adj2" fmla="val 16000663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5" name="直接连接符 44"/>
            <p:cNvCxnSpPr/>
            <p:nvPr/>
          </p:nvCxnSpPr>
          <p:spPr>
            <a:xfrm flipV="1">
              <a:off x="3427698" y="4375035"/>
              <a:ext cx="2552627" cy="14702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stCxn id="42" idx="0"/>
            </p:cNvCxnSpPr>
            <p:nvPr/>
          </p:nvCxnSpPr>
          <p:spPr>
            <a:xfrm flipV="1">
              <a:off x="2790727" y="4816952"/>
              <a:ext cx="636454" cy="511012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弧形 46"/>
            <p:cNvSpPr/>
            <p:nvPr/>
          </p:nvSpPr>
          <p:spPr>
            <a:xfrm>
              <a:off x="3393867" y="4757223"/>
              <a:ext cx="371463" cy="401809"/>
            </a:xfrm>
            <a:prstGeom prst="arc">
              <a:avLst>
                <a:gd name="adj1" fmla="val 13673050"/>
                <a:gd name="adj2" fmla="val 16000663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连接符 47"/>
            <p:cNvCxnSpPr>
              <a:stCxn id="47" idx="2"/>
              <a:endCxn id="49" idx="2"/>
            </p:cNvCxnSpPr>
            <p:nvPr/>
          </p:nvCxnSpPr>
          <p:spPr>
            <a:xfrm>
              <a:off x="3567960" y="4757618"/>
              <a:ext cx="2412524" cy="20195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弧形 48"/>
            <p:cNvSpPr/>
            <p:nvPr/>
          </p:nvSpPr>
          <p:spPr>
            <a:xfrm>
              <a:off x="5796975" y="4376017"/>
              <a:ext cx="371463" cy="401809"/>
            </a:xfrm>
            <a:prstGeom prst="arc">
              <a:avLst>
                <a:gd name="adj1" fmla="val 16160250"/>
                <a:gd name="adj2" fmla="val 5438031"/>
              </a:avLst>
            </a:prstGeom>
            <a:ln w="28575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47724" y="5040735"/>
            <a:ext cx="6107139" cy="714881"/>
            <a:chOff x="1794482" y="4915260"/>
            <a:chExt cx="4321847" cy="559546"/>
          </a:xfrm>
        </p:grpSpPr>
        <p:sp>
          <p:nvSpPr>
            <p:cNvPr id="51" name="弧形 50"/>
            <p:cNvSpPr/>
            <p:nvPr/>
          </p:nvSpPr>
          <p:spPr>
            <a:xfrm>
              <a:off x="1794482" y="4920335"/>
              <a:ext cx="408171" cy="554471"/>
            </a:xfrm>
            <a:prstGeom prst="arc">
              <a:avLst>
                <a:gd name="adj1" fmla="val 5768594"/>
                <a:gd name="adj2" fmla="val 16075112"/>
              </a:avLst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连接符 51"/>
            <p:cNvCxnSpPr>
              <a:stCxn id="51" idx="2"/>
              <a:endCxn id="54" idx="0"/>
            </p:cNvCxnSpPr>
            <p:nvPr/>
          </p:nvCxnSpPr>
          <p:spPr>
            <a:xfrm flipV="1">
              <a:off x="1989467" y="4915328"/>
              <a:ext cx="3927294" cy="5283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>
              <a:stCxn id="51" idx="0"/>
              <a:endCxn id="54" idx="2"/>
            </p:cNvCxnSpPr>
            <p:nvPr/>
          </p:nvCxnSpPr>
          <p:spPr>
            <a:xfrm flipV="1">
              <a:off x="1971822" y="5469703"/>
              <a:ext cx="3937493" cy="271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弧形 53"/>
            <p:cNvSpPr/>
            <p:nvPr/>
          </p:nvSpPr>
          <p:spPr>
            <a:xfrm>
              <a:off x="5708158" y="4915260"/>
              <a:ext cx="408171" cy="554471"/>
            </a:xfrm>
            <a:prstGeom prst="arc">
              <a:avLst>
                <a:gd name="adj1" fmla="val 16261959"/>
                <a:gd name="adj2" fmla="val 5440178"/>
              </a:avLst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911047" y="4631377"/>
            <a:ext cx="1563144" cy="802410"/>
            <a:chOff x="7024592" y="4625478"/>
            <a:chExt cx="1563144" cy="802410"/>
          </a:xfrm>
        </p:grpSpPr>
        <p:sp>
          <p:nvSpPr>
            <p:cNvPr id="4" name="文本框 3"/>
            <p:cNvSpPr txBox="1"/>
            <p:nvPr/>
          </p:nvSpPr>
          <p:spPr>
            <a:xfrm>
              <a:off x="7415620" y="478398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Gap (</a:t>
              </a:r>
              <a:r>
                <a:rPr lang="en-US" altLang="zh-CN" b="1" dirty="0" smtClean="0">
                  <a:solidFill>
                    <a:srgbClr val="00B050"/>
                  </a:solidFill>
                </a:rPr>
                <a:t>A</a:t>
              </a:r>
              <a:r>
                <a:rPr lang="en-US" altLang="zh-CN" b="1" dirty="0" smtClean="0"/>
                <a:t>,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E</a:t>
              </a:r>
              <a:r>
                <a:rPr lang="en-US" altLang="zh-CN" b="1" dirty="0" smtClean="0"/>
                <a:t>)</a:t>
              </a:r>
              <a:endParaRPr lang="zh-CN" altLang="en-US" b="1" dirty="0"/>
            </a:p>
          </p:txBody>
        </p:sp>
        <p:cxnSp>
          <p:nvCxnSpPr>
            <p:cNvPr id="55" name="直接箭头连接符 54"/>
            <p:cNvCxnSpPr>
              <a:stCxn id="4" idx="1"/>
            </p:cNvCxnSpPr>
            <p:nvPr/>
          </p:nvCxnSpPr>
          <p:spPr>
            <a:xfrm flipH="1" flipV="1">
              <a:off x="7024592" y="4625478"/>
              <a:ext cx="391028" cy="343168"/>
            </a:xfrm>
            <a:prstGeom prst="straightConnector1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4" idx="1"/>
            </p:cNvCxnSpPr>
            <p:nvPr/>
          </p:nvCxnSpPr>
          <p:spPr>
            <a:xfrm flipH="1">
              <a:off x="7085668" y="4968646"/>
              <a:ext cx="329952" cy="4592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组合 61"/>
          <p:cNvGrpSpPr/>
          <p:nvPr/>
        </p:nvGrpSpPr>
        <p:grpSpPr>
          <a:xfrm>
            <a:off x="6971602" y="4789878"/>
            <a:ext cx="1530922" cy="643908"/>
            <a:chOff x="7085668" y="4783980"/>
            <a:chExt cx="1530922" cy="643908"/>
          </a:xfrm>
        </p:grpSpPr>
        <p:sp>
          <p:nvSpPr>
            <p:cNvPr id="63" name="文本框 62"/>
            <p:cNvSpPr txBox="1"/>
            <p:nvPr/>
          </p:nvSpPr>
          <p:spPr>
            <a:xfrm>
              <a:off x="7415620" y="4783980"/>
              <a:ext cx="1200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Gap (</a:t>
              </a:r>
              <a:r>
                <a:rPr lang="en-US" altLang="zh-CN" b="1" dirty="0" smtClean="0">
                  <a:solidFill>
                    <a:srgbClr val="00B050"/>
                  </a:solidFill>
                </a:rPr>
                <a:t>A</a:t>
              </a:r>
              <a:r>
                <a:rPr lang="en-US" altLang="zh-CN" b="1" dirty="0" smtClean="0"/>
                <a:t>,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D</a:t>
              </a:r>
              <a:r>
                <a:rPr lang="en-US" altLang="zh-CN" b="1" dirty="0" smtClean="0"/>
                <a:t>)</a:t>
              </a:r>
              <a:endParaRPr lang="zh-CN" altLang="en-US" b="1" dirty="0"/>
            </a:p>
          </p:txBody>
        </p:sp>
        <p:cxnSp>
          <p:nvCxnSpPr>
            <p:cNvPr id="65" name="直接箭头连接符 64"/>
            <p:cNvCxnSpPr>
              <a:stCxn id="63" idx="1"/>
            </p:cNvCxnSpPr>
            <p:nvPr/>
          </p:nvCxnSpPr>
          <p:spPr>
            <a:xfrm flipH="1">
              <a:off x="7085668" y="4968646"/>
              <a:ext cx="329952" cy="4592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组合 70"/>
          <p:cNvGrpSpPr/>
          <p:nvPr/>
        </p:nvGrpSpPr>
        <p:grpSpPr>
          <a:xfrm>
            <a:off x="1616932" y="4421239"/>
            <a:ext cx="6831558" cy="1155152"/>
            <a:chOff x="1619623" y="4427581"/>
            <a:chExt cx="6831558" cy="1155152"/>
          </a:xfrm>
        </p:grpSpPr>
        <p:sp>
          <p:nvSpPr>
            <p:cNvPr id="66" name="文本框 65"/>
            <p:cNvSpPr txBox="1"/>
            <p:nvPr/>
          </p:nvSpPr>
          <p:spPr>
            <a:xfrm>
              <a:off x="7133256" y="4427581"/>
              <a:ext cx="1317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Gap (</a:t>
              </a:r>
              <a:r>
                <a:rPr lang="en-US" altLang="zh-CN" b="1" dirty="0" smtClean="0">
                  <a:solidFill>
                    <a:srgbClr val="00B050"/>
                  </a:solidFill>
                </a:rPr>
                <a:t>AC</a:t>
              </a:r>
              <a:r>
                <a:rPr lang="en-US" altLang="zh-CN" b="1" dirty="0" smtClean="0"/>
                <a:t>,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E</a:t>
              </a:r>
              <a:r>
                <a:rPr lang="en-US" altLang="zh-CN" b="1" dirty="0" smtClean="0"/>
                <a:t>)</a:t>
              </a:r>
              <a:endParaRPr lang="zh-CN" altLang="en-US" b="1" dirty="0"/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1619623" y="4532296"/>
              <a:ext cx="4374997" cy="1050437"/>
              <a:chOff x="5891812" y="5621979"/>
              <a:chExt cx="4374997" cy="1050437"/>
            </a:xfrm>
          </p:grpSpPr>
          <p:sp>
            <p:nvSpPr>
              <p:cNvPr id="67" name="矩形 66"/>
              <p:cNvSpPr/>
              <p:nvPr/>
            </p:nvSpPr>
            <p:spPr>
              <a:xfrm>
                <a:off x="5891812" y="6372273"/>
                <a:ext cx="282566" cy="296491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solidFill>
                      <a:srgbClr val="00B050"/>
                    </a:solidFill>
                  </a:rPr>
                  <a:t>A</a:t>
                </a:r>
                <a:endParaRPr lang="zh-CN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9984243" y="5621979"/>
                <a:ext cx="282566" cy="29649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solidFill>
                      <a:srgbClr val="FF0000"/>
                    </a:solidFill>
                  </a:rPr>
                  <a:t>E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7258078" y="6375925"/>
                <a:ext cx="282566" cy="296491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solidFill>
                      <a:srgbClr val="00B050"/>
                    </a:solidFill>
                  </a:rPr>
                  <a:t>C</a:t>
                </a:r>
                <a:endParaRPr lang="zh-CN" altLang="en-US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7062361" y="4370357"/>
            <a:ext cx="837089" cy="1222596"/>
            <a:chOff x="7166015" y="4389141"/>
            <a:chExt cx="837089" cy="1222596"/>
          </a:xfrm>
        </p:grpSpPr>
        <p:sp>
          <p:nvSpPr>
            <p:cNvPr id="72" name="文本框 71"/>
            <p:cNvSpPr txBox="1"/>
            <p:nvPr/>
          </p:nvSpPr>
          <p:spPr>
            <a:xfrm>
              <a:off x="7166015" y="5242405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00"/>
                  </a:solidFill>
                </a:rPr>
                <a:t>LB = 4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7166015" y="4389141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2">
                      <a:lumMod val="50000"/>
                    </a:schemeClr>
                  </a:solidFill>
                </a:rPr>
                <a:t>LB = 3</a:t>
              </a:r>
              <a:endParaRPr lang="zh-CN" alt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545042" y="4238171"/>
            <a:ext cx="595086" cy="1654629"/>
            <a:chOff x="5545042" y="4238171"/>
            <a:chExt cx="595086" cy="1654629"/>
          </a:xfrm>
        </p:grpSpPr>
        <p:grpSp>
          <p:nvGrpSpPr>
            <p:cNvPr id="77" name="组合 76"/>
            <p:cNvGrpSpPr/>
            <p:nvPr/>
          </p:nvGrpSpPr>
          <p:grpSpPr>
            <a:xfrm>
              <a:off x="5707643" y="4521976"/>
              <a:ext cx="282566" cy="1049110"/>
              <a:chOff x="5707742" y="5955502"/>
              <a:chExt cx="282566" cy="1049110"/>
            </a:xfrm>
          </p:grpSpPr>
          <p:sp>
            <p:nvSpPr>
              <p:cNvPr id="75" name="矩形 74"/>
              <p:cNvSpPr/>
              <p:nvPr/>
            </p:nvSpPr>
            <p:spPr>
              <a:xfrm>
                <a:off x="5707742" y="6708121"/>
                <a:ext cx="282566" cy="296491"/>
              </a:xfrm>
              <a:prstGeom prst="rect">
                <a:avLst/>
              </a:prstGeom>
              <a:noFill/>
              <a:ln>
                <a:solidFill>
                  <a:srgbClr val="ED7D3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solidFill>
                      <a:srgbClr val="ED7D31"/>
                    </a:solidFill>
                  </a:rPr>
                  <a:t>E</a:t>
                </a:r>
                <a:endParaRPr lang="zh-CN" altLang="en-US" dirty="0">
                  <a:solidFill>
                    <a:srgbClr val="ED7D31"/>
                  </a:solidFill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5707742" y="5955502"/>
                <a:ext cx="282566" cy="296491"/>
              </a:xfrm>
              <a:prstGeom prst="rect">
                <a:avLst/>
              </a:prstGeom>
              <a:noFill/>
              <a:ln>
                <a:solidFill>
                  <a:srgbClr val="ED7D3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solidFill>
                      <a:srgbClr val="ED7D31"/>
                    </a:solidFill>
                  </a:rPr>
                  <a:t>E</a:t>
                </a:r>
                <a:endParaRPr lang="zh-CN" altLang="en-US" dirty="0">
                  <a:solidFill>
                    <a:srgbClr val="ED7D31"/>
                  </a:solidFill>
                </a:endParaRPr>
              </a:p>
            </p:txBody>
          </p:sp>
        </p:grpSp>
        <p:sp>
          <p:nvSpPr>
            <p:cNvPr id="78" name="圆角矩形 77"/>
            <p:cNvSpPr/>
            <p:nvPr/>
          </p:nvSpPr>
          <p:spPr>
            <a:xfrm>
              <a:off x="5545042" y="4238171"/>
              <a:ext cx="595086" cy="1654629"/>
            </a:xfrm>
            <a:prstGeom prst="roundRect">
              <a:avLst/>
            </a:prstGeom>
            <a:noFill/>
            <a:ln w="28575">
              <a:solidFill>
                <a:srgbClr val="ED7D31"/>
              </a:solidFill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617419" y="4521958"/>
            <a:ext cx="4376323" cy="1054425"/>
            <a:chOff x="1617419" y="4521958"/>
            <a:chExt cx="4376323" cy="1054425"/>
          </a:xfrm>
        </p:grpSpPr>
        <p:sp>
          <p:nvSpPr>
            <p:cNvPr id="100" name="矩形 99"/>
            <p:cNvSpPr/>
            <p:nvPr/>
          </p:nvSpPr>
          <p:spPr>
            <a:xfrm>
              <a:off x="1617419" y="5279892"/>
              <a:ext cx="282566" cy="29649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5707643" y="4521958"/>
              <a:ext cx="282566" cy="29649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E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5711176" y="5277041"/>
              <a:ext cx="282566" cy="29649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E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619212" y="5272749"/>
            <a:ext cx="3092510" cy="300441"/>
            <a:chOff x="1619212" y="5929974"/>
            <a:chExt cx="3092510" cy="300441"/>
          </a:xfrm>
        </p:grpSpPr>
        <p:sp>
          <p:nvSpPr>
            <p:cNvPr id="104" name="矩形 103"/>
            <p:cNvSpPr/>
            <p:nvPr/>
          </p:nvSpPr>
          <p:spPr>
            <a:xfrm>
              <a:off x="1619212" y="5933924"/>
              <a:ext cx="282566" cy="29649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4429156" y="5929974"/>
              <a:ext cx="282566" cy="29649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D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2710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51477">
        <p:fade/>
      </p:transition>
    </mc:Choice>
    <mc:Fallback xmlns="">
      <p:transition advTm="514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Extension on Loops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57301"/>
            <a:ext cx="7785465" cy="5143500"/>
          </a:xfrm>
        </p:spPr>
        <p:txBody>
          <a:bodyPr>
            <a:normAutofit/>
          </a:bodyPr>
          <a:lstStyle/>
          <a:p>
            <a:r>
              <a:rPr lang="en-US" altLang="zh-CN" sz="2000" b="1" dirty="0" smtClean="0"/>
              <a:t>Problem: </a:t>
            </a:r>
            <a:r>
              <a:rPr lang="en-US" altLang="zh-CN" sz="2000" dirty="0"/>
              <a:t>w</a:t>
            </a:r>
            <a:r>
              <a:rPr lang="en-US" altLang="zh-CN" sz="2000" dirty="0" smtClean="0"/>
              <a:t>hen to terminate?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Hints: </a:t>
            </a:r>
            <a:r>
              <a:rPr lang="en-US" altLang="zh-CN" sz="2000" dirty="0" smtClean="0"/>
              <a:t>considers </a:t>
            </a:r>
            <a:r>
              <a:rPr lang="en-US" altLang="zh-CN" sz="2000" dirty="0"/>
              <a:t>loop </a:t>
            </a:r>
            <a:r>
              <a:rPr lang="en-US" altLang="zh-CN" sz="2000" dirty="0" smtClean="0"/>
              <a:t>at most once (minimum cost).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15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091892" y="2095915"/>
            <a:ext cx="2765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zh-CN" sz="2000" dirty="0" smtClean="0"/>
              <a:t>To recover (</a:t>
            </a:r>
            <a:r>
              <a:rPr lang="pt-BR" altLang="zh-CN" sz="2000" dirty="0" smtClean="0">
                <a:solidFill>
                  <a:srgbClr val="00B050"/>
                </a:solidFill>
              </a:rPr>
              <a:t>ABC</a:t>
            </a:r>
            <a:r>
              <a:rPr lang="en-US" altLang="zh-CN" sz="2000" dirty="0" smtClean="0"/>
              <a:t>,</a:t>
            </a:r>
            <a:r>
              <a:rPr lang="en-US" altLang="zh-CN" sz="2000" dirty="0" smtClean="0">
                <a:solidFill>
                  <a:srgbClr val="FF0000"/>
                </a:solidFill>
              </a:rPr>
              <a:t> B</a:t>
            </a:r>
            <a:r>
              <a:rPr lang="pt-BR" altLang="zh-CN" sz="2000" dirty="0" smtClean="0"/>
              <a:t>)</a:t>
            </a:r>
            <a:r>
              <a:rPr lang="pt-BR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pt-BR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     </a:t>
            </a:r>
            <a:endParaRPr lang="en-US" altLang="zh-CN" sz="2000" dirty="0"/>
          </a:p>
        </p:txBody>
      </p:sp>
      <p:sp>
        <p:nvSpPr>
          <p:cNvPr id="10" name="文本框 9"/>
          <p:cNvSpPr txBox="1"/>
          <p:nvPr/>
        </p:nvSpPr>
        <p:spPr>
          <a:xfrm>
            <a:off x="8059232" y="6539825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55" name="组合 54"/>
          <p:cNvGrpSpPr/>
          <p:nvPr/>
        </p:nvGrpSpPr>
        <p:grpSpPr>
          <a:xfrm>
            <a:off x="764417" y="2216915"/>
            <a:ext cx="5898781" cy="977949"/>
            <a:chOff x="1296928" y="3364000"/>
            <a:chExt cx="5898781" cy="977949"/>
          </a:xfrm>
        </p:grpSpPr>
        <p:sp>
          <p:nvSpPr>
            <p:cNvPr id="16" name="矩形 15"/>
            <p:cNvSpPr/>
            <p:nvPr/>
          </p:nvSpPr>
          <p:spPr>
            <a:xfrm>
              <a:off x="1994482" y="3997849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8" name="椭圆 17"/>
            <p:cNvSpPr/>
            <p:nvPr/>
          </p:nvSpPr>
          <p:spPr>
            <a:xfrm>
              <a:off x="1296928" y="3996233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24" name="直接箭头连接符 23"/>
            <p:cNvCxnSpPr>
              <a:stCxn id="18" idx="6"/>
              <a:endCxn id="16" idx="1"/>
            </p:cNvCxnSpPr>
            <p:nvPr/>
          </p:nvCxnSpPr>
          <p:spPr>
            <a:xfrm flipV="1">
              <a:off x="1611018" y="4166553"/>
              <a:ext cx="383465" cy="253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32" idx="0"/>
              <a:endCxn id="29" idx="3"/>
            </p:cNvCxnSpPr>
            <p:nvPr/>
          </p:nvCxnSpPr>
          <p:spPr>
            <a:xfrm flipH="1" flipV="1">
              <a:off x="4419896" y="3532703"/>
              <a:ext cx="1271086" cy="45251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/>
            <p:nvPr/>
          </p:nvSpPr>
          <p:spPr>
            <a:xfrm>
              <a:off x="2676017" y="3985219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28" name="直接箭头连接符 27"/>
            <p:cNvCxnSpPr>
              <a:stCxn id="16" idx="3"/>
              <a:endCxn id="27" idx="2"/>
            </p:cNvCxnSpPr>
            <p:nvPr/>
          </p:nvCxnSpPr>
          <p:spPr>
            <a:xfrm flipV="1">
              <a:off x="2291631" y="4158076"/>
              <a:ext cx="384386" cy="847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4122748" y="3364000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3398674" y="3989538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32" name="椭圆 31"/>
            <p:cNvSpPr/>
            <p:nvPr/>
          </p:nvSpPr>
          <p:spPr>
            <a:xfrm>
              <a:off x="5533937" y="3985218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6216249" y="3989538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34" name="椭圆 33"/>
            <p:cNvSpPr/>
            <p:nvPr/>
          </p:nvSpPr>
          <p:spPr>
            <a:xfrm>
              <a:off x="6881619" y="3981228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36" name="直接箭头连接符 35"/>
            <p:cNvCxnSpPr>
              <a:stCxn id="27" idx="6"/>
              <a:endCxn id="30" idx="1"/>
            </p:cNvCxnSpPr>
            <p:nvPr/>
          </p:nvCxnSpPr>
          <p:spPr>
            <a:xfrm>
              <a:off x="2990107" y="4158077"/>
              <a:ext cx="408567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30" idx="3"/>
              <a:endCxn id="43" idx="2"/>
            </p:cNvCxnSpPr>
            <p:nvPr/>
          </p:nvCxnSpPr>
          <p:spPr>
            <a:xfrm flipV="1">
              <a:off x="3695822" y="4158077"/>
              <a:ext cx="404227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32" idx="6"/>
              <a:endCxn id="33" idx="1"/>
            </p:cNvCxnSpPr>
            <p:nvPr/>
          </p:nvCxnSpPr>
          <p:spPr>
            <a:xfrm>
              <a:off x="5848027" y="4158076"/>
              <a:ext cx="368222" cy="16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33" idx="3"/>
              <a:endCxn id="34" idx="2"/>
            </p:cNvCxnSpPr>
            <p:nvPr/>
          </p:nvCxnSpPr>
          <p:spPr>
            <a:xfrm flipV="1">
              <a:off x="6513397" y="4154086"/>
              <a:ext cx="368222" cy="415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4896085" y="3989538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43" name="椭圆 42"/>
            <p:cNvSpPr/>
            <p:nvPr/>
          </p:nvSpPr>
          <p:spPr>
            <a:xfrm>
              <a:off x="4100049" y="3985219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44" name="直接箭头连接符 43"/>
            <p:cNvCxnSpPr>
              <a:stCxn id="43" idx="6"/>
              <a:endCxn id="42" idx="1"/>
            </p:cNvCxnSpPr>
            <p:nvPr/>
          </p:nvCxnSpPr>
          <p:spPr>
            <a:xfrm>
              <a:off x="4414139" y="4158077"/>
              <a:ext cx="481946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42" idx="3"/>
              <a:endCxn id="32" idx="2"/>
            </p:cNvCxnSpPr>
            <p:nvPr/>
          </p:nvCxnSpPr>
          <p:spPr>
            <a:xfrm flipV="1">
              <a:off x="5193233" y="4158076"/>
              <a:ext cx="340704" cy="16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stCxn id="29" idx="1"/>
              <a:endCxn id="27" idx="0"/>
            </p:cNvCxnSpPr>
            <p:nvPr/>
          </p:nvCxnSpPr>
          <p:spPr>
            <a:xfrm flipH="1">
              <a:off x="2833062" y="3532703"/>
              <a:ext cx="1289686" cy="45251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764417" y="3645031"/>
            <a:ext cx="5898781" cy="977949"/>
            <a:chOff x="764417" y="3645031"/>
            <a:chExt cx="5898781" cy="977949"/>
          </a:xfrm>
        </p:grpSpPr>
        <p:sp>
          <p:nvSpPr>
            <p:cNvPr id="57" name="矩形 56"/>
            <p:cNvSpPr/>
            <p:nvPr/>
          </p:nvSpPr>
          <p:spPr>
            <a:xfrm>
              <a:off x="1461971" y="4278880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58" name="椭圆 57"/>
            <p:cNvSpPr/>
            <p:nvPr/>
          </p:nvSpPr>
          <p:spPr>
            <a:xfrm>
              <a:off x="764417" y="4277264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59" name="直接箭头连接符 58"/>
            <p:cNvCxnSpPr>
              <a:stCxn id="58" idx="6"/>
              <a:endCxn id="57" idx="1"/>
            </p:cNvCxnSpPr>
            <p:nvPr/>
          </p:nvCxnSpPr>
          <p:spPr>
            <a:xfrm flipV="1">
              <a:off x="1078507" y="4447584"/>
              <a:ext cx="383465" cy="253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59"/>
            <p:cNvCxnSpPr>
              <a:stCxn id="65" idx="0"/>
              <a:endCxn id="63" idx="3"/>
            </p:cNvCxnSpPr>
            <p:nvPr/>
          </p:nvCxnSpPr>
          <p:spPr>
            <a:xfrm flipH="1" flipV="1">
              <a:off x="3887385" y="3813734"/>
              <a:ext cx="1271086" cy="45251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椭圆 60"/>
            <p:cNvSpPr/>
            <p:nvPr/>
          </p:nvSpPr>
          <p:spPr>
            <a:xfrm>
              <a:off x="2143506" y="4266250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62" name="直接箭头连接符 61"/>
            <p:cNvCxnSpPr>
              <a:stCxn id="57" idx="3"/>
              <a:endCxn id="61" idx="2"/>
            </p:cNvCxnSpPr>
            <p:nvPr/>
          </p:nvCxnSpPr>
          <p:spPr>
            <a:xfrm flipV="1">
              <a:off x="1759120" y="4439107"/>
              <a:ext cx="384386" cy="847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矩形 62"/>
            <p:cNvSpPr/>
            <p:nvPr/>
          </p:nvSpPr>
          <p:spPr>
            <a:xfrm>
              <a:off x="3590237" y="3645031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64" name="矩形 63"/>
            <p:cNvSpPr/>
            <p:nvPr/>
          </p:nvSpPr>
          <p:spPr>
            <a:xfrm>
              <a:off x="2866163" y="4270569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65" name="椭圆 64"/>
            <p:cNvSpPr/>
            <p:nvPr/>
          </p:nvSpPr>
          <p:spPr>
            <a:xfrm>
              <a:off x="5001426" y="4266249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5683738" y="4270569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67" name="椭圆 66"/>
            <p:cNvSpPr/>
            <p:nvPr/>
          </p:nvSpPr>
          <p:spPr>
            <a:xfrm>
              <a:off x="6349108" y="4262259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68" name="直接箭头连接符 67"/>
            <p:cNvCxnSpPr>
              <a:stCxn id="61" idx="6"/>
              <a:endCxn id="64" idx="1"/>
            </p:cNvCxnSpPr>
            <p:nvPr/>
          </p:nvCxnSpPr>
          <p:spPr>
            <a:xfrm>
              <a:off x="2457596" y="4439108"/>
              <a:ext cx="408567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stCxn id="64" idx="3"/>
              <a:endCxn id="73" idx="2"/>
            </p:cNvCxnSpPr>
            <p:nvPr/>
          </p:nvCxnSpPr>
          <p:spPr>
            <a:xfrm flipV="1">
              <a:off x="3163311" y="4439108"/>
              <a:ext cx="404227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>
              <a:stCxn id="65" idx="6"/>
              <a:endCxn id="66" idx="1"/>
            </p:cNvCxnSpPr>
            <p:nvPr/>
          </p:nvCxnSpPr>
          <p:spPr>
            <a:xfrm>
              <a:off x="5315516" y="4439107"/>
              <a:ext cx="368222" cy="16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>
              <a:stCxn id="66" idx="3"/>
              <a:endCxn id="67" idx="2"/>
            </p:cNvCxnSpPr>
            <p:nvPr/>
          </p:nvCxnSpPr>
          <p:spPr>
            <a:xfrm flipV="1">
              <a:off x="5980886" y="4435117"/>
              <a:ext cx="368222" cy="415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矩形 71"/>
            <p:cNvSpPr/>
            <p:nvPr/>
          </p:nvSpPr>
          <p:spPr>
            <a:xfrm>
              <a:off x="4363574" y="4270569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73" name="椭圆 72"/>
            <p:cNvSpPr/>
            <p:nvPr/>
          </p:nvSpPr>
          <p:spPr>
            <a:xfrm>
              <a:off x="3567538" y="4266250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74" name="直接箭头连接符 73"/>
            <p:cNvCxnSpPr>
              <a:stCxn id="73" idx="6"/>
              <a:endCxn id="72" idx="1"/>
            </p:cNvCxnSpPr>
            <p:nvPr/>
          </p:nvCxnSpPr>
          <p:spPr>
            <a:xfrm>
              <a:off x="3881628" y="4439108"/>
              <a:ext cx="481946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/>
            <p:cNvCxnSpPr>
              <a:stCxn id="72" idx="3"/>
              <a:endCxn id="65" idx="2"/>
            </p:cNvCxnSpPr>
            <p:nvPr/>
          </p:nvCxnSpPr>
          <p:spPr>
            <a:xfrm flipV="1">
              <a:off x="4660722" y="4439107"/>
              <a:ext cx="340704" cy="16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直接箭头连接符 75"/>
          <p:cNvCxnSpPr>
            <a:stCxn id="63" idx="1"/>
            <a:endCxn id="61" idx="0"/>
          </p:cNvCxnSpPr>
          <p:nvPr/>
        </p:nvCxnSpPr>
        <p:spPr>
          <a:xfrm flipH="1">
            <a:off x="2300551" y="3813734"/>
            <a:ext cx="1289686" cy="452516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组合 105"/>
          <p:cNvGrpSpPr/>
          <p:nvPr/>
        </p:nvGrpSpPr>
        <p:grpSpPr>
          <a:xfrm>
            <a:off x="764417" y="2838159"/>
            <a:ext cx="4551099" cy="356731"/>
            <a:chOff x="1271528" y="4488126"/>
            <a:chExt cx="4551099" cy="356731"/>
          </a:xfrm>
        </p:grpSpPr>
        <p:sp>
          <p:nvSpPr>
            <p:cNvPr id="93" name="矩形 92"/>
            <p:cNvSpPr/>
            <p:nvPr/>
          </p:nvSpPr>
          <p:spPr>
            <a:xfrm>
              <a:off x="1969082" y="4500757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1271528" y="4499141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95" name="直接箭头连接符 94"/>
            <p:cNvCxnSpPr>
              <a:stCxn id="94" idx="6"/>
              <a:endCxn id="93" idx="1"/>
            </p:cNvCxnSpPr>
            <p:nvPr/>
          </p:nvCxnSpPr>
          <p:spPr>
            <a:xfrm flipV="1">
              <a:off x="1585618" y="4669461"/>
              <a:ext cx="383465" cy="2539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椭圆 95"/>
            <p:cNvSpPr/>
            <p:nvPr/>
          </p:nvSpPr>
          <p:spPr>
            <a:xfrm>
              <a:off x="2650617" y="4488127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97" name="直接箭头连接符 96"/>
            <p:cNvCxnSpPr>
              <a:stCxn id="93" idx="3"/>
              <a:endCxn id="96" idx="2"/>
            </p:cNvCxnSpPr>
            <p:nvPr/>
          </p:nvCxnSpPr>
          <p:spPr>
            <a:xfrm flipV="1">
              <a:off x="2266231" y="4660984"/>
              <a:ext cx="384386" cy="8476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矩形 97"/>
            <p:cNvSpPr/>
            <p:nvPr/>
          </p:nvSpPr>
          <p:spPr>
            <a:xfrm>
              <a:off x="3373274" y="4492446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B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5508537" y="4488126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00" name="直接箭头连接符 99"/>
            <p:cNvCxnSpPr>
              <a:stCxn id="96" idx="6"/>
              <a:endCxn id="98" idx="1"/>
            </p:cNvCxnSpPr>
            <p:nvPr/>
          </p:nvCxnSpPr>
          <p:spPr>
            <a:xfrm>
              <a:off x="2964707" y="4660985"/>
              <a:ext cx="408567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箭头连接符 100"/>
            <p:cNvCxnSpPr>
              <a:stCxn id="98" idx="3"/>
              <a:endCxn id="103" idx="2"/>
            </p:cNvCxnSpPr>
            <p:nvPr/>
          </p:nvCxnSpPr>
          <p:spPr>
            <a:xfrm flipV="1">
              <a:off x="3670422" y="4660985"/>
              <a:ext cx="404227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矩形 101"/>
            <p:cNvSpPr/>
            <p:nvPr/>
          </p:nvSpPr>
          <p:spPr>
            <a:xfrm>
              <a:off x="4870685" y="4492446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C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03" name="椭圆 102"/>
            <p:cNvSpPr/>
            <p:nvPr/>
          </p:nvSpPr>
          <p:spPr>
            <a:xfrm>
              <a:off x="4074649" y="4488127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04" name="直接箭头连接符 103"/>
            <p:cNvCxnSpPr>
              <a:stCxn id="103" idx="6"/>
              <a:endCxn id="102" idx="1"/>
            </p:cNvCxnSpPr>
            <p:nvPr/>
          </p:nvCxnSpPr>
          <p:spPr>
            <a:xfrm>
              <a:off x="4388739" y="4660985"/>
              <a:ext cx="481946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/>
            <p:cNvCxnSpPr>
              <a:stCxn id="102" idx="3"/>
              <a:endCxn id="99" idx="2"/>
            </p:cNvCxnSpPr>
            <p:nvPr/>
          </p:nvCxnSpPr>
          <p:spPr>
            <a:xfrm flipV="1">
              <a:off x="5167833" y="4660984"/>
              <a:ext cx="340704" cy="165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矩形 106"/>
          <p:cNvSpPr/>
          <p:nvPr/>
        </p:nvSpPr>
        <p:spPr>
          <a:xfrm>
            <a:off x="3028088" y="3092135"/>
            <a:ext cx="297148" cy="337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141" name="组合 140"/>
          <p:cNvGrpSpPr/>
          <p:nvPr/>
        </p:nvGrpSpPr>
        <p:grpSpPr>
          <a:xfrm>
            <a:off x="861782" y="3091819"/>
            <a:ext cx="2166306" cy="356730"/>
            <a:chOff x="1281295" y="4367135"/>
            <a:chExt cx="2166306" cy="356730"/>
          </a:xfrm>
        </p:grpSpPr>
        <p:sp>
          <p:nvSpPr>
            <p:cNvPr id="108" name="矩形 107"/>
            <p:cNvSpPr/>
            <p:nvPr/>
          </p:nvSpPr>
          <p:spPr>
            <a:xfrm>
              <a:off x="2035999" y="4379765"/>
              <a:ext cx="297148" cy="33740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A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1281295" y="4378149"/>
              <a:ext cx="314090" cy="34571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cxnSp>
          <p:nvCxnSpPr>
            <p:cNvPr id="110" name="直接箭头连接符 109"/>
            <p:cNvCxnSpPr>
              <a:stCxn id="109" idx="6"/>
              <a:endCxn id="108" idx="1"/>
            </p:cNvCxnSpPr>
            <p:nvPr/>
          </p:nvCxnSpPr>
          <p:spPr>
            <a:xfrm flipV="1">
              <a:off x="1595385" y="4548468"/>
              <a:ext cx="440614" cy="2539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110"/>
            <p:cNvSpPr/>
            <p:nvPr/>
          </p:nvSpPr>
          <p:spPr>
            <a:xfrm>
              <a:off x="2660384" y="4367135"/>
              <a:ext cx="314090" cy="34571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cxnSp>
          <p:nvCxnSpPr>
            <p:cNvPr id="112" name="直接箭头连接符 111"/>
            <p:cNvCxnSpPr>
              <a:stCxn id="108" idx="3"/>
              <a:endCxn id="111" idx="2"/>
            </p:cNvCxnSpPr>
            <p:nvPr/>
          </p:nvCxnSpPr>
          <p:spPr>
            <a:xfrm flipV="1">
              <a:off x="2333147" y="4539993"/>
              <a:ext cx="327237" cy="8475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箭头连接符 112"/>
            <p:cNvCxnSpPr>
              <a:stCxn id="111" idx="6"/>
              <a:endCxn id="107" idx="1"/>
            </p:cNvCxnSpPr>
            <p:nvPr/>
          </p:nvCxnSpPr>
          <p:spPr>
            <a:xfrm flipV="1">
              <a:off x="2974474" y="4523454"/>
              <a:ext cx="473127" cy="16539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组合 114"/>
          <p:cNvGrpSpPr/>
          <p:nvPr/>
        </p:nvGrpSpPr>
        <p:grpSpPr>
          <a:xfrm>
            <a:off x="764220" y="4265384"/>
            <a:ext cx="4551099" cy="356731"/>
            <a:chOff x="1271528" y="4488126"/>
            <a:chExt cx="4551099" cy="356731"/>
          </a:xfrm>
        </p:grpSpPr>
        <p:sp>
          <p:nvSpPr>
            <p:cNvPr id="116" name="矩形 115"/>
            <p:cNvSpPr/>
            <p:nvPr/>
          </p:nvSpPr>
          <p:spPr>
            <a:xfrm>
              <a:off x="1969082" y="4500757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1271528" y="4499141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18" name="直接箭头连接符 117"/>
            <p:cNvCxnSpPr>
              <a:stCxn id="117" idx="6"/>
              <a:endCxn id="116" idx="1"/>
            </p:cNvCxnSpPr>
            <p:nvPr/>
          </p:nvCxnSpPr>
          <p:spPr>
            <a:xfrm flipV="1">
              <a:off x="1585618" y="4669461"/>
              <a:ext cx="383465" cy="2539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椭圆 118"/>
            <p:cNvSpPr/>
            <p:nvPr/>
          </p:nvSpPr>
          <p:spPr>
            <a:xfrm>
              <a:off x="2650617" y="4488127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20" name="直接箭头连接符 119"/>
            <p:cNvCxnSpPr>
              <a:stCxn id="116" idx="3"/>
              <a:endCxn id="119" idx="2"/>
            </p:cNvCxnSpPr>
            <p:nvPr/>
          </p:nvCxnSpPr>
          <p:spPr>
            <a:xfrm flipV="1">
              <a:off x="2266231" y="4660984"/>
              <a:ext cx="384386" cy="8476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矩形 120"/>
            <p:cNvSpPr/>
            <p:nvPr/>
          </p:nvSpPr>
          <p:spPr>
            <a:xfrm>
              <a:off x="3373274" y="4492446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B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>
              <a:off x="5508537" y="4488126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23" name="直接箭头连接符 122"/>
            <p:cNvCxnSpPr>
              <a:stCxn id="119" idx="6"/>
              <a:endCxn id="121" idx="1"/>
            </p:cNvCxnSpPr>
            <p:nvPr/>
          </p:nvCxnSpPr>
          <p:spPr>
            <a:xfrm>
              <a:off x="2964707" y="4660985"/>
              <a:ext cx="408567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箭头连接符 123"/>
            <p:cNvCxnSpPr>
              <a:stCxn id="121" idx="3"/>
              <a:endCxn id="126" idx="2"/>
            </p:cNvCxnSpPr>
            <p:nvPr/>
          </p:nvCxnSpPr>
          <p:spPr>
            <a:xfrm flipV="1">
              <a:off x="3670422" y="4660985"/>
              <a:ext cx="404227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矩形 124"/>
            <p:cNvSpPr/>
            <p:nvPr/>
          </p:nvSpPr>
          <p:spPr>
            <a:xfrm>
              <a:off x="4870685" y="4492446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C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074649" y="4488127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27" name="直接箭头连接符 126"/>
            <p:cNvCxnSpPr>
              <a:stCxn id="126" idx="6"/>
              <a:endCxn id="125" idx="1"/>
            </p:cNvCxnSpPr>
            <p:nvPr/>
          </p:nvCxnSpPr>
          <p:spPr>
            <a:xfrm>
              <a:off x="4388739" y="4660985"/>
              <a:ext cx="481946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箭头连接符 127"/>
            <p:cNvCxnSpPr>
              <a:stCxn id="125" idx="3"/>
              <a:endCxn id="122" idx="2"/>
            </p:cNvCxnSpPr>
            <p:nvPr/>
          </p:nvCxnSpPr>
          <p:spPr>
            <a:xfrm flipV="1">
              <a:off x="5167833" y="4660984"/>
              <a:ext cx="340704" cy="165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矩形 128"/>
          <p:cNvSpPr/>
          <p:nvPr/>
        </p:nvSpPr>
        <p:spPr>
          <a:xfrm>
            <a:off x="3019644" y="4011981"/>
            <a:ext cx="297148" cy="337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140" name="组合 139"/>
          <p:cNvGrpSpPr/>
          <p:nvPr/>
        </p:nvGrpSpPr>
        <p:grpSpPr>
          <a:xfrm>
            <a:off x="2258854" y="3636364"/>
            <a:ext cx="2902748" cy="723431"/>
            <a:chOff x="2732297" y="4994512"/>
            <a:chExt cx="2902748" cy="723431"/>
          </a:xfrm>
        </p:grpSpPr>
        <p:grpSp>
          <p:nvGrpSpPr>
            <p:cNvPr id="136" name="组合 135"/>
            <p:cNvGrpSpPr/>
            <p:nvPr/>
          </p:nvGrpSpPr>
          <p:grpSpPr>
            <a:xfrm>
              <a:off x="2732297" y="4994512"/>
              <a:ext cx="2902748" cy="723431"/>
              <a:chOff x="2740444" y="5941612"/>
              <a:chExt cx="2902748" cy="723431"/>
            </a:xfrm>
          </p:grpSpPr>
          <p:grpSp>
            <p:nvGrpSpPr>
              <p:cNvPr id="134" name="组合 133"/>
              <p:cNvGrpSpPr/>
              <p:nvPr/>
            </p:nvGrpSpPr>
            <p:grpSpPr>
              <a:xfrm>
                <a:off x="3008537" y="5941612"/>
                <a:ext cx="2634655" cy="621218"/>
                <a:chOff x="3000066" y="6142806"/>
                <a:chExt cx="2634655" cy="621218"/>
              </a:xfrm>
            </p:grpSpPr>
            <p:cxnSp>
              <p:nvCxnSpPr>
                <p:cNvPr id="130" name="直接箭头连接符 129"/>
                <p:cNvCxnSpPr>
                  <a:endCxn id="131" idx="3"/>
                </p:cNvCxnSpPr>
                <p:nvPr/>
              </p:nvCxnSpPr>
              <p:spPr>
                <a:xfrm flipH="1" flipV="1">
                  <a:off x="4363635" y="6311509"/>
                  <a:ext cx="1271086" cy="452515"/>
                </a:xfrm>
                <a:prstGeom prst="straightConnector1">
                  <a:avLst/>
                </a:prstGeom>
                <a:ln w="349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矩形 130"/>
                <p:cNvSpPr/>
                <p:nvPr/>
              </p:nvSpPr>
              <p:spPr>
                <a:xfrm>
                  <a:off x="4066487" y="6142806"/>
                  <a:ext cx="297148" cy="337406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E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132" name="直接箭头连接符 131"/>
                <p:cNvCxnSpPr>
                  <a:stCxn id="131" idx="1"/>
                  <a:endCxn id="133" idx="7"/>
                </p:cNvCxnSpPr>
                <p:nvPr/>
              </p:nvCxnSpPr>
              <p:spPr>
                <a:xfrm flipH="1">
                  <a:off x="3000066" y="6311509"/>
                  <a:ext cx="1066421" cy="259641"/>
                </a:xfrm>
                <a:prstGeom prst="straightConnector1">
                  <a:avLst/>
                </a:prstGeom>
                <a:ln w="349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" name="椭圆 132"/>
              <p:cNvSpPr/>
              <p:nvPr/>
            </p:nvSpPr>
            <p:spPr>
              <a:xfrm>
                <a:off x="2740444" y="6319327"/>
                <a:ext cx="314090" cy="345716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137" name="直接箭头连接符 136"/>
            <p:cNvCxnSpPr>
              <a:stCxn id="133" idx="6"/>
              <a:endCxn id="129" idx="1"/>
            </p:cNvCxnSpPr>
            <p:nvPr/>
          </p:nvCxnSpPr>
          <p:spPr>
            <a:xfrm flipV="1">
              <a:off x="3046387" y="5538832"/>
              <a:ext cx="446700" cy="6253"/>
            </a:xfrm>
            <a:prstGeom prst="straightConnector1">
              <a:avLst/>
            </a:prstGeom>
            <a:ln w="3492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7205933" y="2758159"/>
            <a:ext cx="1268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sz="2000" dirty="0"/>
              <a:t>(</a:t>
            </a:r>
            <a:r>
              <a:rPr lang="pt-BR" altLang="zh-CN" sz="2000" dirty="0">
                <a:solidFill>
                  <a:srgbClr val="00B050"/>
                </a:solidFill>
              </a:rPr>
              <a:t>ABC</a:t>
            </a:r>
            <a:r>
              <a:rPr lang="en-US" altLang="zh-CN" sz="2000" dirty="0"/>
              <a:t>,</a:t>
            </a:r>
            <a:r>
              <a:rPr lang="en-US" altLang="zh-CN" sz="2000" dirty="0">
                <a:solidFill>
                  <a:srgbClr val="FF0000"/>
                </a:solidFill>
              </a:rPr>
              <a:t> AB</a:t>
            </a:r>
            <a:r>
              <a:rPr lang="pt-BR" altLang="zh-CN" sz="2000" dirty="0" smtClean="0"/>
              <a:t>)</a:t>
            </a:r>
          </a:p>
          <a:p>
            <a:r>
              <a:rPr lang="pt-BR" altLang="zh-CN" sz="2000" dirty="0" smtClean="0">
                <a:solidFill>
                  <a:srgbClr val="FF0000"/>
                </a:solidFill>
              </a:rPr>
              <a:t>Not valid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212345" y="4205814"/>
            <a:ext cx="12554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sz="2000" dirty="0"/>
              <a:t>(</a:t>
            </a:r>
            <a:r>
              <a:rPr lang="pt-BR" altLang="zh-CN" sz="2000" dirty="0">
                <a:solidFill>
                  <a:srgbClr val="00B050"/>
                </a:solidFill>
              </a:rPr>
              <a:t>ABC</a:t>
            </a:r>
            <a:r>
              <a:rPr lang="en-US" altLang="zh-CN" sz="2000" dirty="0"/>
              <a:t>,</a:t>
            </a:r>
            <a:r>
              <a:rPr lang="en-US" altLang="zh-CN" sz="2000" dirty="0">
                <a:solidFill>
                  <a:srgbClr val="00B050"/>
                </a:solidFill>
              </a:rPr>
              <a:t> </a:t>
            </a:r>
            <a:r>
              <a:rPr lang="en-US" altLang="zh-CN" sz="2000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altLang="zh-CN" sz="2000" dirty="0">
                <a:solidFill>
                  <a:srgbClr val="FF0000"/>
                </a:solidFill>
              </a:rPr>
              <a:t>B</a:t>
            </a:r>
            <a:r>
              <a:rPr lang="pt-BR" altLang="zh-CN" sz="2000" dirty="0"/>
              <a:t>)</a:t>
            </a:r>
            <a:endParaRPr lang="en-US" altLang="zh-CN" sz="2000" dirty="0"/>
          </a:p>
        </p:txBody>
      </p:sp>
      <p:grpSp>
        <p:nvGrpSpPr>
          <p:cNvPr id="231" name="组合 230"/>
          <p:cNvGrpSpPr/>
          <p:nvPr/>
        </p:nvGrpSpPr>
        <p:grpSpPr>
          <a:xfrm>
            <a:off x="760891" y="6204628"/>
            <a:ext cx="5898781" cy="360721"/>
            <a:chOff x="-6441784" y="3916543"/>
            <a:chExt cx="5898781" cy="360721"/>
          </a:xfrm>
        </p:grpSpPr>
        <p:sp>
          <p:nvSpPr>
            <p:cNvPr id="114" name="矩形 113"/>
            <p:cNvSpPr/>
            <p:nvPr/>
          </p:nvSpPr>
          <p:spPr>
            <a:xfrm>
              <a:off x="-5744230" y="3933164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-6441784" y="3931548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38" name="直接箭头连接符 137"/>
            <p:cNvCxnSpPr>
              <a:stCxn id="135" idx="6"/>
              <a:endCxn id="114" idx="1"/>
            </p:cNvCxnSpPr>
            <p:nvPr/>
          </p:nvCxnSpPr>
          <p:spPr>
            <a:xfrm flipV="1">
              <a:off x="-6127694" y="4101868"/>
              <a:ext cx="383465" cy="253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椭圆 141"/>
            <p:cNvSpPr/>
            <p:nvPr/>
          </p:nvSpPr>
          <p:spPr>
            <a:xfrm>
              <a:off x="-5062695" y="3920534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43" name="直接箭头连接符 142"/>
            <p:cNvCxnSpPr>
              <a:stCxn id="114" idx="3"/>
              <a:endCxn id="142" idx="2"/>
            </p:cNvCxnSpPr>
            <p:nvPr/>
          </p:nvCxnSpPr>
          <p:spPr>
            <a:xfrm flipV="1">
              <a:off x="-5447081" y="4093391"/>
              <a:ext cx="384386" cy="847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矩形 144"/>
            <p:cNvSpPr/>
            <p:nvPr/>
          </p:nvSpPr>
          <p:spPr>
            <a:xfrm>
              <a:off x="-4340038" y="3924853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146" name="椭圆 145"/>
            <p:cNvSpPr/>
            <p:nvPr/>
          </p:nvSpPr>
          <p:spPr>
            <a:xfrm>
              <a:off x="-2204775" y="3920533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7" name="矩形 146"/>
            <p:cNvSpPr/>
            <p:nvPr/>
          </p:nvSpPr>
          <p:spPr>
            <a:xfrm>
              <a:off x="-1522463" y="3924853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-857093" y="3916543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49" name="直接箭头连接符 148"/>
            <p:cNvCxnSpPr>
              <a:stCxn id="142" idx="6"/>
              <a:endCxn id="145" idx="1"/>
            </p:cNvCxnSpPr>
            <p:nvPr/>
          </p:nvCxnSpPr>
          <p:spPr>
            <a:xfrm>
              <a:off x="-4748605" y="4093392"/>
              <a:ext cx="408567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箭头连接符 149"/>
            <p:cNvCxnSpPr>
              <a:stCxn id="145" idx="3"/>
              <a:endCxn id="154" idx="2"/>
            </p:cNvCxnSpPr>
            <p:nvPr/>
          </p:nvCxnSpPr>
          <p:spPr>
            <a:xfrm flipV="1">
              <a:off x="-4042890" y="4093392"/>
              <a:ext cx="404227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接箭头连接符 150"/>
            <p:cNvCxnSpPr>
              <a:stCxn id="146" idx="6"/>
              <a:endCxn id="147" idx="1"/>
            </p:cNvCxnSpPr>
            <p:nvPr/>
          </p:nvCxnSpPr>
          <p:spPr>
            <a:xfrm>
              <a:off x="-1890685" y="4093391"/>
              <a:ext cx="368222" cy="16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接箭头连接符 151"/>
            <p:cNvCxnSpPr>
              <a:stCxn id="147" idx="3"/>
              <a:endCxn id="148" idx="2"/>
            </p:cNvCxnSpPr>
            <p:nvPr/>
          </p:nvCxnSpPr>
          <p:spPr>
            <a:xfrm flipV="1">
              <a:off x="-1225315" y="4089401"/>
              <a:ext cx="368222" cy="415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矩形 152"/>
            <p:cNvSpPr/>
            <p:nvPr/>
          </p:nvSpPr>
          <p:spPr>
            <a:xfrm>
              <a:off x="-2842627" y="3924853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54" name="椭圆 153"/>
            <p:cNvSpPr/>
            <p:nvPr/>
          </p:nvSpPr>
          <p:spPr>
            <a:xfrm>
              <a:off x="-3638663" y="3920534"/>
              <a:ext cx="314090" cy="3457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55" name="直接箭头连接符 154"/>
            <p:cNvCxnSpPr>
              <a:stCxn id="154" idx="6"/>
              <a:endCxn id="153" idx="1"/>
            </p:cNvCxnSpPr>
            <p:nvPr/>
          </p:nvCxnSpPr>
          <p:spPr>
            <a:xfrm>
              <a:off x="-3324573" y="4093392"/>
              <a:ext cx="481946" cy="164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接箭头连接符 155"/>
            <p:cNvCxnSpPr>
              <a:stCxn id="153" idx="3"/>
              <a:endCxn id="146" idx="2"/>
            </p:cNvCxnSpPr>
            <p:nvPr/>
          </p:nvCxnSpPr>
          <p:spPr>
            <a:xfrm flipV="1">
              <a:off x="-2545479" y="4093391"/>
              <a:ext cx="340704" cy="16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组合 241"/>
          <p:cNvGrpSpPr/>
          <p:nvPr/>
        </p:nvGrpSpPr>
        <p:grpSpPr>
          <a:xfrm>
            <a:off x="2297025" y="5587400"/>
            <a:ext cx="2857920" cy="621219"/>
            <a:chOff x="2297025" y="5587400"/>
            <a:chExt cx="2857920" cy="621219"/>
          </a:xfrm>
        </p:grpSpPr>
        <p:cxnSp>
          <p:nvCxnSpPr>
            <p:cNvPr id="139" name="直接箭头连接符 138"/>
            <p:cNvCxnSpPr>
              <a:stCxn id="146" idx="0"/>
              <a:endCxn id="144" idx="3"/>
            </p:cNvCxnSpPr>
            <p:nvPr/>
          </p:nvCxnSpPr>
          <p:spPr>
            <a:xfrm flipH="1" flipV="1">
              <a:off x="3883859" y="5756103"/>
              <a:ext cx="1271086" cy="452515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矩形 143"/>
            <p:cNvSpPr/>
            <p:nvPr/>
          </p:nvSpPr>
          <p:spPr>
            <a:xfrm>
              <a:off x="3586711" y="5587400"/>
              <a:ext cx="297148" cy="337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cxnSp>
          <p:nvCxnSpPr>
            <p:cNvPr id="157" name="直接箭头连接符 156"/>
            <p:cNvCxnSpPr>
              <a:stCxn id="144" idx="1"/>
              <a:endCxn id="142" idx="0"/>
            </p:cNvCxnSpPr>
            <p:nvPr/>
          </p:nvCxnSpPr>
          <p:spPr>
            <a:xfrm flipH="1">
              <a:off x="2297025" y="5756103"/>
              <a:ext cx="1289686" cy="45251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组合 157"/>
          <p:cNvGrpSpPr/>
          <p:nvPr/>
        </p:nvGrpSpPr>
        <p:grpSpPr>
          <a:xfrm>
            <a:off x="760891" y="6208075"/>
            <a:ext cx="4551099" cy="356731"/>
            <a:chOff x="1271528" y="4488126"/>
            <a:chExt cx="4551099" cy="356731"/>
          </a:xfrm>
        </p:grpSpPr>
        <p:sp>
          <p:nvSpPr>
            <p:cNvPr id="159" name="矩形 158"/>
            <p:cNvSpPr/>
            <p:nvPr/>
          </p:nvSpPr>
          <p:spPr>
            <a:xfrm>
              <a:off x="1969082" y="4500757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1271528" y="4499141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61" name="直接箭头连接符 160"/>
            <p:cNvCxnSpPr>
              <a:stCxn id="160" idx="6"/>
              <a:endCxn id="159" idx="1"/>
            </p:cNvCxnSpPr>
            <p:nvPr/>
          </p:nvCxnSpPr>
          <p:spPr>
            <a:xfrm flipV="1">
              <a:off x="1585618" y="4669461"/>
              <a:ext cx="383465" cy="2539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椭圆 161"/>
            <p:cNvSpPr/>
            <p:nvPr/>
          </p:nvSpPr>
          <p:spPr>
            <a:xfrm>
              <a:off x="2650617" y="4488127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63" name="直接箭头连接符 162"/>
            <p:cNvCxnSpPr>
              <a:stCxn id="159" idx="3"/>
              <a:endCxn id="162" idx="2"/>
            </p:cNvCxnSpPr>
            <p:nvPr/>
          </p:nvCxnSpPr>
          <p:spPr>
            <a:xfrm flipV="1">
              <a:off x="2266231" y="4660984"/>
              <a:ext cx="384386" cy="8476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矩形 163"/>
            <p:cNvSpPr/>
            <p:nvPr/>
          </p:nvSpPr>
          <p:spPr>
            <a:xfrm>
              <a:off x="3373274" y="4492446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B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65" name="椭圆 164"/>
            <p:cNvSpPr/>
            <p:nvPr/>
          </p:nvSpPr>
          <p:spPr>
            <a:xfrm>
              <a:off x="5508537" y="4488126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66" name="直接箭头连接符 165"/>
            <p:cNvCxnSpPr>
              <a:stCxn id="162" idx="6"/>
              <a:endCxn id="164" idx="1"/>
            </p:cNvCxnSpPr>
            <p:nvPr/>
          </p:nvCxnSpPr>
          <p:spPr>
            <a:xfrm>
              <a:off x="2964707" y="4660985"/>
              <a:ext cx="408567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箭头连接符 166"/>
            <p:cNvCxnSpPr>
              <a:stCxn id="164" idx="3"/>
              <a:endCxn id="169" idx="2"/>
            </p:cNvCxnSpPr>
            <p:nvPr/>
          </p:nvCxnSpPr>
          <p:spPr>
            <a:xfrm flipV="1">
              <a:off x="3670422" y="4660985"/>
              <a:ext cx="404227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矩形 167"/>
            <p:cNvSpPr/>
            <p:nvPr/>
          </p:nvSpPr>
          <p:spPr>
            <a:xfrm>
              <a:off x="4870685" y="4492446"/>
              <a:ext cx="297148" cy="33740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C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69" name="椭圆 168"/>
            <p:cNvSpPr/>
            <p:nvPr/>
          </p:nvSpPr>
          <p:spPr>
            <a:xfrm>
              <a:off x="4074649" y="4488127"/>
              <a:ext cx="314090" cy="34571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rgbClr val="00B050"/>
                </a:solidFill>
              </a:endParaRPr>
            </a:p>
          </p:txBody>
        </p:sp>
        <p:cxnSp>
          <p:nvCxnSpPr>
            <p:cNvPr id="170" name="直接箭头连接符 169"/>
            <p:cNvCxnSpPr>
              <a:stCxn id="169" idx="6"/>
              <a:endCxn id="168" idx="1"/>
            </p:cNvCxnSpPr>
            <p:nvPr/>
          </p:nvCxnSpPr>
          <p:spPr>
            <a:xfrm>
              <a:off x="4388739" y="4660985"/>
              <a:ext cx="481946" cy="16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箭头连接符 170"/>
            <p:cNvCxnSpPr>
              <a:stCxn id="168" idx="3"/>
              <a:endCxn id="165" idx="2"/>
            </p:cNvCxnSpPr>
            <p:nvPr/>
          </p:nvCxnSpPr>
          <p:spPr>
            <a:xfrm flipV="1">
              <a:off x="5167833" y="4660984"/>
              <a:ext cx="340704" cy="165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矩形 180"/>
          <p:cNvSpPr/>
          <p:nvPr/>
        </p:nvSpPr>
        <p:spPr>
          <a:xfrm>
            <a:off x="7215608" y="5731809"/>
            <a:ext cx="17043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sz="2000" dirty="0"/>
              <a:t>(</a:t>
            </a:r>
            <a:r>
              <a:rPr lang="pt-BR" altLang="zh-CN" sz="2000" dirty="0">
                <a:solidFill>
                  <a:srgbClr val="00B050"/>
                </a:solidFill>
              </a:rPr>
              <a:t>ABC</a:t>
            </a:r>
            <a:r>
              <a:rPr lang="en-US" altLang="zh-CN" sz="2000" dirty="0"/>
              <a:t>,</a:t>
            </a:r>
            <a:r>
              <a:rPr lang="en-US" altLang="zh-CN" sz="2000" dirty="0">
                <a:solidFill>
                  <a:srgbClr val="00B050"/>
                </a:solidFill>
              </a:rPr>
              <a:t> </a:t>
            </a:r>
            <a:r>
              <a:rPr lang="en-US" altLang="zh-CN" sz="2000" dirty="0" smtClean="0">
                <a:solidFill>
                  <a:schemeClr val="bg2">
                    <a:lumMod val="50000"/>
                  </a:schemeClr>
                </a:solidFill>
              </a:rPr>
              <a:t>EBCE</a:t>
            </a:r>
            <a:r>
              <a:rPr lang="en-US" altLang="zh-CN" sz="2000" dirty="0" smtClean="0">
                <a:solidFill>
                  <a:srgbClr val="FF0000"/>
                </a:solidFill>
              </a:rPr>
              <a:t>B</a:t>
            </a:r>
            <a:r>
              <a:rPr lang="pt-BR" altLang="zh-CN" sz="2000" dirty="0" smtClean="0"/>
              <a:t>)</a:t>
            </a:r>
          </a:p>
          <a:p>
            <a:r>
              <a:rPr lang="pt-BR" altLang="zh-CN" sz="2000" dirty="0" smtClean="0">
                <a:solidFill>
                  <a:srgbClr val="FF0000"/>
                </a:solidFill>
              </a:rPr>
              <a:t>Not minimum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grpSp>
        <p:nvGrpSpPr>
          <p:cNvPr id="229" name="组合 228"/>
          <p:cNvGrpSpPr/>
          <p:nvPr/>
        </p:nvGrpSpPr>
        <p:grpSpPr>
          <a:xfrm>
            <a:off x="2288635" y="4821360"/>
            <a:ext cx="3155855" cy="1559573"/>
            <a:chOff x="-4670809" y="1619632"/>
            <a:chExt cx="3155855" cy="1559573"/>
          </a:xfrm>
        </p:grpSpPr>
        <p:grpSp>
          <p:nvGrpSpPr>
            <p:cNvPr id="222" name="组合 221"/>
            <p:cNvGrpSpPr/>
            <p:nvPr/>
          </p:nvGrpSpPr>
          <p:grpSpPr>
            <a:xfrm>
              <a:off x="-4670809" y="1619632"/>
              <a:ext cx="3155855" cy="1559573"/>
              <a:chOff x="-4691980" y="601518"/>
              <a:chExt cx="3155855" cy="1559573"/>
            </a:xfrm>
          </p:grpSpPr>
          <p:grpSp>
            <p:nvGrpSpPr>
              <p:cNvPr id="91" name="组合 90"/>
              <p:cNvGrpSpPr/>
              <p:nvPr/>
            </p:nvGrpSpPr>
            <p:grpSpPr>
              <a:xfrm>
                <a:off x="-4691980" y="601518"/>
                <a:ext cx="3155855" cy="1559573"/>
                <a:chOff x="-5335529" y="1623024"/>
                <a:chExt cx="3155855" cy="1559573"/>
              </a:xfrm>
            </p:grpSpPr>
            <p:grpSp>
              <p:nvGrpSpPr>
                <p:cNvPr id="173" name="组合 172"/>
                <p:cNvGrpSpPr/>
                <p:nvPr/>
              </p:nvGrpSpPr>
              <p:grpSpPr>
                <a:xfrm>
                  <a:off x="-5335529" y="1623024"/>
                  <a:ext cx="1884859" cy="1474348"/>
                  <a:chOff x="2563215" y="4994512"/>
                  <a:chExt cx="1800744" cy="1474348"/>
                </a:xfrm>
              </p:grpSpPr>
              <p:grpSp>
                <p:nvGrpSpPr>
                  <p:cNvPr id="174" name="组合 173"/>
                  <p:cNvGrpSpPr/>
                  <p:nvPr/>
                </p:nvGrpSpPr>
                <p:grpSpPr>
                  <a:xfrm>
                    <a:off x="2563215" y="4994512"/>
                    <a:ext cx="1800744" cy="1474348"/>
                    <a:chOff x="2571362" y="5941612"/>
                    <a:chExt cx="1800744" cy="1474348"/>
                  </a:xfrm>
                </p:grpSpPr>
                <p:sp>
                  <p:nvSpPr>
                    <p:cNvPr id="179" name="矩形 178"/>
                    <p:cNvSpPr/>
                    <p:nvPr/>
                  </p:nvSpPr>
                  <p:spPr>
                    <a:xfrm>
                      <a:off x="4074958" y="5941612"/>
                      <a:ext cx="297148" cy="337406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5"/>
                    </a:lnRef>
                    <a:fillRef idx="1">
                      <a:schemeClr val="lt1"/>
                    </a:fillRef>
                    <a:effectRef idx="0">
                      <a:schemeClr val="accent5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r>
                        <a:rPr lang="en-US" altLang="zh-CN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zh-CN" alt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77" name="椭圆 176"/>
                    <p:cNvSpPr/>
                    <p:nvPr/>
                  </p:nvSpPr>
                  <p:spPr>
                    <a:xfrm>
                      <a:off x="2571362" y="7070244"/>
                      <a:ext cx="314090" cy="345716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zh-CN" altLang="en-US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p:txBody>
                </p:sp>
              </p:grpSp>
              <p:cxnSp>
                <p:nvCxnSpPr>
                  <p:cNvPr id="175" name="直接箭头连接符 174"/>
                  <p:cNvCxnSpPr>
                    <a:stCxn id="177" idx="6"/>
                    <a:endCxn id="185" idx="1"/>
                  </p:cNvCxnSpPr>
                  <p:nvPr/>
                </p:nvCxnSpPr>
                <p:spPr>
                  <a:xfrm>
                    <a:off x="2877305" y="6296002"/>
                    <a:ext cx="376324" cy="1228"/>
                  </a:xfrm>
                  <a:prstGeom prst="straightConnector1">
                    <a:avLst/>
                  </a:prstGeom>
                  <a:ln w="34925">
                    <a:solidFill>
                      <a:schemeClr val="bg2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5" name="矩形 184"/>
                <p:cNvSpPr/>
                <p:nvPr/>
              </p:nvSpPr>
              <p:spPr>
                <a:xfrm>
                  <a:off x="-4612864" y="2757039"/>
                  <a:ext cx="297148" cy="337406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B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186" name="直接箭头连接符 185"/>
                <p:cNvCxnSpPr>
                  <a:stCxn id="185" idx="3"/>
                  <a:endCxn id="188" idx="2"/>
                </p:cNvCxnSpPr>
                <p:nvPr/>
              </p:nvCxnSpPr>
              <p:spPr>
                <a:xfrm>
                  <a:off x="-4315716" y="2925742"/>
                  <a:ext cx="380720" cy="4155"/>
                </a:xfrm>
                <a:prstGeom prst="straightConnector1">
                  <a:avLst/>
                </a:prstGeom>
                <a:ln w="349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7" name="矩形 186"/>
                <p:cNvSpPr/>
                <p:nvPr/>
              </p:nvSpPr>
              <p:spPr>
                <a:xfrm>
                  <a:off x="-3193934" y="2765349"/>
                  <a:ext cx="297148" cy="337406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C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88" name="椭圆 187"/>
                <p:cNvSpPr/>
                <p:nvPr/>
              </p:nvSpPr>
              <p:spPr>
                <a:xfrm>
                  <a:off x="-3934996" y="2757039"/>
                  <a:ext cx="314090" cy="345716"/>
                </a:xfrm>
                <a:prstGeom prst="ellipse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189" name="直接箭头连接符 188"/>
                <p:cNvCxnSpPr>
                  <a:stCxn id="188" idx="6"/>
                  <a:endCxn id="187" idx="1"/>
                </p:cNvCxnSpPr>
                <p:nvPr/>
              </p:nvCxnSpPr>
              <p:spPr>
                <a:xfrm>
                  <a:off x="-3620906" y="2929897"/>
                  <a:ext cx="426972" cy="4155"/>
                </a:xfrm>
                <a:prstGeom prst="straightConnector1">
                  <a:avLst/>
                </a:prstGeom>
                <a:ln w="349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曲线连接符 36"/>
                <p:cNvCxnSpPr>
                  <a:stCxn id="165" idx="6"/>
                  <a:endCxn id="179" idx="3"/>
                </p:cNvCxnSpPr>
                <p:nvPr/>
              </p:nvCxnSpPr>
              <p:spPr>
                <a:xfrm flipH="1" flipV="1">
                  <a:off x="-3450670" y="1791727"/>
                  <a:ext cx="1138496" cy="1390870"/>
                </a:xfrm>
                <a:prstGeom prst="curvedConnector3">
                  <a:avLst>
                    <a:gd name="adj1" fmla="val -20079"/>
                  </a:avLst>
                </a:prstGeom>
                <a:ln w="3810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0" name="椭圆 189"/>
                <p:cNvSpPr/>
                <p:nvPr/>
              </p:nvSpPr>
              <p:spPr>
                <a:xfrm>
                  <a:off x="-2493764" y="2755428"/>
                  <a:ext cx="314090" cy="345716"/>
                </a:xfrm>
                <a:prstGeom prst="ellipse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/>
                </a:p>
              </p:txBody>
            </p:sp>
            <p:cxnSp>
              <p:nvCxnSpPr>
                <p:cNvPr id="191" name="直接箭头连接符 190"/>
                <p:cNvCxnSpPr>
                  <a:stCxn id="187" idx="3"/>
                  <a:endCxn id="190" idx="2"/>
                </p:cNvCxnSpPr>
                <p:nvPr/>
              </p:nvCxnSpPr>
              <p:spPr>
                <a:xfrm flipV="1">
                  <a:off x="-2896786" y="2928286"/>
                  <a:ext cx="403022" cy="5766"/>
                </a:xfrm>
                <a:prstGeom prst="straightConnector1">
                  <a:avLst/>
                </a:prstGeom>
                <a:ln w="349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2" name="矩形 191"/>
                <p:cNvSpPr/>
                <p:nvPr/>
              </p:nvSpPr>
              <p:spPr>
                <a:xfrm>
                  <a:off x="-3752117" y="2035931"/>
                  <a:ext cx="311028" cy="337406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zh-CN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E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95" name="椭圆 194"/>
                <p:cNvSpPr/>
                <p:nvPr/>
              </p:nvSpPr>
              <p:spPr>
                <a:xfrm>
                  <a:off x="-5118733" y="2495544"/>
                  <a:ext cx="328761" cy="345716"/>
                </a:xfrm>
                <a:prstGeom prst="ellipse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196" name="直接箭头连接符 195"/>
                <p:cNvCxnSpPr>
                  <a:stCxn id="195" idx="6"/>
                  <a:endCxn id="172" idx="1"/>
                </p:cNvCxnSpPr>
                <p:nvPr/>
              </p:nvCxnSpPr>
              <p:spPr>
                <a:xfrm flipV="1">
                  <a:off x="-4789972" y="2647928"/>
                  <a:ext cx="361321" cy="20474"/>
                </a:xfrm>
                <a:prstGeom prst="straightConnector1">
                  <a:avLst/>
                </a:prstGeom>
                <a:ln w="34925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9" name="曲线连接符 218"/>
              <p:cNvCxnSpPr>
                <a:stCxn id="179" idx="1"/>
                <a:endCxn id="177" idx="0"/>
              </p:cNvCxnSpPr>
              <p:nvPr/>
            </p:nvCxnSpPr>
            <p:spPr>
              <a:xfrm rot="10800000" flipV="1">
                <a:off x="-4527599" y="770220"/>
                <a:ext cx="1409450" cy="959929"/>
              </a:xfrm>
              <a:prstGeom prst="curvedConnector2">
                <a:avLst/>
              </a:prstGeom>
              <a:ln w="3810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3" name="曲线连接符 222"/>
            <p:cNvCxnSpPr>
              <a:stCxn id="192" idx="1"/>
              <a:endCxn id="195" idx="7"/>
            </p:cNvCxnSpPr>
            <p:nvPr/>
          </p:nvCxnSpPr>
          <p:spPr>
            <a:xfrm rot="10800000" flipV="1">
              <a:off x="-4173397" y="2201241"/>
              <a:ext cx="1086001" cy="341539"/>
            </a:xfrm>
            <a:prstGeom prst="curvedConnector2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曲线连接符 225"/>
            <p:cNvCxnSpPr>
              <a:stCxn id="190" idx="0"/>
              <a:endCxn id="192" idx="3"/>
            </p:cNvCxnSpPr>
            <p:nvPr/>
          </p:nvCxnSpPr>
          <p:spPr>
            <a:xfrm rot="16200000" flipV="1">
              <a:off x="-2499581" y="1924454"/>
              <a:ext cx="550794" cy="1104370"/>
            </a:xfrm>
            <a:prstGeom prst="curvedConnector2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矩形 171"/>
          <p:cNvSpPr/>
          <p:nvPr/>
        </p:nvSpPr>
        <p:spPr>
          <a:xfrm>
            <a:off x="3195513" y="5677561"/>
            <a:ext cx="297148" cy="337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45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6939">
        <p:fade/>
      </p:transition>
    </mc:Choice>
    <mc:Fallback xmlns="">
      <p:transition advTm="469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7" grpId="0" animBg="1"/>
      <p:bldP spid="129" grpId="0" animBg="1"/>
      <p:bldP spid="181" grpId="0"/>
      <p:bldP spid="1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Microsoft YaHei UI" panose="020B0503020204020204" pitchFamily="34" charset="-122"/>
              </a:rPr>
              <a:t>Outline</a:t>
            </a:r>
            <a:endParaRPr lang="zh-CN" b="1" dirty="0">
              <a:ea typeface="Microsoft YaHei U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74839"/>
            <a:ext cx="7785465" cy="5083079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ea typeface="Microsoft YaHei UI" panose="020B0503020204020204" pitchFamily="34" charset="-122"/>
              </a:rPr>
              <a:t>Motivation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Recovery Algorithms</a:t>
            </a:r>
          </a:p>
          <a:p>
            <a:pPr lvl="1"/>
            <a:r>
              <a:rPr lang="en-US" altLang="zh-CN" sz="2400" dirty="0">
                <a:ea typeface="Microsoft YaHei UI" panose="020B0503020204020204" pitchFamily="34" charset="-122"/>
              </a:rPr>
              <a:t>Filling gaps in causal net</a:t>
            </a:r>
          </a:p>
          <a:p>
            <a:pPr lvl="1"/>
            <a:r>
              <a:rPr lang="en-US" altLang="zh-CN" sz="2400" dirty="0">
                <a:ea typeface="Microsoft YaHei UI" panose="020B0503020204020204" pitchFamily="34" charset="-122"/>
              </a:rPr>
              <a:t>Branching framework</a:t>
            </a:r>
          </a:p>
          <a:p>
            <a:pPr lvl="1"/>
            <a:r>
              <a:rPr lang="en-US" altLang="zh-CN" sz="2400" dirty="0">
                <a:ea typeface="Microsoft YaHei UI" panose="020B0503020204020204" pitchFamily="34" charset="-122"/>
              </a:rPr>
              <a:t>Dealing with loops</a:t>
            </a:r>
          </a:p>
          <a:p>
            <a:r>
              <a:rPr lang="en-US" altLang="zh-CN" sz="2800" dirty="0">
                <a:solidFill>
                  <a:srgbClr val="7030A0"/>
                </a:solidFill>
                <a:ea typeface="Microsoft YaHei UI" panose="020B0503020204020204" pitchFamily="34" charset="-122"/>
              </a:rPr>
              <a:t>Experiments</a:t>
            </a:r>
          </a:p>
          <a:p>
            <a:r>
              <a:rPr lang="en-US" altLang="zh-CN" sz="2800" dirty="0" smtClean="0">
                <a:ea typeface="Microsoft YaHei UI" panose="020B0503020204020204" pitchFamily="34" charset="-122"/>
              </a:rPr>
              <a:t>Conclusion</a:t>
            </a:r>
          </a:p>
          <a:p>
            <a:r>
              <a:rPr lang="en-US" altLang="zh-CN" sz="2800" dirty="0" smtClean="0">
                <a:ea typeface="Microsoft YaHei UI" panose="020B0503020204020204" pitchFamily="34" charset="-122"/>
              </a:rPr>
              <a:t>Ongoing Work</a:t>
            </a:r>
            <a:endParaRPr lang="en-US" altLang="zh-CN" sz="2800" dirty="0"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16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65">
        <p:fade/>
      </p:transition>
    </mc:Choice>
    <mc:Fallback xmlns="">
      <p:transition advTm="8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 Setting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30594"/>
            <a:ext cx="7785465" cy="5427406"/>
          </a:xfrm>
        </p:spPr>
        <p:txBody>
          <a:bodyPr>
            <a:normAutofit/>
          </a:bodyPr>
          <a:lstStyle/>
          <a:p>
            <a:r>
              <a:rPr lang="en-US" altLang="zh-CN" sz="2000" b="1" dirty="0" smtClean="0"/>
              <a:t>Real Life Data </a:t>
            </a:r>
            <a:r>
              <a:rPr lang="en-US" altLang="zh-CN" sz="2000" b="1" dirty="0"/>
              <a:t>S</a:t>
            </a:r>
            <a:r>
              <a:rPr lang="en-US" altLang="zh-CN" sz="2000" b="1" dirty="0" smtClean="0"/>
              <a:t>et: </a:t>
            </a:r>
            <a:r>
              <a:rPr lang="en-US" altLang="zh-CN" sz="2000" dirty="0" smtClean="0"/>
              <a:t>employed from CNR*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2000" b="1" dirty="0"/>
              <a:t>S</a:t>
            </a:r>
            <a:r>
              <a:rPr lang="en-US" altLang="zh-CN" sz="2000" b="1" dirty="0" smtClean="0"/>
              <a:t>etting</a:t>
            </a:r>
          </a:p>
          <a:p>
            <a:pPr lvl="1"/>
            <a:r>
              <a:rPr lang="en-US" altLang="zh-CN" sz="2000" dirty="0"/>
              <a:t>we </a:t>
            </a:r>
            <a:r>
              <a:rPr lang="en-US" altLang="zh-CN" sz="2000" dirty="0">
                <a:solidFill>
                  <a:srgbClr val="FF0000"/>
                </a:solidFill>
              </a:rPr>
              <a:t>randomly remove 10%-90% events </a:t>
            </a:r>
            <a:r>
              <a:rPr lang="en-US" altLang="zh-CN" sz="2000" dirty="0"/>
              <a:t>from the complete sequences;</a:t>
            </a:r>
          </a:p>
          <a:p>
            <a:pPr lvl="1"/>
            <a:r>
              <a:rPr lang="en-US" altLang="zh-CN" sz="2000" dirty="0"/>
              <a:t>apply the recovery methods to recover the removed events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b="1" dirty="0" smtClean="0"/>
              <a:t>Criteria: </a:t>
            </a:r>
            <a:r>
              <a:rPr lang="en-US" altLang="zh-CN" sz="2000" dirty="0" smtClean="0"/>
              <a:t>to evaluate the </a:t>
            </a:r>
            <a:r>
              <a:rPr lang="en-US" altLang="zh-CN" sz="2000" dirty="0"/>
              <a:t>accuracy of </a:t>
            </a:r>
            <a:r>
              <a:rPr lang="en-US" altLang="zh-CN" sz="2000" dirty="0" smtClean="0"/>
              <a:t>recovery, </a:t>
            </a:r>
          </a:p>
          <a:p>
            <a:pPr lvl="1"/>
            <a:r>
              <a:rPr lang="en-US" altLang="zh-CN" sz="2000" dirty="0" smtClean="0"/>
              <a:t>F-measure of precision and recall.</a:t>
            </a:r>
            <a:endParaRPr lang="en-US" altLang="zh-CN" sz="2000" dirty="0"/>
          </a:p>
          <a:p>
            <a:r>
              <a:rPr lang="en-US" altLang="zh-CN" sz="2000" b="1" dirty="0" smtClean="0"/>
              <a:t>Baseline</a:t>
            </a:r>
            <a:r>
              <a:rPr lang="en-US" altLang="zh-CN" sz="2000" dirty="0" smtClean="0"/>
              <a:t>: the Alignment </a:t>
            </a:r>
            <a:r>
              <a:rPr lang="en-US" altLang="zh-CN" sz="2000" dirty="0"/>
              <a:t>approach</a:t>
            </a:r>
            <a:r>
              <a:rPr lang="en-US" altLang="zh-CN" sz="2000" dirty="0" smtClean="0"/>
              <a:t>.</a:t>
            </a:r>
          </a:p>
          <a:p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1600" dirty="0"/>
              <a:t>*www.tangche.com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17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735857"/>
              </p:ext>
            </p:extLst>
          </p:nvPr>
        </p:nvGraphicFramePr>
        <p:xfrm>
          <a:off x="217717" y="1909566"/>
          <a:ext cx="6081484" cy="1280160"/>
        </p:xfrm>
        <a:graphic>
          <a:graphicData uri="http://schemas.openxmlformats.org/drawingml/2006/table">
            <a:tbl>
              <a:tblPr bandCol="1">
                <a:tableStyleId>{7DF18680-E054-41AD-8BC1-D1AEF772440D}</a:tableStyleId>
              </a:tblPr>
              <a:tblGrid>
                <a:gridCol w="1558640"/>
                <a:gridCol w="793238"/>
                <a:gridCol w="1929834"/>
                <a:gridCol w="17997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No. of Process</a:t>
                      </a:r>
                      <a:r>
                        <a:rPr lang="en-US" altLang="zh-CN" baseline="0" dirty="0" smtClean="0"/>
                        <a:t> Specifications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149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Max </a:t>
                      </a:r>
                    </a:p>
                    <a:p>
                      <a:r>
                        <a:rPr lang="en-US" altLang="zh-CN" dirty="0" smtClean="0"/>
                        <a:t>Specification Size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63</a:t>
                      </a:r>
                      <a:r>
                        <a:rPr lang="en-US" altLang="zh-CN" baseline="0" dirty="0" smtClean="0"/>
                        <a:t> transitions </a:t>
                      </a:r>
                    </a:p>
                    <a:p>
                      <a:r>
                        <a:rPr lang="en-US" altLang="zh-CN" baseline="0" dirty="0" smtClean="0"/>
                        <a:t>79 places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No.</a:t>
                      </a:r>
                      <a:r>
                        <a:rPr lang="en-US" altLang="zh-CN" baseline="0" dirty="0" smtClean="0"/>
                        <a:t> of Event Sequences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4470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Max </a:t>
                      </a:r>
                    </a:p>
                    <a:p>
                      <a:r>
                        <a:rPr lang="en-US" altLang="zh-CN" dirty="0" smtClean="0"/>
                        <a:t>Sequence Size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1000 events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75036"/>
              </p:ext>
            </p:extLst>
          </p:nvPr>
        </p:nvGraphicFramePr>
        <p:xfrm>
          <a:off x="6651346" y="1861456"/>
          <a:ext cx="2409372" cy="1381760"/>
        </p:xfrm>
        <a:graphic>
          <a:graphicData uri="http://schemas.openxmlformats.org/drawingml/2006/table">
            <a:tbl>
              <a:tblPr bandCol="1">
                <a:tableStyleId>{7DF18680-E054-41AD-8BC1-D1AEF772440D}</a:tableStyleId>
              </a:tblPr>
              <a:tblGrid>
                <a:gridCol w="1843315"/>
                <a:gridCol w="5660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Causal net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 with choices (no loop)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57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 with loops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67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4903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49812">
        <p:fade/>
      </p:transition>
    </mc:Choice>
    <mc:Fallback xmlns="">
      <p:transition advTm="498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on Causal Net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86348"/>
            <a:ext cx="7785465" cy="4524874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The accuracy is no worse than Alignment algorithm.</a:t>
            </a:r>
          </a:p>
          <a:p>
            <a:r>
              <a:rPr lang="en-US" altLang="zh-CN" sz="2000" dirty="0" smtClean="0"/>
              <a:t>Our algorithm shows great improvement in time cost.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18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941723" y="1661490"/>
            <a:ext cx="7327065" cy="5209574"/>
            <a:chOff x="941723" y="1661490"/>
            <a:chExt cx="7327065" cy="5209574"/>
          </a:xfrm>
        </p:grpSpPr>
        <p:graphicFrame>
          <p:nvGraphicFramePr>
            <p:cNvPr id="18" name="图表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31378938"/>
                </p:ext>
              </p:extLst>
            </p:nvPr>
          </p:nvGraphicFramePr>
          <p:xfrm>
            <a:off x="4271655" y="4036424"/>
            <a:ext cx="3997133" cy="28346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6" name="图表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75108873"/>
                </p:ext>
              </p:extLst>
            </p:nvPr>
          </p:nvGraphicFramePr>
          <p:xfrm>
            <a:off x="941723" y="4076445"/>
            <a:ext cx="3650311" cy="27815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2" name="图表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73591288"/>
                </p:ext>
              </p:extLst>
            </p:nvPr>
          </p:nvGraphicFramePr>
          <p:xfrm>
            <a:off x="1037675" y="1665912"/>
            <a:ext cx="3572425" cy="29060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7" name="图表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9799123"/>
                </p:ext>
              </p:extLst>
            </p:nvPr>
          </p:nvGraphicFramePr>
          <p:xfrm>
            <a:off x="4497180" y="1661490"/>
            <a:ext cx="3745120" cy="29105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</p:spTree>
    <p:custDataLst>
      <p:tags r:id="rId1"/>
    </p:custDataLst>
    <p:extLst>
      <p:ext uri="{BB962C8B-B14F-4D97-AF65-F5344CB8AC3E}">
        <p14:creationId xmlns:p14="http://schemas.microsoft.com/office/powerpoint/2010/main" val="135918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20298">
        <p:fade/>
      </p:transition>
    </mc:Choice>
    <mc:Fallback xmlns="">
      <p:transition advTm="2029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on Net with Choices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86348"/>
            <a:ext cx="7785465" cy="4524874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The pruning methods are effective.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19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59232" y="6539825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0" y="1320466"/>
            <a:ext cx="9020175" cy="5537534"/>
            <a:chOff x="-37432" y="561183"/>
            <a:chExt cx="9547671" cy="6296817"/>
          </a:xfrm>
        </p:grpSpPr>
        <p:graphicFrame>
          <p:nvGraphicFramePr>
            <p:cNvPr id="10" name="图表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23148522"/>
                </p:ext>
              </p:extLst>
            </p:nvPr>
          </p:nvGraphicFramePr>
          <p:xfrm>
            <a:off x="-37432" y="1196982"/>
            <a:ext cx="5041009" cy="56610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8" name="图表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08518779"/>
                </p:ext>
              </p:extLst>
            </p:nvPr>
          </p:nvGraphicFramePr>
          <p:xfrm>
            <a:off x="2194055" y="636098"/>
            <a:ext cx="3723625" cy="31892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1" name="图表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05145335"/>
                </p:ext>
              </p:extLst>
            </p:nvPr>
          </p:nvGraphicFramePr>
          <p:xfrm>
            <a:off x="5766450" y="561183"/>
            <a:ext cx="3743789" cy="32496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aphicFrame>
        <p:nvGraphicFramePr>
          <p:cNvPr id="19" name="图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71094"/>
              </p:ext>
            </p:extLst>
          </p:nvPr>
        </p:nvGraphicFramePr>
        <p:xfrm>
          <a:off x="4419995" y="3435613"/>
          <a:ext cx="4052674" cy="3254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3511550" y="5911222"/>
            <a:ext cx="2425700" cy="721230"/>
            <a:chOff x="3406775" y="6025522"/>
            <a:chExt cx="2425700" cy="721230"/>
          </a:xfrm>
        </p:grpSpPr>
        <p:sp>
          <p:nvSpPr>
            <p:cNvPr id="9" name="矩形 8"/>
            <p:cNvSpPr/>
            <p:nvPr/>
          </p:nvSpPr>
          <p:spPr>
            <a:xfrm>
              <a:off x="3765550" y="6446670"/>
              <a:ext cx="1612900" cy="30008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Best approach</a:t>
              </a:r>
              <a:endParaRPr lang="zh-CN" altLang="en-US" dirty="0"/>
            </a:p>
          </p:txBody>
        </p:sp>
        <p:cxnSp>
          <p:nvCxnSpPr>
            <p:cNvPr id="14" name="直接连接符 13"/>
            <p:cNvCxnSpPr>
              <a:endCxn id="9" idx="1"/>
            </p:cNvCxnSpPr>
            <p:nvPr/>
          </p:nvCxnSpPr>
          <p:spPr>
            <a:xfrm>
              <a:off x="3406775" y="6216650"/>
              <a:ext cx="358775" cy="380061"/>
            </a:xfrm>
            <a:prstGeom prst="line">
              <a:avLst/>
            </a:prstGeom>
            <a:ln w="25400">
              <a:solidFill>
                <a:srgbClr val="00B05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stCxn id="9" idx="3"/>
            </p:cNvCxnSpPr>
            <p:nvPr/>
          </p:nvCxnSpPr>
          <p:spPr>
            <a:xfrm flipV="1">
              <a:off x="5378450" y="6025522"/>
              <a:ext cx="454025" cy="571189"/>
            </a:xfrm>
            <a:prstGeom prst="line">
              <a:avLst/>
            </a:prstGeom>
            <a:ln w="25400">
              <a:solidFill>
                <a:srgbClr val="00B05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9293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9874">
        <p:fade/>
      </p:transition>
    </mc:Choice>
    <mc:Fallback xmlns="">
      <p:transition advTm="198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Microsoft YaHei UI" panose="020B0503020204020204" pitchFamily="34" charset="-122"/>
              </a:rPr>
              <a:t>Outline</a:t>
            </a:r>
            <a:endParaRPr lang="zh-CN" b="1" dirty="0">
              <a:ea typeface="Microsoft YaHei U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01431"/>
            <a:ext cx="7785465" cy="5147533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rgbClr val="7030A0"/>
                </a:solidFill>
                <a:ea typeface="Microsoft YaHei UI" panose="020B0503020204020204" pitchFamily="34" charset="-122"/>
              </a:rPr>
              <a:t>Motivation</a:t>
            </a:r>
          </a:p>
          <a:p>
            <a:r>
              <a:rPr lang="en-US" altLang="zh-CN" sz="2800" dirty="0" smtClean="0">
                <a:ea typeface="Microsoft YaHei UI" panose="020B0503020204020204" pitchFamily="34" charset="-122"/>
              </a:rPr>
              <a:t>Recovery </a:t>
            </a:r>
            <a:r>
              <a:rPr lang="en-US" altLang="zh-CN" sz="2800" dirty="0">
                <a:ea typeface="Microsoft YaHei UI" panose="020B0503020204020204" pitchFamily="34" charset="-122"/>
              </a:rPr>
              <a:t>Algorithms</a:t>
            </a:r>
          </a:p>
          <a:p>
            <a:pPr lvl="1"/>
            <a:r>
              <a:rPr lang="en-US" altLang="zh-CN" sz="2400" dirty="0">
                <a:ea typeface="Microsoft YaHei UI" panose="020B0503020204020204" pitchFamily="34" charset="-122"/>
              </a:rPr>
              <a:t>Filling gaps in causal net</a:t>
            </a:r>
          </a:p>
          <a:p>
            <a:pPr lvl="1"/>
            <a:r>
              <a:rPr lang="en-US" altLang="zh-CN" sz="2400" dirty="0">
                <a:ea typeface="Microsoft YaHei UI" panose="020B0503020204020204" pitchFamily="34" charset="-122"/>
              </a:rPr>
              <a:t>Branching framework</a:t>
            </a:r>
          </a:p>
          <a:p>
            <a:pPr lvl="1"/>
            <a:r>
              <a:rPr lang="en-US" altLang="zh-CN" sz="2400" dirty="0">
                <a:ea typeface="Microsoft YaHei UI" panose="020B0503020204020204" pitchFamily="34" charset="-122"/>
              </a:rPr>
              <a:t>Dealing with loops</a:t>
            </a:r>
          </a:p>
          <a:p>
            <a:r>
              <a:rPr lang="en-US" altLang="zh-CN" sz="2800" dirty="0" smtClean="0">
                <a:ea typeface="Microsoft YaHei UI" panose="020B0503020204020204" pitchFamily="34" charset="-122"/>
              </a:rPr>
              <a:t>Experiments</a:t>
            </a:r>
          </a:p>
          <a:p>
            <a:r>
              <a:rPr lang="en-US" altLang="zh-CN" sz="2800" dirty="0" smtClean="0">
                <a:ea typeface="Microsoft YaHei UI" panose="020B0503020204020204" pitchFamily="34" charset="-122"/>
              </a:rPr>
              <a:t>Conclusion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Ongoing Work</a:t>
            </a:r>
          </a:p>
          <a:p>
            <a:endParaRPr lang="en-US" altLang="zh-CN" sz="2800" dirty="0"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2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052114" y="6548965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9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131">
        <p:fade/>
      </p:transition>
    </mc:Choice>
    <mc:Fallback xmlns="">
      <p:transition advTm="31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15900" y="2044699"/>
            <a:ext cx="8764597" cy="4645167"/>
            <a:chOff x="307997" y="1727199"/>
            <a:chExt cx="8764597" cy="4645167"/>
          </a:xfrm>
        </p:grpSpPr>
        <p:graphicFrame>
          <p:nvGraphicFramePr>
            <p:cNvPr id="11" name="图表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64522700"/>
                </p:ext>
              </p:extLst>
            </p:nvPr>
          </p:nvGraphicFramePr>
          <p:xfrm>
            <a:off x="307997" y="1727199"/>
            <a:ext cx="8764597" cy="44951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0" name="图表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96567900"/>
                </p:ext>
              </p:extLst>
            </p:nvPr>
          </p:nvGraphicFramePr>
          <p:xfrm>
            <a:off x="326130" y="2714766"/>
            <a:ext cx="3460397" cy="3657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 on Net with Loops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01097"/>
            <a:ext cx="8229600" cy="5154349"/>
          </a:xfrm>
        </p:spPr>
        <p:txBody>
          <a:bodyPr>
            <a:normAutofit/>
          </a:bodyPr>
          <a:lstStyle/>
          <a:p>
            <a:r>
              <a:rPr lang="en-US" altLang="zh-CN" sz="2000" dirty="0" err="1" smtClean="0"/>
              <a:t>Local+Reach+Bound</a:t>
            </a:r>
            <a:r>
              <a:rPr lang="en-US" altLang="zh-CN" sz="2000" dirty="0" smtClean="0"/>
              <a:t> can always achieve the lowest time cost.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20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8059232" y="6539825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6278880" y="5016500"/>
            <a:ext cx="1993614" cy="468353"/>
            <a:chOff x="7078980" y="4495800"/>
            <a:chExt cx="1993614" cy="468353"/>
          </a:xfrm>
        </p:grpSpPr>
        <p:sp>
          <p:nvSpPr>
            <p:cNvPr id="12" name="矩形 11"/>
            <p:cNvSpPr/>
            <p:nvPr/>
          </p:nvSpPr>
          <p:spPr>
            <a:xfrm>
              <a:off x="7459694" y="4664071"/>
              <a:ext cx="1612900" cy="30008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mtClean="0"/>
                <a:t>Best approach</a:t>
              </a:r>
              <a:endParaRPr lang="zh-CN" altLang="en-US" dirty="0"/>
            </a:p>
          </p:txBody>
        </p:sp>
        <p:cxnSp>
          <p:nvCxnSpPr>
            <p:cNvPr id="13" name="直接连接符 12"/>
            <p:cNvCxnSpPr>
              <a:stCxn id="12" idx="1"/>
            </p:cNvCxnSpPr>
            <p:nvPr/>
          </p:nvCxnSpPr>
          <p:spPr>
            <a:xfrm flipH="1" flipV="1">
              <a:off x="7078980" y="4495800"/>
              <a:ext cx="380714" cy="318312"/>
            </a:xfrm>
            <a:prstGeom prst="line">
              <a:avLst/>
            </a:prstGeom>
            <a:ln w="25400">
              <a:solidFill>
                <a:srgbClr val="00B05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602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5994">
        <p:fade/>
      </p:transition>
    </mc:Choice>
    <mc:Fallback xmlns="">
      <p:transition advTm="159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60091"/>
            <a:ext cx="7785465" cy="4969738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W</a:t>
            </a:r>
            <a:r>
              <a:rPr lang="en-US" altLang="zh-CN" sz="2000" dirty="0" smtClean="0"/>
              <a:t>e define the </a:t>
            </a:r>
            <a:r>
              <a:rPr lang="en-US" altLang="zh-CN" sz="2000" dirty="0">
                <a:solidFill>
                  <a:srgbClr val="FF0000"/>
                </a:solidFill>
              </a:rPr>
              <a:t>specification-based minimum </a:t>
            </a:r>
            <a:r>
              <a:rPr lang="en-US" altLang="zh-CN" sz="2000" dirty="0" smtClean="0">
                <a:solidFill>
                  <a:srgbClr val="FF0000"/>
                </a:solidFill>
              </a:rPr>
              <a:t>recovery problem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missing events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</a:t>
            </a:r>
            <a:r>
              <a:rPr lang="en-US" altLang="zh-CN" sz="2000" dirty="0" smtClean="0">
                <a:solidFill>
                  <a:srgbClr val="FF0000"/>
                </a:solidFill>
              </a:rPr>
              <a:t>prove the NP-hardness</a:t>
            </a:r>
            <a:r>
              <a:rPr lang="en-US" altLang="zh-CN" sz="2000" dirty="0" smtClean="0"/>
              <a:t> of this problem.</a:t>
            </a:r>
          </a:p>
          <a:p>
            <a:r>
              <a:rPr lang="en-US" altLang="zh-CN" sz="2000" dirty="0"/>
              <a:t>To </a:t>
            </a:r>
            <a:r>
              <a:rPr lang="en-US" altLang="zh-CN" sz="2000" dirty="0">
                <a:solidFill>
                  <a:srgbClr val="FF0000"/>
                </a:solidFill>
              </a:rPr>
              <a:t>efficiently</a:t>
            </a:r>
            <a:r>
              <a:rPr lang="en-US" altLang="zh-CN" sz="2000" dirty="0"/>
              <a:t> find the optimal </a:t>
            </a:r>
            <a:r>
              <a:rPr lang="en-US" altLang="zh-CN" sz="2000" dirty="0" smtClean="0"/>
              <a:t>recovery:</a:t>
            </a:r>
          </a:p>
          <a:p>
            <a:pPr lvl="1"/>
            <a:r>
              <a:rPr lang="en-US" altLang="zh-CN" sz="1850" dirty="0"/>
              <a:t>W</a:t>
            </a:r>
            <a:r>
              <a:rPr lang="en-US" altLang="zh-CN" sz="1850" dirty="0" smtClean="0"/>
              <a:t>e </a:t>
            </a:r>
            <a:r>
              <a:rPr lang="en-US" altLang="zh-CN" sz="1850" dirty="0"/>
              <a:t>propose a </a:t>
            </a:r>
            <a:r>
              <a:rPr lang="en-US" altLang="zh-CN" sz="1850" dirty="0" smtClean="0">
                <a:solidFill>
                  <a:srgbClr val="FF0000"/>
                </a:solidFill>
              </a:rPr>
              <a:t>backtracking </a:t>
            </a:r>
            <a:r>
              <a:rPr lang="en-US" altLang="zh-CN" sz="1850" dirty="0">
                <a:solidFill>
                  <a:srgbClr val="FF0000"/>
                </a:solidFill>
              </a:rPr>
              <a:t>idea </a:t>
            </a:r>
            <a:r>
              <a:rPr lang="en-US" altLang="zh-CN" sz="1850" dirty="0"/>
              <a:t>to reduce the redundant sequences with respect to </a:t>
            </a:r>
            <a:r>
              <a:rPr lang="en-US" altLang="zh-CN" sz="1850" dirty="0" smtClean="0"/>
              <a:t>parallel events</a:t>
            </a:r>
            <a:r>
              <a:rPr lang="en-US" altLang="zh-CN" sz="1850" dirty="0"/>
              <a:t>.</a:t>
            </a:r>
            <a:endParaRPr lang="en-US" altLang="zh-CN" sz="1850" dirty="0" smtClean="0"/>
          </a:p>
          <a:p>
            <a:pPr lvl="1"/>
            <a:r>
              <a:rPr lang="en-US" altLang="zh-CN" sz="1850" dirty="0" smtClean="0"/>
              <a:t>We </a:t>
            </a:r>
            <a:r>
              <a:rPr lang="en-US" altLang="zh-CN" sz="1850" dirty="0"/>
              <a:t>construct a </a:t>
            </a:r>
            <a:r>
              <a:rPr lang="en-US" altLang="zh-CN" sz="1850" dirty="0" smtClean="0">
                <a:solidFill>
                  <a:srgbClr val="FF0000"/>
                </a:solidFill>
              </a:rPr>
              <a:t>branching </a:t>
            </a:r>
            <a:r>
              <a:rPr lang="en-US" altLang="zh-CN" sz="1850" dirty="0">
                <a:solidFill>
                  <a:srgbClr val="FF0000"/>
                </a:solidFill>
              </a:rPr>
              <a:t>index</a:t>
            </a:r>
            <a:r>
              <a:rPr lang="en-US" altLang="zh-CN" sz="1850" dirty="0"/>
              <a:t>, and develop </a:t>
            </a:r>
            <a:r>
              <a:rPr lang="en-US" altLang="zh-CN" sz="1850" dirty="0">
                <a:solidFill>
                  <a:srgbClr val="FF0000"/>
                </a:solidFill>
              </a:rPr>
              <a:t>reachability checking </a:t>
            </a:r>
            <a:r>
              <a:rPr lang="en-US" altLang="zh-CN" sz="1850" dirty="0"/>
              <a:t>and </a:t>
            </a:r>
            <a:r>
              <a:rPr lang="en-US" altLang="zh-CN" sz="1850" dirty="0">
                <a:solidFill>
                  <a:srgbClr val="FF0000"/>
                </a:solidFill>
              </a:rPr>
              <a:t>lower bounds </a:t>
            </a:r>
            <a:r>
              <a:rPr lang="en-US" altLang="zh-CN" sz="1850" dirty="0" smtClean="0"/>
              <a:t>of recovery </a:t>
            </a:r>
            <a:r>
              <a:rPr lang="en-US" altLang="zh-CN" sz="1850" dirty="0"/>
              <a:t>distances to further accelerate the computation.</a:t>
            </a:r>
            <a:endParaRPr lang="en-US" altLang="zh-CN" sz="1850" dirty="0" smtClean="0"/>
          </a:p>
          <a:p>
            <a:pPr lvl="1"/>
            <a:r>
              <a:rPr lang="en-US" altLang="zh-CN" sz="1850" dirty="0"/>
              <a:t>T</a:t>
            </a:r>
            <a:r>
              <a:rPr lang="en-US" altLang="zh-CN" sz="1850" dirty="0" smtClean="0"/>
              <a:t>he </a:t>
            </a:r>
            <a:r>
              <a:rPr lang="en-US" altLang="zh-CN" sz="1850" dirty="0">
                <a:solidFill>
                  <a:srgbClr val="FF0000"/>
                </a:solidFill>
              </a:rPr>
              <a:t>local optimal method </a:t>
            </a:r>
            <a:r>
              <a:rPr lang="en-US" altLang="zh-CN" sz="1850" dirty="0"/>
              <a:t>can </a:t>
            </a:r>
            <a:r>
              <a:rPr lang="en-US" altLang="zh-CN" sz="1850" dirty="0" smtClean="0"/>
              <a:t>reduce the number of intermediate results.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21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59232" y="6556450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746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6459">
        <p:fade/>
      </p:transition>
    </mc:Choice>
    <mc:Fallback xmlns="">
      <p:transition advTm="3645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Ongoing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this paper of missing events, we assume that the logged event data are clean. </a:t>
            </a:r>
          </a:p>
          <a:p>
            <a:r>
              <a:rPr lang="en-US" altLang="zh-CN" sz="2000" dirty="0" smtClean="0"/>
              <a:t>However, </a:t>
            </a:r>
            <a:r>
              <a:rPr lang="en-US" altLang="zh-CN" sz="2000" dirty="0"/>
              <a:t>the </a:t>
            </a:r>
            <a:r>
              <a:rPr lang="en-US" altLang="zh-CN" sz="2000" dirty="0">
                <a:solidFill>
                  <a:srgbClr val="FF0000"/>
                </a:solidFill>
              </a:rPr>
              <a:t>logged event data </a:t>
            </a:r>
            <a:r>
              <a:rPr lang="en-US" altLang="zh-CN" sz="2000" dirty="0"/>
              <a:t>may also be </a:t>
            </a:r>
            <a:r>
              <a:rPr lang="en-US" altLang="zh-CN" sz="2000" dirty="0" smtClean="0">
                <a:solidFill>
                  <a:srgbClr val="FF0000"/>
                </a:solidFill>
              </a:rPr>
              <a:t>dirty</a:t>
            </a:r>
            <a:r>
              <a:rPr lang="en-US" altLang="zh-CN" sz="2000" dirty="0" smtClean="0"/>
              <a:t>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800" dirty="0" smtClean="0"/>
              <a:t>Encoding example: UTF-8: Re-check </a:t>
            </a:r>
            <a:r>
              <a:rPr lang="en-US" altLang="zh-CN" sz="1800" dirty="0" smtClean="0">
                <a:sym typeface="Wingdings" panose="05000000000000000000" pitchFamily="2" charset="2"/>
              </a:rPr>
              <a:t> GB2312: </a:t>
            </a:r>
            <a:r>
              <a:rPr lang="zh-CN" altLang="en-US" sz="1800" dirty="0" smtClean="0">
                <a:sym typeface="Wingdings" panose="05000000000000000000" pitchFamily="2" charset="2"/>
              </a:rPr>
              <a:t>□</a:t>
            </a:r>
            <a:r>
              <a:rPr lang="en-US" altLang="zh-CN" sz="1800" dirty="0" smtClean="0">
                <a:sym typeface="Wingdings" panose="05000000000000000000" pitchFamily="2" charset="2"/>
              </a:rPr>
              <a:t>e</a:t>
            </a:r>
            <a:r>
              <a:rPr lang="zh-CN" altLang="en-US" sz="1800" dirty="0" smtClean="0">
                <a:sym typeface="Wingdings" panose="05000000000000000000" pitchFamily="2" charset="2"/>
              </a:rPr>
              <a:t>□</a:t>
            </a:r>
            <a:r>
              <a:rPr lang="en-US" altLang="zh-CN" sz="1800" dirty="0" smtClean="0">
                <a:sym typeface="Wingdings" panose="05000000000000000000" pitchFamily="2" charset="2"/>
              </a:rPr>
              <a:t>?</a:t>
            </a:r>
            <a:r>
              <a:rPr lang="zh-CN" altLang="en-US" sz="1800" dirty="0" smtClean="0">
                <a:sym typeface="Wingdings" panose="05000000000000000000" pitchFamily="2" charset="2"/>
              </a:rPr>
              <a:t>□</a:t>
            </a:r>
            <a:endParaRPr lang="en-US" altLang="zh-CN" sz="18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8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8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Without addressing </a:t>
            </a:r>
            <a:r>
              <a:rPr lang="en-US" altLang="zh-CN" sz="2000" dirty="0"/>
              <a:t>erroneous events, </a:t>
            </a:r>
            <a:endParaRPr lang="en-US" altLang="zh-CN" sz="20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/>
              <a:t>Inaccurate </a:t>
            </a:r>
            <a:r>
              <a:rPr lang="en-US" altLang="zh-CN" sz="2000" dirty="0" smtClean="0"/>
              <a:t>provenance answer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Inaccurate query answer</a:t>
            </a:r>
          </a:p>
          <a:p>
            <a:r>
              <a:rPr lang="en-US" altLang="zh-CN" sz="2000" dirty="0" smtClean="0"/>
              <a:t>By the </a:t>
            </a:r>
            <a:r>
              <a:rPr lang="en-US" altLang="zh-CN" sz="2000" dirty="0" smtClean="0">
                <a:solidFill>
                  <a:srgbClr val="FF0000"/>
                </a:solidFill>
              </a:rPr>
              <a:t>insertion technique</a:t>
            </a:r>
            <a:r>
              <a:rPr lang="en-US" altLang="zh-CN" sz="2000" dirty="0" smtClean="0"/>
              <a:t> proposed in this paper, we </a:t>
            </a:r>
            <a:r>
              <a:rPr lang="en-US" altLang="zh-CN" sz="2000" dirty="0" smtClean="0">
                <a:solidFill>
                  <a:srgbClr val="FF0000"/>
                </a:solidFill>
              </a:rPr>
              <a:t>cannot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elimate</a:t>
            </a:r>
            <a:r>
              <a:rPr lang="en-US" altLang="zh-CN" sz="2000" dirty="0" smtClean="0">
                <a:solidFill>
                  <a:srgbClr val="FF0000"/>
                </a:solidFill>
              </a:rPr>
              <a:t> the erroneous</a:t>
            </a:r>
            <a:r>
              <a:rPr lang="en-US" altLang="zh-CN" sz="2000" dirty="0" smtClean="0"/>
              <a:t> events.</a:t>
            </a:r>
          </a:p>
          <a:p>
            <a:r>
              <a:rPr lang="en-US" altLang="zh-CN" sz="2000" dirty="0" smtClean="0"/>
              <a:t>Instead, we need to </a:t>
            </a:r>
            <a:r>
              <a:rPr lang="en-US" altLang="zh-CN" sz="2000" dirty="0" smtClean="0">
                <a:solidFill>
                  <a:srgbClr val="FF0000"/>
                </a:solidFill>
              </a:rPr>
              <a:t>modify</a:t>
            </a:r>
            <a:r>
              <a:rPr lang="en-US" altLang="zh-CN" sz="2000" dirty="0" smtClean="0"/>
              <a:t> the </a:t>
            </a:r>
            <a:r>
              <a:rPr lang="en-US" altLang="zh-CN" sz="2000" dirty="0" err="1"/>
              <a:t>mistakely</a:t>
            </a:r>
            <a:r>
              <a:rPr lang="en-US" altLang="zh-CN" sz="2000" dirty="0"/>
              <a:t> recorded</a:t>
            </a:r>
            <a:r>
              <a:rPr lang="en-US" altLang="zh-CN" sz="2000" dirty="0" smtClean="0"/>
              <a:t> events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Non-trivial, also NP-hard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/>
              <a:t>H</a:t>
            </a:r>
            <a:r>
              <a:rPr lang="en-US" altLang="zh-CN" sz="2000" dirty="0" smtClean="0"/>
              <a:t>euristic approach may apply</a:t>
            </a:r>
            <a:endParaRPr lang="en-US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22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059232" y="6556450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grpSp>
        <p:nvGrpSpPr>
          <p:cNvPr id="192" name="组合 191"/>
          <p:cNvGrpSpPr/>
          <p:nvPr/>
        </p:nvGrpSpPr>
        <p:grpSpPr>
          <a:xfrm>
            <a:off x="563527" y="2558989"/>
            <a:ext cx="8433457" cy="978695"/>
            <a:chOff x="563527" y="2558989"/>
            <a:chExt cx="8433457" cy="978695"/>
          </a:xfrm>
        </p:grpSpPr>
        <p:sp>
          <p:nvSpPr>
            <p:cNvPr id="8" name="矩形 7"/>
            <p:cNvSpPr/>
            <p:nvPr/>
          </p:nvSpPr>
          <p:spPr>
            <a:xfrm>
              <a:off x="1052102" y="2894770"/>
              <a:ext cx="219872" cy="245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sz="2800" dirty="0"/>
            </a:p>
          </p:txBody>
        </p:sp>
        <p:sp>
          <p:nvSpPr>
            <p:cNvPr id="9" name="椭圆 8"/>
            <p:cNvSpPr/>
            <p:nvPr/>
          </p:nvSpPr>
          <p:spPr>
            <a:xfrm>
              <a:off x="563527" y="2891375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>
              <a:stCxn id="9" idx="6"/>
              <a:endCxn id="8" idx="1"/>
            </p:cNvCxnSpPr>
            <p:nvPr/>
          </p:nvCxnSpPr>
          <p:spPr>
            <a:xfrm>
              <a:off x="800195" y="3015775"/>
              <a:ext cx="251907" cy="169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8" idx="3"/>
              <a:endCxn id="68" idx="2"/>
            </p:cNvCxnSpPr>
            <p:nvPr/>
          </p:nvCxnSpPr>
          <p:spPr>
            <a:xfrm flipV="1">
              <a:off x="1271974" y="2683389"/>
              <a:ext cx="144703" cy="33408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8" idx="3"/>
              <a:endCxn id="69" idx="2"/>
            </p:cNvCxnSpPr>
            <p:nvPr/>
          </p:nvCxnSpPr>
          <p:spPr>
            <a:xfrm>
              <a:off x="1271974" y="3017472"/>
              <a:ext cx="144703" cy="3812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68" idx="6"/>
              <a:endCxn id="79" idx="1"/>
            </p:cNvCxnSpPr>
            <p:nvPr/>
          </p:nvCxnSpPr>
          <p:spPr>
            <a:xfrm>
              <a:off x="1653345" y="2683389"/>
              <a:ext cx="962515" cy="163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79" idx="3"/>
              <a:endCxn id="77" idx="2"/>
            </p:cNvCxnSpPr>
            <p:nvPr/>
          </p:nvCxnSpPr>
          <p:spPr>
            <a:xfrm>
              <a:off x="2835732" y="2685027"/>
              <a:ext cx="1068487" cy="169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>
              <a:stCxn id="81" idx="3"/>
              <a:endCxn id="74" idx="2"/>
            </p:cNvCxnSpPr>
            <p:nvPr/>
          </p:nvCxnSpPr>
          <p:spPr>
            <a:xfrm>
              <a:off x="5668591" y="2685086"/>
              <a:ext cx="869376" cy="327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74" idx="6"/>
              <a:endCxn id="87" idx="1"/>
            </p:cNvCxnSpPr>
            <p:nvPr/>
          </p:nvCxnSpPr>
          <p:spPr>
            <a:xfrm>
              <a:off x="6774635" y="2688364"/>
              <a:ext cx="175151" cy="32571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75" idx="6"/>
              <a:endCxn id="87" idx="1"/>
            </p:cNvCxnSpPr>
            <p:nvPr/>
          </p:nvCxnSpPr>
          <p:spPr>
            <a:xfrm flipV="1">
              <a:off x="6774635" y="3014077"/>
              <a:ext cx="175151" cy="39920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69" idx="6"/>
              <a:endCxn id="82" idx="1"/>
            </p:cNvCxnSpPr>
            <p:nvPr/>
          </p:nvCxnSpPr>
          <p:spPr>
            <a:xfrm flipV="1">
              <a:off x="1653345" y="3398724"/>
              <a:ext cx="544882" cy="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70" idx="6"/>
              <a:endCxn id="89" idx="1"/>
            </p:cNvCxnSpPr>
            <p:nvPr/>
          </p:nvCxnSpPr>
          <p:spPr>
            <a:xfrm flipV="1">
              <a:off x="7808919" y="3008020"/>
              <a:ext cx="386196" cy="435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87" idx="3"/>
              <a:endCxn id="70" idx="2"/>
            </p:cNvCxnSpPr>
            <p:nvPr/>
          </p:nvCxnSpPr>
          <p:spPr>
            <a:xfrm flipV="1">
              <a:off x="7169658" y="3012379"/>
              <a:ext cx="402593" cy="169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89" idx="3"/>
              <a:endCxn id="73" idx="2"/>
            </p:cNvCxnSpPr>
            <p:nvPr/>
          </p:nvCxnSpPr>
          <p:spPr>
            <a:xfrm>
              <a:off x="8414987" y="3008020"/>
              <a:ext cx="345329" cy="486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77" idx="6"/>
              <a:endCxn id="81" idx="1"/>
            </p:cNvCxnSpPr>
            <p:nvPr/>
          </p:nvCxnSpPr>
          <p:spPr>
            <a:xfrm flipV="1">
              <a:off x="4140887" y="2685086"/>
              <a:ext cx="1307832" cy="163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文本框 41"/>
            <p:cNvSpPr txBox="1"/>
            <p:nvPr/>
          </p:nvSpPr>
          <p:spPr>
            <a:xfrm>
              <a:off x="714522" y="2590314"/>
              <a:ext cx="6431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Order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949711" y="2754566"/>
              <a:ext cx="17012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Pay by credit card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4622145" y="2745216"/>
              <a:ext cx="1818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credit history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56479" y="2994725"/>
              <a:ext cx="15281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inventory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6862210" y="2575309"/>
              <a:ext cx="8182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Validate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7901183" y="2573165"/>
              <a:ext cx="8370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Delivery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51" name="直接箭头连接符 50"/>
            <p:cNvCxnSpPr>
              <a:stCxn id="82" idx="3"/>
              <a:endCxn id="78" idx="2"/>
            </p:cNvCxnSpPr>
            <p:nvPr/>
          </p:nvCxnSpPr>
          <p:spPr>
            <a:xfrm>
              <a:off x="2418099" y="3398724"/>
              <a:ext cx="629293" cy="694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>
              <a:stCxn id="76" idx="6"/>
              <a:endCxn id="84" idx="1"/>
            </p:cNvCxnSpPr>
            <p:nvPr/>
          </p:nvCxnSpPr>
          <p:spPr>
            <a:xfrm>
              <a:off x="5011252" y="3405666"/>
              <a:ext cx="649438" cy="574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>
              <a:stCxn id="84" idx="3"/>
              <a:endCxn id="75" idx="2"/>
            </p:cNvCxnSpPr>
            <p:nvPr/>
          </p:nvCxnSpPr>
          <p:spPr>
            <a:xfrm>
              <a:off x="5880562" y="3411407"/>
              <a:ext cx="657405" cy="187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>
              <a:stCxn id="78" idx="6"/>
              <a:endCxn id="85" idx="1"/>
            </p:cNvCxnSpPr>
            <p:nvPr/>
          </p:nvCxnSpPr>
          <p:spPr>
            <a:xfrm>
              <a:off x="3284060" y="3405667"/>
              <a:ext cx="621630" cy="574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85" idx="3"/>
              <a:endCxn id="76" idx="2"/>
            </p:cNvCxnSpPr>
            <p:nvPr/>
          </p:nvCxnSpPr>
          <p:spPr>
            <a:xfrm flipV="1">
              <a:off x="4125562" y="3405666"/>
              <a:ext cx="649022" cy="574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文本框 70"/>
            <p:cNvSpPr txBox="1"/>
            <p:nvPr/>
          </p:nvSpPr>
          <p:spPr>
            <a:xfrm>
              <a:off x="5008341" y="2994725"/>
              <a:ext cx="15230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inventory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508410" y="2994725"/>
              <a:ext cx="10070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/>
              <a:r>
                <a:rPr lang="zh-CN" altLang="en-US" sz="1600" b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□</a:t>
              </a:r>
              <a:r>
                <a:rPr lang="en-US" altLang="zh-CN" sz="1600" b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e</a:t>
              </a:r>
              <a:r>
                <a:rPr lang="zh-CN" altLang="en-US" sz="1600" b="1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□</a:t>
              </a:r>
              <a:r>
                <a:rPr lang="en-US" altLang="zh-CN" sz="1600" b="1" dirty="0">
                  <a:solidFill>
                    <a:srgbClr val="FF0000"/>
                  </a:solidFill>
                  <a:sym typeface="Wingdings" panose="05000000000000000000" pitchFamily="2" charset="2"/>
                </a:rPr>
                <a:t>?</a:t>
              </a:r>
              <a:r>
                <a:rPr lang="zh-CN" altLang="en-US" sz="1600" b="1" dirty="0">
                  <a:solidFill>
                    <a:srgbClr val="FF0000"/>
                  </a:solidFill>
                  <a:sym typeface="Wingdings" panose="05000000000000000000" pitchFamily="2" charset="2"/>
                </a:rPr>
                <a:t>□</a:t>
              </a:r>
              <a:endParaRPr lang="en-US" altLang="zh-CN" sz="1600" b="1" dirty="0">
                <a:solidFill>
                  <a:srgbClr val="FF0000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1416677" y="2558989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1416677" y="3274325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7572251" y="2887979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8760316" y="2894770"/>
              <a:ext cx="236668" cy="2362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6537967" y="2563964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6537967" y="3288885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4774584" y="3281266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3904219" y="2562325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3047392" y="3281267"/>
              <a:ext cx="236668" cy="24879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2615860" y="2562325"/>
              <a:ext cx="219872" cy="245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sz="2800" dirty="0"/>
            </a:p>
          </p:txBody>
        </p:sp>
        <p:sp>
          <p:nvSpPr>
            <p:cNvPr id="81" name="矩形 80"/>
            <p:cNvSpPr/>
            <p:nvPr/>
          </p:nvSpPr>
          <p:spPr>
            <a:xfrm>
              <a:off x="5448719" y="2562384"/>
              <a:ext cx="219872" cy="245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D</a:t>
              </a:r>
              <a:endParaRPr lang="zh-CN" altLang="en-US" sz="2800" dirty="0"/>
            </a:p>
          </p:txBody>
        </p:sp>
        <p:sp>
          <p:nvSpPr>
            <p:cNvPr id="82" name="矩形 81"/>
            <p:cNvSpPr/>
            <p:nvPr/>
          </p:nvSpPr>
          <p:spPr>
            <a:xfrm>
              <a:off x="2198227" y="3276022"/>
              <a:ext cx="219872" cy="245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E</a:t>
              </a:r>
              <a:endParaRPr lang="zh-CN" altLang="en-US" sz="2800" dirty="0"/>
            </a:p>
          </p:txBody>
        </p:sp>
        <p:sp>
          <p:nvSpPr>
            <p:cNvPr id="84" name="矩形 83"/>
            <p:cNvSpPr/>
            <p:nvPr/>
          </p:nvSpPr>
          <p:spPr>
            <a:xfrm>
              <a:off x="5660690" y="3288705"/>
              <a:ext cx="219872" cy="245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E</a:t>
              </a:r>
              <a:endParaRPr lang="zh-CN" altLang="en-US" sz="2800" dirty="0"/>
            </a:p>
          </p:txBody>
        </p:sp>
        <p:sp>
          <p:nvSpPr>
            <p:cNvPr id="85" name="矩形 84"/>
            <p:cNvSpPr/>
            <p:nvPr/>
          </p:nvSpPr>
          <p:spPr>
            <a:xfrm>
              <a:off x="3905690" y="3288705"/>
              <a:ext cx="219872" cy="24540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7" name="矩形 86"/>
            <p:cNvSpPr/>
            <p:nvPr/>
          </p:nvSpPr>
          <p:spPr>
            <a:xfrm>
              <a:off x="6949786" y="2891375"/>
              <a:ext cx="219872" cy="245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</a:t>
              </a:r>
              <a:endParaRPr lang="zh-CN" altLang="en-US" sz="2800" dirty="0"/>
            </a:p>
          </p:txBody>
        </p:sp>
        <p:sp>
          <p:nvSpPr>
            <p:cNvPr id="89" name="矩形 88"/>
            <p:cNvSpPr/>
            <p:nvPr/>
          </p:nvSpPr>
          <p:spPr>
            <a:xfrm>
              <a:off x="8195115" y="2885318"/>
              <a:ext cx="219872" cy="2454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G</a:t>
              </a:r>
              <a:endParaRPr lang="zh-CN" altLang="en-US" sz="28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841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4460">
        <p:fade/>
      </p:transition>
    </mc:Choice>
    <mc:Fallback xmlns="">
      <p:transition spd="med" advTm="544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6996" y="1391429"/>
            <a:ext cx="6686549" cy="1101600"/>
          </a:xfrm>
        </p:spPr>
        <p:txBody>
          <a:bodyPr/>
          <a:lstStyle/>
          <a:p>
            <a:r>
              <a:rPr lang="en-US" altLang="zh-CN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Q &amp; A</a:t>
            </a:r>
            <a:endParaRPr lang="zh-CN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5497" y="1942229"/>
            <a:ext cx="6686549" cy="645300"/>
          </a:xfrm>
        </p:spPr>
        <p:txBody>
          <a:bodyPr>
            <a:normAutofit/>
          </a:bodyPr>
          <a:lstStyle/>
          <a:p>
            <a:r>
              <a:rPr lang="en-US" altLang="zh-CN" sz="21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Thanks</a:t>
            </a:r>
            <a:r>
              <a:rPr lang="zh-CN" altLang="en-US" sz="21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！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r>
              <a:rPr lang="en-US" dirty="0" smtClean="0"/>
              <a:t>/23</a:t>
            </a:r>
            <a:endParaRPr 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1026" name="Picture 2" descr="http://www.bostoncondoblog.com/wp-content/uploads/2010/01/redfigure-raised-h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95" y="3214686"/>
            <a:ext cx="5474642" cy="364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59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3922">
        <p:fade/>
      </p:transition>
    </mc:Choice>
    <mc:Fallback xmlns="">
      <p:transition advTm="139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 smtClean="0"/>
              <a:t>Event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I</a:t>
            </a:r>
            <a:r>
              <a:rPr lang="en-US" altLang="zh-CN" sz="2000" dirty="0" smtClean="0"/>
              <a:t>nformation </a:t>
            </a:r>
            <a:r>
              <a:rPr lang="en-US" altLang="zh-CN" sz="2000" dirty="0"/>
              <a:t>systems </a:t>
            </a:r>
            <a:r>
              <a:rPr lang="en-US" altLang="zh-CN" sz="2000" dirty="0" smtClean="0"/>
              <a:t>record the business history in their event logs.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3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35337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76874" y="4597158"/>
            <a:ext cx="3140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Huge Amount </a:t>
            </a:r>
            <a:r>
              <a:rPr lang="en-US" altLang="zh-CN" b="1" dirty="0"/>
              <a:t>of Event Data</a:t>
            </a:r>
            <a:r>
              <a:rPr lang="en-US" altLang="zh-CN" b="1" dirty="0" smtClean="0"/>
              <a:t>:</a:t>
            </a:r>
            <a:endParaRPr lang="en-US" altLang="zh-CN" dirty="0">
              <a:solidFill>
                <a:srgbClr val="FF00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73585"/>
              </p:ext>
            </p:extLst>
          </p:nvPr>
        </p:nvGraphicFramePr>
        <p:xfrm>
          <a:off x="950121" y="5082665"/>
          <a:ext cx="6965737" cy="16562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752800"/>
                <a:gridCol w="1745413"/>
                <a:gridCol w="1733762"/>
                <a:gridCol w="1733762"/>
              </a:tblGrid>
              <a:tr h="6504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Products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No. of Event Sequences</a:t>
                      </a:r>
                      <a:endParaRPr lang="zh-CN" alt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2" name="组合 21"/>
          <p:cNvGrpSpPr/>
          <p:nvPr/>
        </p:nvGrpSpPr>
        <p:grpSpPr>
          <a:xfrm>
            <a:off x="2530236" y="5120765"/>
            <a:ext cx="2049807" cy="1508994"/>
            <a:chOff x="2658038" y="5039825"/>
            <a:chExt cx="2049807" cy="1508994"/>
          </a:xfrm>
        </p:grpSpPr>
        <p:pic>
          <p:nvPicPr>
            <p:cNvPr id="11" name="Picture 21" descr="http://pic27.nipic.com/20130131/10278051_160734012323_2.jpg"/>
            <p:cNvPicPr>
              <a:picLocks noChangeAspect="1" noChangeArrowheads="1"/>
            </p:cNvPicPr>
            <p:nvPr/>
          </p:nvPicPr>
          <p:blipFill>
            <a:blip r:embed="rId5" cstate="print"/>
            <a:srcRect l="7416" t="41246" r="57355" b="41115"/>
            <a:stretch>
              <a:fillRect/>
            </a:stretch>
          </p:blipFill>
          <p:spPr bwMode="auto">
            <a:xfrm>
              <a:off x="3134590" y="5039825"/>
              <a:ext cx="921100" cy="447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文本框 13"/>
            <p:cNvSpPr txBox="1"/>
            <p:nvPr/>
          </p:nvSpPr>
          <p:spPr>
            <a:xfrm>
              <a:off x="2899340" y="6148709"/>
              <a:ext cx="12891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1,230,000</a:t>
              </a:r>
              <a:endParaRPr lang="zh-CN" altLang="en-US" sz="2000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658038" y="5681377"/>
              <a:ext cx="20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Power </a:t>
              </a:r>
              <a:r>
                <a:rPr lang="en-US" altLang="zh-CN" dirty="0" err="1" smtClean="0"/>
                <a:t>Generatior</a:t>
              </a:r>
              <a:endParaRPr lang="zh-CN" altLang="en-US" dirty="0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28928" y="5148569"/>
            <a:ext cx="1380564" cy="1515734"/>
            <a:chOff x="4702869" y="5039825"/>
            <a:chExt cx="1380564" cy="1515734"/>
          </a:xfrm>
        </p:grpSpPr>
        <p:pic>
          <p:nvPicPr>
            <p:cNvPr id="12" name="Picture 4" descr="三一集团官方网站"/>
            <p:cNvPicPr>
              <a:picLocks noChangeAspect="1" noChangeArrowheads="1"/>
            </p:cNvPicPr>
            <p:nvPr/>
          </p:nvPicPr>
          <p:blipFill>
            <a:blip r:embed="rId6" cstate="print"/>
            <a:srcRect r="50000" b="5470"/>
            <a:stretch>
              <a:fillRect/>
            </a:stretch>
          </p:blipFill>
          <p:spPr bwMode="auto">
            <a:xfrm>
              <a:off x="4815020" y="5039825"/>
              <a:ext cx="1268413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文本框 14"/>
            <p:cNvSpPr txBox="1"/>
            <p:nvPr/>
          </p:nvSpPr>
          <p:spPr>
            <a:xfrm>
              <a:off x="4702869" y="6155449"/>
              <a:ext cx="12891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3,260,000</a:t>
              </a:r>
              <a:endParaRPr lang="zh-CN" altLang="en-US" sz="20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834314" y="5655977"/>
              <a:ext cx="1229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Machinery</a:t>
              </a:r>
              <a:endParaRPr lang="zh-CN" altLang="en-US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69103" y="5169383"/>
            <a:ext cx="1289135" cy="1494920"/>
            <a:chOff x="6544863" y="5076028"/>
            <a:chExt cx="1289135" cy="1494920"/>
          </a:xfrm>
        </p:grpSpPr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93139" y="5076028"/>
              <a:ext cx="1116013" cy="411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文本框 15"/>
            <p:cNvSpPr txBox="1"/>
            <p:nvPr/>
          </p:nvSpPr>
          <p:spPr>
            <a:xfrm>
              <a:off x="6544863" y="6170838"/>
              <a:ext cx="12891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2,600,000</a:t>
              </a:r>
              <a:endParaRPr lang="zh-CN" altLang="en-US" sz="2000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896240" y="5681377"/>
              <a:ext cx="709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Train</a:t>
              </a:r>
              <a:endParaRPr lang="zh-CN" altLang="en-US" dirty="0"/>
            </a:p>
          </p:txBody>
        </p:sp>
      </p:grp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076724"/>
              </p:ext>
            </p:extLst>
          </p:nvPr>
        </p:nvGraphicFramePr>
        <p:xfrm>
          <a:off x="1047068" y="1729611"/>
          <a:ext cx="6282814" cy="246316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2965"/>
                <a:gridCol w="722965"/>
                <a:gridCol w="2355426"/>
                <a:gridCol w="2481458"/>
              </a:tblGrid>
              <a:tr h="41052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E ID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</a:t>
                      </a:r>
                      <a:r>
                        <a:rPr lang="en-US" altLang="zh-CN" sz="1800" baseline="0" dirty="0" smtClean="0"/>
                        <a:t> </a:t>
                      </a:r>
                      <a:r>
                        <a:rPr lang="en-US" altLang="zh-CN" sz="1800" dirty="0" smtClean="0"/>
                        <a:t>ID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Event Name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Timestamp</a:t>
                      </a:r>
                      <a:endParaRPr lang="zh-CN" altLang="en-US" sz="1800" dirty="0"/>
                    </a:p>
                  </a:txBody>
                  <a:tcPr/>
                </a:tc>
              </a:tr>
              <a:tr h="41052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Order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2013-04-22</a:t>
                      </a:r>
                      <a:r>
                        <a:rPr lang="en-US" altLang="zh-CN" sz="1800" baseline="0" dirty="0" smtClean="0"/>
                        <a:t> 13:33:34</a:t>
                      </a:r>
                      <a:endParaRPr lang="zh-CN" altLang="en-US" sz="1800" dirty="0"/>
                    </a:p>
                  </a:txBody>
                  <a:tcPr/>
                </a:tc>
              </a:tr>
              <a:tr h="41052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Pay</a:t>
                      </a:r>
                      <a:r>
                        <a:rPr lang="en-US" altLang="zh-CN" sz="1800" baseline="0" dirty="0" smtClean="0"/>
                        <a:t> by Cash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2013-04-22 15:10:17</a:t>
                      </a:r>
                      <a:endParaRPr lang="zh-CN" altLang="en-US" sz="1800" dirty="0"/>
                    </a:p>
                  </a:txBody>
                  <a:tcPr/>
                </a:tc>
              </a:tr>
              <a:tr h="41052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3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Check Inventory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2013-04-22 15:18:11</a:t>
                      </a:r>
                      <a:endParaRPr lang="zh-CN" altLang="en-US" sz="1800" dirty="0"/>
                    </a:p>
                  </a:txBody>
                  <a:tcPr/>
                </a:tc>
              </a:tr>
              <a:tr h="41052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4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Validate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2013-04-22 15:31:50</a:t>
                      </a:r>
                      <a:endParaRPr lang="zh-CN" altLang="en-US" sz="1800" dirty="0"/>
                    </a:p>
                  </a:txBody>
                  <a:tcPr/>
                </a:tc>
              </a:tr>
              <a:tr h="410527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5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1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Delivery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2013-04-23 08:14:26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文本框 26"/>
          <p:cNvSpPr txBox="1"/>
          <p:nvPr/>
        </p:nvSpPr>
        <p:spPr>
          <a:xfrm>
            <a:off x="776874" y="4297076"/>
            <a:ext cx="842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Event Sequence</a:t>
            </a:r>
            <a:r>
              <a:rPr lang="en-US" altLang="zh-CN" b="1" dirty="0" smtClean="0"/>
              <a:t>: </a:t>
            </a:r>
            <a:r>
              <a:rPr lang="en-US" altLang="zh-CN" dirty="0" smtClean="0"/>
              <a:t>Order </a:t>
            </a:r>
            <a:r>
              <a:rPr lang="pt-BR" altLang="zh-CN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Pay by </a:t>
            </a:r>
            <a:r>
              <a:rPr lang="en-US" altLang="zh-CN" dirty="0" smtClean="0"/>
              <a:t>cash </a:t>
            </a:r>
            <a:r>
              <a:rPr lang="pt-BR" altLang="zh-CN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Check </a:t>
            </a:r>
            <a:r>
              <a:rPr lang="en-US" altLang="zh-CN" dirty="0" smtClean="0"/>
              <a:t>inventory </a:t>
            </a:r>
            <a:r>
              <a:rPr lang="pt-BR" altLang="zh-CN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Validate </a:t>
            </a:r>
            <a:r>
              <a:rPr lang="pt-BR" altLang="zh-CN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Delivery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05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2109">
        <p:fade/>
      </p:transition>
    </mc:Choice>
    <mc:Fallback xmlns="">
      <p:transition advTm="621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Process Specification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166483"/>
            <a:ext cx="7785465" cy="4744739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B</a:t>
            </a:r>
            <a:r>
              <a:rPr lang="en-US" altLang="zh-CN" sz="2000" dirty="0" smtClean="0"/>
              <a:t>usiness </a:t>
            </a:r>
            <a:r>
              <a:rPr lang="en-US" altLang="zh-CN" sz="2000" dirty="0"/>
              <a:t>events </a:t>
            </a:r>
            <a:r>
              <a:rPr lang="en-US" altLang="zh-CN" sz="2000" dirty="0" smtClean="0"/>
              <a:t>often </a:t>
            </a:r>
            <a:r>
              <a:rPr lang="en-US" altLang="zh-CN" sz="2000" dirty="0">
                <a:solidFill>
                  <a:srgbClr val="FF0000"/>
                </a:solidFill>
              </a:rPr>
              <a:t>follow</a:t>
            </a:r>
            <a:r>
              <a:rPr lang="en-US" altLang="zh-CN" sz="2000" dirty="0"/>
              <a:t> certain business rules or </a:t>
            </a:r>
            <a:r>
              <a:rPr lang="en-US" altLang="zh-CN" sz="2000" dirty="0" smtClean="0"/>
              <a:t>constraints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4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035337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70463"/>
              </p:ext>
            </p:extLst>
          </p:nvPr>
        </p:nvGraphicFramePr>
        <p:xfrm>
          <a:off x="1349112" y="1911079"/>
          <a:ext cx="7375788" cy="168846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9753"/>
                <a:gridCol w="7016035"/>
              </a:tblGrid>
              <a:tr h="4958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/>
                        <a:t>1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dirty="0" smtClean="0"/>
                    </a:p>
                  </a:txBody>
                  <a:tcPr/>
                </a:tc>
              </a:tr>
              <a:tr h="6001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dirty="0" smtClean="0"/>
                    </a:p>
                  </a:txBody>
                  <a:tcPr/>
                </a:tc>
              </a:tr>
              <a:tr h="5924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3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692784" y="1890842"/>
            <a:ext cx="645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dirty="0" smtClean="0"/>
              <a:t>Order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 smtClean="0"/>
              <a:t>Pay by cash </a:t>
            </a:r>
            <a:r>
              <a:rPr lang="pt-BR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 smtClean="0"/>
              <a:t>Check inventory </a:t>
            </a:r>
            <a:r>
              <a:rPr lang="pt-BR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/>
              <a:t>Validate </a:t>
            </a:r>
            <a:r>
              <a:rPr lang="pt-BR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/>
              <a:t>Delivery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688413" y="2374785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dirty="0"/>
              <a:t>Order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Check inventory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</a:t>
            </a:r>
            <a:r>
              <a:rPr lang="en-US" altLang="zh-CN" dirty="0" smtClean="0"/>
              <a:t>Pay by credit card </a:t>
            </a:r>
            <a:r>
              <a:rPr lang="pt-BR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Check credit history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Validate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Delivery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688411" y="3004658"/>
            <a:ext cx="694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dirty="0"/>
              <a:t>Order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Check inventory </a:t>
            </a:r>
            <a:r>
              <a:rPr lang="pt-BR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Pay by cash </a:t>
            </a:r>
            <a:r>
              <a:rPr lang="pt-BR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/>
              <a:t> </a:t>
            </a:r>
            <a:r>
              <a:rPr lang="en-US" altLang="zh-CN" dirty="0"/>
              <a:t>Re-check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Check inventory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Validate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/>
              <a:t> Delivery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0753" y="5156614"/>
            <a:ext cx="1430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rocess </a:t>
            </a:r>
          </a:p>
          <a:p>
            <a:r>
              <a:rPr lang="en-US" altLang="zh-CN" dirty="0" smtClean="0"/>
              <a:t>specification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45671" y="22488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Event </a:t>
            </a:r>
          </a:p>
          <a:p>
            <a:r>
              <a:rPr lang="en-US" altLang="zh-CN" dirty="0" smtClean="0"/>
              <a:t>sequences</a:t>
            </a:r>
            <a:endParaRPr lang="zh-CN" altLang="en-US" dirty="0"/>
          </a:p>
        </p:txBody>
      </p:sp>
      <p:sp>
        <p:nvSpPr>
          <p:cNvPr id="20" name="下箭头 19"/>
          <p:cNvSpPr/>
          <p:nvPr/>
        </p:nvSpPr>
        <p:spPr>
          <a:xfrm>
            <a:off x="182490" y="2927926"/>
            <a:ext cx="660503" cy="2085359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51970" y="3535090"/>
            <a:ext cx="553998" cy="912622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follow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02463" y="3695674"/>
            <a:ext cx="16600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Constraints by </a:t>
            </a:r>
          </a:p>
          <a:p>
            <a:r>
              <a:rPr lang="en-US" altLang="zh-CN" dirty="0" smtClean="0"/>
              <a:t>Petri net: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Sequence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Parallel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Choice</a:t>
            </a:r>
          </a:p>
        </p:txBody>
      </p:sp>
      <p:grpSp>
        <p:nvGrpSpPr>
          <p:cNvPr id="138" name="组合 137"/>
          <p:cNvGrpSpPr/>
          <p:nvPr/>
        </p:nvGrpSpPr>
        <p:grpSpPr>
          <a:xfrm>
            <a:off x="2534749" y="3672495"/>
            <a:ext cx="6402139" cy="3148630"/>
            <a:chOff x="-6515642" y="3984867"/>
            <a:chExt cx="6402139" cy="3148630"/>
          </a:xfrm>
        </p:grpSpPr>
        <p:sp>
          <p:nvSpPr>
            <p:cNvPr id="7" name="矩形 6"/>
            <p:cNvSpPr/>
            <p:nvPr/>
          </p:nvSpPr>
          <p:spPr>
            <a:xfrm>
              <a:off x="-5965552" y="541825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26" name="椭圆 25"/>
            <p:cNvSpPr/>
            <p:nvPr/>
          </p:nvSpPr>
          <p:spPr>
            <a:xfrm>
              <a:off x="-6515642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9" name="直接箭头连接符 28"/>
            <p:cNvCxnSpPr>
              <a:stCxn id="26" idx="6"/>
              <a:endCxn id="7" idx="1"/>
            </p:cNvCxnSpPr>
            <p:nvPr/>
          </p:nvCxnSpPr>
          <p:spPr>
            <a:xfrm>
              <a:off x="-6267992" y="5543112"/>
              <a:ext cx="302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椭圆 45"/>
            <p:cNvSpPr/>
            <p:nvPr/>
          </p:nvSpPr>
          <p:spPr>
            <a:xfrm>
              <a:off x="-5343525" y="4750953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-5343525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48" name="直接箭头连接符 47"/>
            <p:cNvCxnSpPr>
              <a:stCxn id="7" idx="3"/>
              <a:endCxn id="46" idx="2"/>
            </p:cNvCxnSpPr>
            <p:nvPr/>
          </p:nvCxnSpPr>
          <p:spPr>
            <a:xfrm flipV="1">
              <a:off x="-5731260" y="4882119"/>
              <a:ext cx="387735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箭头连接符 49"/>
            <p:cNvCxnSpPr>
              <a:stCxn id="7" idx="3"/>
              <a:endCxn id="47" idx="2"/>
            </p:cNvCxnSpPr>
            <p:nvPr/>
          </p:nvCxnSpPr>
          <p:spPr>
            <a:xfrm>
              <a:off x="-5731260" y="5546265"/>
              <a:ext cx="387735" cy="74227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矩形 56"/>
            <p:cNvSpPr/>
            <p:nvPr/>
          </p:nvSpPr>
          <p:spPr>
            <a:xfrm>
              <a:off x="-3974332" y="435218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58" name="矩形 57"/>
            <p:cNvSpPr/>
            <p:nvPr/>
          </p:nvSpPr>
          <p:spPr>
            <a:xfrm>
              <a:off x="-466050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-323827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62" name="矩形 61"/>
            <p:cNvSpPr/>
            <p:nvPr/>
          </p:nvSpPr>
          <p:spPr>
            <a:xfrm>
              <a:off x="-3974332" y="616367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-3974332" y="654972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H</a:t>
              </a:r>
              <a:endParaRPr lang="zh-CN" altLang="en-US" dirty="0"/>
            </a:p>
          </p:txBody>
        </p:sp>
        <p:sp>
          <p:nvSpPr>
            <p:cNvPr id="66" name="矩形 65"/>
            <p:cNvSpPr/>
            <p:nvPr/>
          </p:nvSpPr>
          <p:spPr>
            <a:xfrm>
              <a:off x="-1952110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</a:t>
              </a:r>
              <a:endParaRPr lang="zh-CN" altLang="en-US" dirty="0"/>
            </a:p>
          </p:txBody>
        </p:sp>
        <p:sp>
          <p:nvSpPr>
            <p:cNvPr id="70" name="椭圆 69"/>
            <p:cNvSpPr/>
            <p:nvPr/>
          </p:nvSpPr>
          <p:spPr>
            <a:xfrm>
              <a:off x="-2545540" y="4744648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-2551822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-911235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G</a:t>
              </a:r>
              <a:endParaRPr lang="zh-CN" altLang="en-US" dirty="0"/>
            </a:p>
          </p:txBody>
        </p:sp>
        <p:sp>
          <p:nvSpPr>
            <p:cNvPr id="75" name="椭圆 74"/>
            <p:cNvSpPr/>
            <p:nvPr/>
          </p:nvSpPr>
          <p:spPr>
            <a:xfrm>
              <a:off x="-1410723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-365750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7" name="直接箭头连接符 76"/>
            <p:cNvCxnSpPr>
              <a:stCxn id="46" idx="7"/>
              <a:endCxn id="57" idx="1"/>
            </p:cNvCxnSpPr>
            <p:nvPr/>
          </p:nvCxnSpPr>
          <p:spPr>
            <a:xfrm flipV="1">
              <a:off x="-5132143" y="4480198"/>
              <a:ext cx="1157811" cy="30917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/>
            <p:cNvCxnSpPr>
              <a:stCxn id="46" idx="6"/>
              <a:endCxn id="58" idx="1"/>
            </p:cNvCxnSpPr>
            <p:nvPr/>
          </p:nvCxnSpPr>
          <p:spPr>
            <a:xfrm flipV="1">
              <a:off x="-5095875" y="4878967"/>
              <a:ext cx="43537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箭头连接符 78"/>
            <p:cNvCxnSpPr>
              <a:stCxn id="57" idx="3"/>
              <a:endCxn id="70" idx="1"/>
            </p:cNvCxnSpPr>
            <p:nvPr/>
          </p:nvCxnSpPr>
          <p:spPr>
            <a:xfrm>
              <a:off x="-3740040" y="4480198"/>
              <a:ext cx="1230768" cy="30286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/>
            <p:cNvCxnSpPr>
              <a:stCxn id="58" idx="3"/>
              <a:endCxn id="97" idx="2"/>
            </p:cNvCxnSpPr>
            <p:nvPr/>
          </p:nvCxnSpPr>
          <p:spPr>
            <a:xfrm>
              <a:off x="-4426210" y="4878967"/>
              <a:ext cx="44519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80"/>
            <p:cNvCxnSpPr>
              <a:stCxn id="61" idx="3"/>
              <a:endCxn id="70" idx="2"/>
            </p:cNvCxnSpPr>
            <p:nvPr/>
          </p:nvCxnSpPr>
          <p:spPr>
            <a:xfrm flipV="1">
              <a:off x="-3003980" y="4875814"/>
              <a:ext cx="458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箭头连接符 81"/>
            <p:cNvCxnSpPr>
              <a:stCxn id="70" idx="6"/>
              <a:endCxn id="66" idx="1"/>
            </p:cNvCxnSpPr>
            <p:nvPr/>
          </p:nvCxnSpPr>
          <p:spPr>
            <a:xfrm>
              <a:off x="-2297890" y="4875814"/>
              <a:ext cx="345780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/>
            <p:cNvCxnSpPr>
              <a:stCxn id="72" idx="7"/>
              <a:endCxn id="66" idx="1"/>
            </p:cNvCxnSpPr>
            <p:nvPr/>
          </p:nvCxnSpPr>
          <p:spPr>
            <a:xfrm flipV="1">
              <a:off x="-2340440" y="5539960"/>
              <a:ext cx="388330" cy="65582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>
              <a:stCxn id="62" idx="3"/>
              <a:endCxn id="72" idx="2"/>
            </p:cNvCxnSpPr>
            <p:nvPr/>
          </p:nvCxnSpPr>
          <p:spPr>
            <a:xfrm flipV="1">
              <a:off x="-3740040" y="6288535"/>
              <a:ext cx="1188218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箭头连接符 84"/>
            <p:cNvCxnSpPr>
              <a:stCxn id="47" idx="6"/>
              <a:endCxn id="62" idx="1"/>
            </p:cNvCxnSpPr>
            <p:nvPr/>
          </p:nvCxnSpPr>
          <p:spPr>
            <a:xfrm>
              <a:off x="-5095875" y="6288535"/>
              <a:ext cx="1121543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箭头连接符 85"/>
            <p:cNvCxnSpPr>
              <a:stCxn id="63" idx="1"/>
              <a:endCxn id="47" idx="5"/>
            </p:cNvCxnSpPr>
            <p:nvPr/>
          </p:nvCxnSpPr>
          <p:spPr>
            <a:xfrm flipH="1" flipV="1">
              <a:off x="-5132143" y="6381283"/>
              <a:ext cx="1157811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>
              <a:stCxn id="72" idx="3"/>
              <a:endCxn id="63" idx="3"/>
            </p:cNvCxnSpPr>
            <p:nvPr/>
          </p:nvCxnSpPr>
          <p:spPr>
            <a:xfrm flipH="1">
              <a:off x="-3740040" y="6381283"/>
              <a:ext cx="1224486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箭头连接符 87"/>
            <p:cNvCxnSpPr>
              <a:stCxn id="75" idx="6"/>
              <a:endCxn id="73" idx="1"/>
            </p:cNvCxnSpPr>
            <p:nvPr/>
          </p:nvCxnSpPr>
          <p:spPr>
            <a:xfrm flipV="1">
              <a:off x="-1163073" y="5539960"/>
              <a:ext cx="251838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箭头连接符 88"/>
            <p:cNvCxnSpPr>
              <a:stCxn id="66" idx="3"/>
              <a:endCxn id="75" idx="2"/>
            </p:cNvCxnSpPr>
            <p:nvPr/>
          </p:nvCxnSpPr>
          <p:spPr>
            <a:xfrm>
              <a:off x="-1717818" y="5539960"/>
              <a:ext cx="307095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箭头连接符 89"/>
            <p:cNvCxnSpPr>
              <a:stCxn id="73" idx="3"/>
              <a:endCxn id="76" idx="2"/>
            </p:cNvCxnSpPr>
            <p:nvPr/>
          </p:nvCxnSpPr>
          <p:spPr>
            <a:xfrm>
              <a:off x="-676943" y="5539960"/>
              <a:ext cx="31119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椭圆 96"/>
            <p:cNvSpPr/>
            <p:nvPr/>
          </p:nvSpPr>
          <p:spPr>
            <a:xfrm>
              <a:off x="-3981011" y="4754292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99" name="直接箭头连接符 98"/>
            <p:cNvCxnSpPr>
              <a:stCxn id="97" idx="6"/>
              <a:endCxn id="61" idx="1"/>
            </p:cNvCxnSpPr>
            <p:nvPr/>
          </p:nvCxnSpPr>
          <p:spPr>
            <a:xfrm flipV="1">
              <a:off x="-3733361" y="4878967"/>
              <a:ext cx="49508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文本框 125"/>
            <p:cNvSpPr txBox="1"/>
            <p:nvPr/>
          </p:nvSpPr>
          <p:spPr>
            <a:xfrm>
              <a:off x="-6242063" y="5056274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latin typeface="Arial Narrow" panose="020B0606020202030204" pitchFamily="34" charset="0"/>
                </a:rPr>
                <a:t>Order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27" name="文本框 126"/>
            <p:cNvSpPr txBox="1"/>
            <p:nvPr/>
          </p:nvSpPr>
          <p:spPr>
            <a:xfrm>
              <a:off x="-4997745" y="4977606"/>
              <a:ext cx="1182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Arial Narrow" panose="020B0606020202030204" pitchFamily="34" charset="0"/>
                </a:rPr>
                <a:t>Pay by credit card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-3596661" y="4977606"/>
              <a:ext cx="1320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Arial Narrow" panose="020B0606020202030204" pitchFamily="34" charset="0"/>
                </a:rPr>
                <a:t>Check credit history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-4618613" y="5816811"/>
              <a:ext cx="1656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Arial Narrow" panose="020B0606020202030204" pitchFamily="34" charset="0"/>
                </a:rPr>
                <a:t>Check inventory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-4429185" y="3984867"/>
              <a:ext cx="1341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latin typeface="Arial Narrow" panose="020B0606020202030204" pitchFamily="34" charset="0"/>
                </a:rPr>
                <a:t>Pay by cash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35" name="文本框 134"/>
            <p:cNvSpPr txBox="1"/>
            <p:nvPr/>
          </p:nvSpPr>
          <p:spPr>
            <a:xfrm>
              <a:off x="-4370125" y="6764165"/>
              <a:ext cx="1025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Arial Narrow" panose="020B0606020202030204" pitchFamily="34" charset="0"/>
                </a:rPr>
                <a:t>Re-check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-2088502" y="5056274"/>
              <a:ext cx="902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latin typeface="Arial Narrow" panose="020B0606020202030204" pitchFamily="34" charset="0"/>
                </a:rPr>
                <a:t>Validate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-1037154" y="5057468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>
                  <a:latin typeface="Arial Narrow" panose="020B0606020202030204" pitchFamily="34" charset="0"/>
                </a:rPr>
                <a:t>Delivery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66" name="组合 165"/>
          <p:cNvGrpSpPr/>
          <p:nvPr/>
        </p:nvGrpSpPr>
        <p:grpSpPr>
          <a:xfrm>
            <a:off x="3095758" y="3748773"/>
            <a:ext cx="1098212" cy="992746"/>
            <a:chOff x="3095758" y="3748773"/>
            <a:chExt cx="1098212" cy="992746"/>
          </a:xfrm>
        </p:grpSpPr>
        <p:sp>
          <p:nvSpPr>
            <p:cNvPr id="139" name="弧形 138"/>
            <p:cNvSpPr/>
            <p:nvPr/>
          </p:nvSpPr>
          <p:spPr>
            <a:xfrm>
              <a:off x="3695436" y="4358711"/>
              <a:ext cx="410103" cy="382808"/>
            </a:xfrm>
            <a:prstGeom prst="arc">
              <a:avLst>
                <a:gd name="adj1" fmla="val 16093246"/>
                <a:gd name="adj2" fmla="val 2581504"/>
              </a:avLst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3095758" y="3748773"/>
              <a:ext cx="1098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XOR</a:t>
              </a:r>
            </a:p>
            <a:p>
              <a:r>
                <a:rPr lang="en-US" altLang="zh-CN" dirty="0" smtClean="0">
                  <a:solidFill>
                    <a:srgbClr val="FF0000"/>
                  </a:solidFill>
                </a:rPr>
                <a:t>split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6" name="直接连接符 145"/>
            <p:cNvCxnSpPr/>
            <p:nvPr/>
          </p:nvCxnSpPr>
          <p:spPr>
            <a:xfrm>
              <a:off x="3677277" y="4111106"/>
              <a:ext cx="182205" cy="188997"/>
            </a:xfrm>
            <a:prstGeom prst="line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组合 166"/>
          <p:cNvGrpSpPr/>
          <p:nvPr/>
        </p:nvGrpSpPr>
        <p:grpSpPr>
          <a:xfrm>
            <a:off x="6242626" y="3778416"/>
            <a:ext cx="1191630" cy="929219"/>
            <a:chOff x="6242626" y="3778416"/>
            <a:chExt cx="1191630" cy="929219"/>
          </a:xfrm>
        </p:grpSpPr>
        <p:sp>
          <p:nvSpPr>
            <p:cNvPr id="140" name="弧形 139"/>
            <p:cNvSpPr/>
            <p:nvPr/>
          </p:nvSpPr>
          <p:spPr>
            <a:xfrm>
              <a:off x="6242626" y="4324827"/>
              <a:ext cx="410103" cy="382808"/>
            </a:xfrm>
            <a:prstGeom prst="arc">
              <a:avLst>
                <a:gd name="adj1" fmla="val 7925928"/>
                <a:gd name="adj2" fmla="val 16645569"/>
              </a:avLst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6597077" y="3778416"/>
              <a:ext cx="8371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XOR</a:t>
              </a:r>
            </a:p>
            <a:p>
              <a:r>
                <a:rPr lang="en-US" altLang="zh-CN" dirty="0" smtClean="0">
                  <a:solidFill>
                    <a:srgbClr val="FF0000"/>
                  </a:solidFill>
                </a:rPr>
                <a:t>join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8" name="直接连接符 147"/>
            <p:cNvCxnSpPr>
              <a:stCxn id="144" idx="1"/>
            </p:cNvCxnSpPr>
            <p:nvPr/>
          </p:nvCxnSpPr>
          <p:spPr>
            <a:xfrm flipH="1">
              <a:off x="6382876" y="4101582"/>
              <a:ext cx="214201" cy="146676"/>
            </a:xfrm>
            <a:prstGeom prst="line">
              <a:avLst/>
            </a:prstGeom>
            <a:ln w="317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组合 167"/>
          <p:cNvGrpSpPr/>
          <p:nvPr/>
        </p:nvGrpSpPr>
        <p:grpSpPr>
          <a:xfrm>
            <a:off x="2532954" y="5466919"/>
            <a:ext cx="1098212" cy="796113"/>
            <a:chOff x="2532954" y="5466919"/>
            <a:chExt cx="1098212" cy="796113"/>
          </a:xfrm>
        </p:grpSpPr>
        <p:sp>
          <p:nvSpPr>
            <p:cNvPr id="153" name="文本框 152"/>
            <p:cNvSpPr txBox="1"/>
            <p:nvPr/>
          </p:nvSpPr>
          <p:spPr>
            <a:xfrm>
              <a:off x="2532954" y="5616701"/>
              <a:ext cx="1098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AND</a:t>
              </a:r>
            </a:p>
            <a:p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split</a:t>
              </a:r>
              <a:endParaRPr lang="zh-CN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54" name="直接连接符 153"/>
            <p:cNvCxnSpPr/>
            <p:nvPr/>
          </p:nvCxnSpPr>
          <p:spPr>
            <a:xfrm flipV="1">
              <a:off x="3083099" y="5466919"/>
              <a:ext cx="65103" cy="199813"/>
            </a:xfrm>
            <a:prstGeom prst="line">
              <a:avLst/>
            </a:prstGeom>
            <a:ln w="317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组合 168"/>
          <p:cNvGrpSpPr/>
          <p:nvPr/>
        </p:nvGrpSpPr>
        <p:grpSpPr>
          <a:xfrm>
            <a:off x="7078729" y="5477873"/>
            <a:ext cx="1098212" cy="798503"/>
            <a:chOff x="7078729" y="5477873"/>
            <a:chExt cx="1098212" cy="798503"/>
          </a:xfrm>
        </p:grpSpPr>
        <p:sp>
          <p:nvSpPr>
            <p:cNvPr id="152" name="文本框 151"/>
            <p:cNvSpPr txBox="1"/>
            <p:nvPr/>
          </p:nvSpPr>
          <p:spPr>
            <a:xfrm>
              <a:off x="7078729" y="5630045"/>
              <a:ext cx="1098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AND</a:t>
              </a:r>
            </a:p>
            <a:p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join</a:t>
              </a:r>
              <a:endParaRPr lang="zh-CN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57" name="直接连接符 156"/>
            <p:cNvCxnSpPr/>
            <p:nvPr/>
          </p:nvCxnSpPr>
          <p:spPr>
            <a:xfrm flipH="1" flipV="1">
              <a:off x="7235897" y="5477873"/>
              <a:ext cx="108986" cy="209436"/>
            </a:xfrm>
            <a:prstGeom prst="line">
              <a:avLst/>
            </a:prstGeom>
            <a:ln w="317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矩形 172"/>
          <p:cNvSpPr/>
          <p:nvPr/>
        </p:nvSpPr>
        <p:spPr>
          <a:xfrm>
            <a:off x="1688447" y="1883105"/>
            <a:ext cx="2252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Order </a:t>
            </a:r>
            <a:r>
              <a:rPr lang="pt-BR" altLang="zh-CN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Pay by cash 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219" name="矩形 218"/>
          <p:cNvSpPr/>
          <p:nvPr/>
        </p:nvSpPr>
        <p:spPr>
          <a:xfrm>
            <a:off x="2565543" y="1890960"/>
            <a:ext cx="3216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Pay by cash </a:t>
            </a:r>
            <a:r>
              <a:rPr lang="pt-BR" altLang="zh-CN" sz="1600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Check inventory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0" name="矩形 219"/>
          <p:cNvSpPr/>
          <p:nvPr/>
        </p:nvSpPr>
        <p:spPr>
          <a:xfrm>
            <a:off x="2562368" y="3009118"/>
            <a:ext cx="3267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Check inventory </a:t>
            </a:r>
            <a:r>
              <a:rPr lang="pt-BR" altLang="zh-CN" sz="1600" b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Pay by cash 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23" name="组合 222"/>
          <p:cNvGrpSpPr/>
          <p:nvPr/>
        </p:nvGrpSpPr>
        <p:grpSpPr>
          <a:xfrm>
            <a:off x="2565482" y="1887533"/>
            <a:ext cx="3194387" cy="1490853"/>
            <a:chOff x="2568892" y="1885338"/>
            <a:chExt cx="3194387" cy="1490853"/>
          </a:xfrm>
        </p:grpSpPr>
        <p:sp>
          <p:nvSpPr>
            <p:cNvPr id="221" name="矩形 220"/>
            <p:cNvSpPr/>
            <p:nvPr/>
          </p:nvSpPr>
          <p:spPr>
            <a:xfrm>
              <a:off x="2568892" y="1885338"/>
              <a:ext cx="1318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Pay by cash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22" name="矩形 221"/>
            <p:cNvSpPr/>
            <p:nvPr/>
          </p:nvSpPr>
          <p:spPr>
            <a:xfrm>
              <a:off x="4444841" y="3006859"/>
              <a:ext cx="1318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Pay by cash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29" name="矩形 228"/>
          <p:cNvSpPr/>
          <p:nvPr/>
        </p:nvSpPr>
        <p:spPr>
          <a:xfrm>
            <a:off x="4442885" y="2374992"/>
            <a:ext cx="1992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Pay by credit </a:t>
            </a:r>
            <a:r>
              <a:rPr lang="en-US" altLang="zh-CN" dirty="0" smtClean="0">
                <a:solidFill>
                  <a:srgbClr val="FF0000"/>
                </a:solidFill>
              </a:rPr>
              <a:t>card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447953" y="3686257"/>
            <a:ext cx="1579103" cy="2501078"/>
            <a:chOff x="9256537" y="1666747"/>
            <a:chExt cx="1579103" cy="2501078"/>
          </a:xfrm>
        </p:grpSpPr>
        <p:sp>
          <p:nvSpPr>
            <p:cNvPr id="5" name="圆角矩形 4"/>
            <p:cNvSpPr/>
            <p:nvPr/>
          </p:nvSpPr>
          <p:spPr>
            <a:xfrm>
              <a:off x="9423738" y="1666747"/>
              <a:ext cx="1341275" cy="708038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9256537" y="3498691"/>
              <a:ext cx="1579103" cy="669134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837851" y="3688180"/>
            <a:ext cx="3038203" cy="1797355"/>
            <a:chOff x="9220471" y="2173250"/>
            <a:chExt cx="3038203" cy="1797355"/>
          </a:xfrm>
        </p:grpSpPr>
        <p:grpSp>
          <p:nvGrpSpPr>
            <p:cNvPr id="184" name="组合 183"/>
            <p:cNvGrpSpPr/>
            <p:nvPr/>
          </p:nvGrpSpPr>
          <p:grpSpPr>
            <a:xfrm>
              <a:off x="9701078" y="2655283"/>
              <a:ext cx="1756928" cy="1066067"/>
              <a:chOff x="3505726" y="3079626"/>
              <a:chExt cx="1756928" cy="1066067"/>
            </a:xfrm>
          </p:grpSpPr>
          <p:sp>
            <p:nvSpPr>
              <p:cNvPr id="178" name="椭圆 177"/>
              <p:cNvSpPr/>
              <p:nvPr/>
            </p:nvSpPr>
            <p:spPr>
              <a:xfrm>
                <a:off x="3893461" y="3350381"/>
                <a:ext cx="247650" cy="262332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cxnSp>
            <p:nvCxnSpPr>
              <p:cNvPr id="179" name="直接箭头连接符 178"/>
              <p:cNvCxnSpPr>
                <a:endCxn id="178" idx="2"/>
              </p:cNvCxnSpPr>
              <p:nvPr/>
            </p:nvCxnSpPr>
            <p:spPr>
              <a:xfrm flipV="1">
                <a:off x="3505726" y="3481547"/>
                <a:ext cx="387735" cy="664146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箭头连接符 180"/>
              <p:cNvCxnSpPr>
                <a:stCxn id="178" idx="7"/>
              </p:cNvCxnSpPr>
              <p:nvPr/>
            </p:nvCxnSpPr>
            <p:spPr>
              <a:xfrm flipV="1">
                <a:off x="4104843" y="3079626"/>
                <a:ext cx="1157811" cy="309173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圆角矩形 102"/>
            <p:cNvSpPr/>
            <p:nvPr/>
          </p:nvSpPr>
          <p:spPr>
            <a:xfrm>
              <a:off x="9220471" y="3262567"/>
              <a:ext cx="670638" cy="708038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圆角矩形 103"/>
            <p:cNvSpPr/>
            <p:nvPr/>
          </p:nvSpPr>
          <p:spPr>
            <a:xfrm>
              <a:off x="10998749" y="2173250"/>
              <a:ext cx="1259925" cy="708038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049655" y="3690295"/>
            <a:ext cx="1830986" cy="1597888"/>
            <a:chOff x="9209977" y="2697950"/>
            <a:chExt cx="1830986" cy="1597888"/>
          </a:xfrm>
        </p:grpSpPr>
        <p:sp>
          <p:nvSpPr>
            <p:cNvPr id="106" name="圆角矩形 105"/>
            <p:cNvSpPr/>
            <p:nvPr/>
          </p:nvSpPr>
          <p:spPr>
            <a:xfrm>
              <a:off x="9781038" y="2697950"/>
              <a:ext cx="1259925" cy="70803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圆角矩形 106"/>
            <p:cNvSpPr/>
            <p:nvPr/>
          </p:nvSpPr>
          <p:spPr>
            <a:xfrm>
              <a:off x="9209977" y="3420435"/>
              <a:ext cx="1201024" cy="87540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2921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64213">
        <p:fade/>
      </p:transition>
    </mc:Choice>
    <mc:Fallback xmlns="">
      <p:transition advTm="1642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3" grpId="0"/>
      <p:bldP spid="16" grpId="0"/>
      <p:bldP spid="18" grpId="0"/>
      <p:bldP spid="19" grpId="0"/>
      <p:bldP spid="20" grpId="0" animBg="1"/>
      <p:bldP spid="173" grpId="0"/>
      <p:bldP spid="173" grpId="1"/>
      <p:bldP spid="219" grpId="0"/>
      <p:bldP spid="219" grpId="1"/>
      <p:bldP spid="220" grpId="0"/>
      <p:bldP spid="220" grpId="1"/>
      <p:bldP spid="2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Missing Events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2700" y="880731"/>
            <a:ext cx="810000" cy="285752"/>
          </a:xfrm>
        </p:spPr>
        <p:txBody>
          <a:bodyPr/>
          <a:lstStyle/>
          <a:p>
            <a:fld id="{5F4C9F40-B079-4B71-A627-7266DFEA7F03}" type="slidenum">
              <a:rPr lang="en-US" altLang="zh-CN" smtClean="0"/>
              <a:pPr/>
              <a:t>5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842994" y="1615460"/>
            <a:ext cx="8301006" cy="4942458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Char char="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"/>
              <a:buChar char="Ø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Char char="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"/>
              <a:buChar char="Ø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Char char="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 smtClean="0"/>
          </a:p>
          <a:p>
            <a:r>
              <a:rPr lang="en-US" altLang="zh-CN" sz="2000" b="1" dirty="0" smtClean="0"/>
              <a:t>The Causes of Missing Events: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800" dirty="0"/>
              <a:t>M</a:t>
            </a:r>
            <a:r>
              <a:rPr lang="en-US" altLang="zh-CN" sz="1800" dirty="0" smtClean="0"/>
              <a:t>an-made errors (typo);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800" dirty="0"/>
              <a:t>S</a:t>
            </a:r>
            <a:r>
              <a:rPr lang="en-US" altLang="zh-CN" sz="1800" dirty="0" smtClean="0"/>
              <a:t>ystem failures (power down);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800" dirty="0"/>
              <a:t>L</a:t>
            </a:r>
            <a:r>
              <a:rPr lang="en-US" altLang="zh-CN" sz="1800" dirty="0" smtClean="0"/>
              <a:t>ost during system integration (mismatching).</a:t>
            </a:r>
            <a:endParaRPr lang="en-US" altLang="zh-CN" sz="1800" b="1" dirty="0"/>
          </a:p>
          <a:p>
            <a:r>
              <a:rPr lang="en-US" altLang="zh-CN" sz="2000" b="1" dirty="0" smtClean="0"/>
              <a:t>Survey in one division of CNR: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800" dirty="0" smtClean="0"/>
              <a:t>47% events are missed.</a:t>
            </a:r>
            <a:endParaRPr lang="en-US" altLang="zh-CN" sz="1800" b="1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680378"/>
              </p:ext>
            </p:extLst>
          </p:nvPr>
        </p:nvGraphicFramePr>
        <p:xfrm>
          <a:off x="6429134" y="1927626"/>
          <a:ext cx="2643459" cy="10287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43459"/>
              </a:tblGrid>
              <a:tr h="27813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Sequence of events</a:t>
                      </a:r>
                      <a:endParaRPr lang="zh-CN" altLang="en-US" sz="18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68580" marR="68580" marT="34290" marB="34290"/>
                </a:tc>
              </a:tr>
              <a:tr h="274320">
                <a:tc>
                  <a:txBody>
                    <a:bodyPr/>
                    <a:lstStyle/>
                    <a:p>
                      <a:endParaRPr lang="en-US" altLang="zh-CN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183434" y="1166483"/>
            <a:ext cx="6038856" cy="2857759"/>
            <a:chOff x="-6515642" y="3984867"/>
            <a:chExt cx="6397542" cy="3152806"/>
          </a:xfrm>
        </p:grpSpPr>
        <p:sp>
          <p:nvSpPr>
            <p:cNvPr id="12" name="矩形 11"/>
            <p:cNvSpPr/>
            <p:nvPr/>
          </p:nvSpPr>
          <p:spPr>
            <a:xfrm>
              <a:off x="-5965552" y="541825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3" name="椭圆 12"/>
            <p:cNvSpPr/>
            <p:nvPr/>
          </p:nvSpPr>
          <p:spPr>
            <a:xfrm>
              <a:off x="-6515642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>
              <a:stCxn id="13" idx="6"/>
              <a:endCxn id="12" idx="1"/>
            </p:cNvCxnSpPr>
            <p:nvPr/>
          </p:nvCxnSpPr>
          <p:spPr>
            <a:xfrm>
              <a:off x="-6267992" y="5543112"/>
              <a:ext cx="302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-5343525" y="4750953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-5343525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7" name="直接箭头连接符 16"/>
            <p:cNvCxnSpPr>
              <a:stCxn id="12" idx="3"/>
              <a:endCxn id="15" idx="2"/>
            </p:cNvCxnSpPr>
            <p:nvPr/>
          </p:nvCxnSpPr>
          <p:spPr>
            <a:xfrm flipV="1">
              <a:off x="-5731260" y="4882119"/>
              <a:ext cx="387735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12" idx="3"/>
              <a:endCxn id="16" idx="2"/>
            </p:cNvCxnSpPr>
            <p:nvPr/>
          </p:nvCxnSpPr>
          <p:spPr>
            <a:xfrm>
              <a:off x="-5731260" y="5546265"/>
              <a:ext cx="387735" cy="74227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-3974332" y="435218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-466050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-323827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-3974332" y="616367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-3974332" y="654972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H</a:t>
              </a:r>
              <a:endParaRPr lang="zh-CN" altLang="en-US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-1952110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</a:t>
              </a:r>
              <a:endParaRPr lang="zh-CN" altLang="en-US" dirty="0"/>
            </a:p>
          </p:txBody>
        </p:sp>
        <p:sp>
          <p:nvSpPr>
            <p:cNvPr id="25" name="椭圆 24"/>
            <p:cNvSpPr/>
            <p:nvPr/>
          </p:nvSpPr>
          <p:spPr>
            <a:xfrm>
              <a:off x="-2545540" y="4744648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-2551822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-911235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G</a:t>
              </a:r>
              <a:endParaRPr lang="zh-CN" altLang="en-US" dirty="0"/>
            </a:p>
          </p:txBody>
        </p:sp>
        <p:sp>
          <p:nvSpPr>
            <p:cNvPr id="28" name="椭圆 27"/>
            <p:cNvSpPr/>
            <p:nvPr/>
          </p:nvSpPr>
          <p:spPr>
            <a:xfrm>
              <a:off x="-1410723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-365750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" name="直接箭头连接符 29"/>
            <p:cNvCxnSpPr>
              <a:stCxn id="15" idx="7"/>
              <a:endCxn id="19" idx="1"/>
            </p:cNvCxnSpPr>
            <p:nvPr/>
          </p:nvCxnSpPr>
          <p:spPr>
            <a:xfrm flipV="1">
              <a:off x="-5132143" y="4480198"/>
              <a:ext cx="1157811" cy="30917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15" idx="6"/>
              <a:endCxn id="20" idx="1"/>
            </p:cNvCxnSpPr>
            <p:nvPr/>
          </p:nvCxnSpPr>
          <p:spPr>
            <a:xfrm flipV="1">
              <a:off x="-5095875" y="4878967"/>
              <a:ext cx="43537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19" idx="3"/>
              <a:endCxn id="25" idx="1"/>
            </p:cNvCxnSpPr>
            <p:nvPr/>
          </p:nvCxnSpPr>
          <p:spPr>
            <a:xfrm>
              <a:off x="-3740040" y="4480198"/>
              <a:ext cx="1230768" cy="30286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0" idx="3"/>
              <a:endCxn id="44" idx="2"/>
            </p:cNvCxnSpPr>
            <p:nvPr/>
          </p:nvCxnSpPr>
          <p:spPr>
            <a:xfrm>
              <a:off x="-4426210" y="4878967"/>
              <a:ext cx="44519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1" idx="3"/>
              <a:endCxn id="25" idx="2"/>
            </p:cNvCxnSpPr>
            <p:nvPr/>
          </p:nvCxnSpPr>
          <p:spPr>
            <a:xfrm flipV="1">
              <a:off x="-3003980" y="4875814"/>
              <a:ext cx="458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25" idx="6"/>
              <a:endCxn id="24" idx="1"/>
            </p:cNvCxnSpPr>
            <p:nvPr/>
          </p:nvCxnSpPr>
          <p:spPr>
            <a:xfrm>
              <a:off x="-2297890" y="4875814"/>
              <a:ext cx="345780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26" idx="7"/>
              <a:endCxn id="24" idx="1"/>
            </p:cNvCxnSpPr>
            <p:nvPr/>
          </p:nvCxnSpPr>
          <p:spPr>
            <a:xfrm flipV="1">
              <a:off x="-2340440" y="5539960"/>
              <a:ext cx="388330" cy="65582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22" idx="3"/>
              <a:endCxn id="26" idx="2"/>
            </p:cNvCxnSpPr>
            <p:nvPr/>
          </p:nvCxnSpPr>
          <p:spPr>
            <a:xfrm flipV="1">
              <a:off x="-3740040" y="6288535"/>
              <a:ext cx="1188218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16" idx="6"/>
              <a:endCxn id="22" idx="1"/>
            </p:cNvCxnSpPr>
            <p:nvPr/>
          </p:nvCxnSpPr>
          <p:spPr>
            <a:xfrm>
              <a:off x="-5095875" y="6288535"/>
              <a:ext cx="1121543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23" idx="1"/>
              <a:endCxn id="16" idx="5"/>
            </p:cNvCxnSpPr>
            <p:nvPr/>
          </p:nvCxnSpPr>
          <p:spPr>
            <a:xfrm flipH="1" flipV="1">
              <a:off x="-5132143" y="6381283"/>
              <a:ext cx="1157811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26" idx="3"/>
              <a:endCxn id="23" idx="3"/>
            </p:cNvCxnSpPr>
            <p:nvPr/>
          </p:nvCxnSpPr>
          <p:spPr>
            <a:xfrm flipH="1">
              <a:off x="-3740040" y="6381283"/>
              <a:ext cx="1224486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28" idx="6"/>
              <a:endCxn id="27" idx="1"/>
            </p:cNvCxnSpPr>
            <p:nvPr/>
          </p:nvCxnSpPr>
          <p:spPr>
            <a:xfrm flipV="1">
              <a:off x="-1163073" y="5539960"/>
              <a:ext cx="251838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24" idx="3"/>
              <a:endCxn id="28" idx="2"/>
            </p:cNvCxnSpPr>
            <p:nvPr/>
          </p:nvCxnSpPr>
          <p:spPr>
            <a:xfrm>
              <a:off x="-1717818" y="5539960"/>
              <a:ext cx="307095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27" idx="3"/>
              <a:endCxn id="29" idx="2"/>
            </p:cNvCxnSpPr>
            <p:nvPr/>
          </p:nvCxnSpPr>
          <p:spPr>
            <a:xfrm>
              <a:off x="-676943" y="5539960"/>
              <a:ext cx="31119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/>
            <p:cNvSpPr/>
            <p:nvPr/>
          </p:nvSpPr>
          <p:spPr>
            <a:xfrm>
              <a:off x="-3981011" y="4754292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45" name="直接箭头连接符 44"/>
            <p:cNvCxnSpPr>
              <a:stCxn id="44" idx="6"/>
              <a:endCxn id="21" idx="1"/>
            </p:cNvCxnSpPr>
            <p:nvPr/>
          </p:nvCxnSpPr>
          <p:spPr>
            <a:xfrm flipV="1">
              <a:off x="-3733361" y="4878967"/>
              <a:ext cx="49508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本框 45"/>
            <p:cNvSpPr txBox="1"/>
            <p:nvPr/>
          </p:nvSpPr>
          <p:spPr>
            <a:xfrm>
              <a:off x="-6242063" y="5056274"/>
              <a:ext cx="681324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Order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-4997745" y="4977606"/>
              <a:ext cx="1182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Pay by credit card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-3596661" y="4977606"/>
              <a:ext cx="1320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credit history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-4618613" y="5816810"/>
              <a:ext cx="1656884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inventory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-4429185" y="3984867"/>
              <a:ext cx="1341275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Arial Narrow" panose="020B0606020202030204" pitchFamily="34" charset="0"/>
                </a:rPr>
                <a:t>Pay by cash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-4370125" y="6764165"/>
              <a:ext cx="1025877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Re-check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-2088502" y="5056274"/>
              <a:ext cx="866837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Validate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-1037154" y="5057467"/>
              <a:ext cx="886809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Delivery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6416683" y="2265525"/>
            <a:ext cx="2507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dirty="0"/>
              <a:t>&lt;</a:t>
            </a:r>
            <a:r>
              <a:rPr lang="pt-BR" altLang="zh-CN" dirty="0">
                <a:solidFill>
                  <a:srgbClr val="00B050"/>
                </a:solidFill>
              </a:rPr>
              <a:t>A, B, E, F, G</a:t>
            </a:r>
            <a:r>
              <a:rPr lang="pt-BR" altLang="zh-CN" dirty="0" smtClean="0"/>
              <a:t>&gt;  </a:t>
            </a:r>
            <a:r>
              <a:rPr lang="pt-BR" altLang="zh-CN" dirty="0" smtClean="0">
                <a:solidFill>
                  <a:srgbClr val="00B050"/>
                </a:solidFill>
              </a:rPr>
              <a:t>complete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16683" y="2603955"/>
            <a:ext cx="2688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zh-CN" dirty="0"/>
              <a:t>&lt;</a:t>
            </a:r>
            <a:r>
              <a:rPr lang="pt-BR" altLang="zh-CN" dirty="0">
                <a:solidFill>
                  <a:srgbClr val="00B050"/>
                </a:solidFill>
              </a:rPr>
              <a:t>A, C, E, </a:t>
            </a:r>
            <a:r>
              <a:rPr lang="pt-BR" altLang="zh-CN" dirty="0">
                <a:solidFill>
                  <a:srgbClr val="FF0000"/>
                </a:solidFill>
              </a:rPr>
              <a:t>F,</a:t>
            </a:r>
            <a:r>
              <a:rPr lang="pt-BR" altLang="zh-CN" dirty="0"/>
              <a:t> </a:t>
            </a:r>
            <a:r>
              <a:rPr lang="pt-BR" altLang="zh-CN" dirty="0">
                <a:solidFill>
                  <a:srgbClr val="00B050"/>
                </a:solidFill>
              </a:rPr>
              <a:t>G</a:t>
            </a:r>
            <a:r>
              <a:rPr lang="pt-BR" altLang="zh-CN" dirty="0" smtClean="0"/>
              <a:t>&gt;  </a:t>
            </a:r>
            <a:r>
              <a:rPr lang="pt-BR" altLang="zh-CN" dirty="0" smtClean="0">
                <a:solidFill>
                  <a:srgbClr val="FF0000"/>
                </a:solidFill>
              </a:rPr>
              <a:t>incomplete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580980" y="1498997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B050"/>
                </a:solidFill>
              </a:rPr>
              <a:t>B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489367" y="2460769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B050"/>
                </a:solidFill>
              </a:rPr>
              <a:t>F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473559" y="2455568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B050"/>
                </a:solidFill>
              </a:rPr>
              <a:t>G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700258" y="2466221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B050"/>
                </a:solidFill>
              </a:rPr>
              <a:t>A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2580980" y="3140959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00B050"/>
                </a:solidFill>
              </a:rPr>
              <a:t>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pic>
        <p:nvPicPr>
          <p:cNvPr id="91" name="图片 9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1520" y="5614746"/>
            <a:ext cx="3088891" cy="728809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84246" y="1614845"/>
            <a:ext cx="6038856" cy="1757999"/>
            <a:chOff x="335834" y="1767860"/>
            <a:chExt cx="6038856" cy="1757999"/>
          </a:xfrm>
        </p:grpSpPr>
        <p:sp>
          <p:nvSpPr>
            <p:cNvPr id="90" name="椭圆 89"/>
            <p:cNvSpPr/>
            <p:nvPr/>
          </p:nvSpPr>
          <p:spPr>
            <a:xfrm>
              <a:off x="335834" y="2612413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2" name="直接箭头连接符 91"/>
            <p:cNvCxnSpPr>
              <a:stCxn id="90" idx="6"/>
            </p:cNvCxnSpPr>
            <p:nvPr/>
          </p:nvCxnSpPr>
          <p:spPr>
            <a:xfrm>
              <a:off x="569599" y="2731304"/>
              <a:ext cx="285483" cy="2858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椭圆 92"/>
            <p:cNvSpPr/>
            <p:nvPr/>
          </p:nvSpPr>
          <p:spPr>
            <a:xfrm>
              <a:off x="1442235" y="2013277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1442235" y="3288077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95" name="直接箭头连接符 94"/>
            <p:cNvCxnSpPr>
              <a:endCxn id="93" idx="2"/>
            </p:cNvCxnSpPr>
            <p:nvPr/>
          </p:nvCxnSpPr>
          <p:spPr>
            <a:xfrm flipV="1">
              <a:off x="1076239" y="2132168"/>
              <a:ext cx="365996" cy="60199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箭头连接符 95"/>
            <p:cNvCxnSpPr>
              <a:endCxn id="94" idx="2"/>
            </p:cNvCxnSpPr>
            <p:nvPr/>
          </p:nvCxnSpPr>
          <p:spPr>
            <a:xfrm>
              <a:off x="1076239" y="2734162"/>
              <a:ext cx="365996" cy="672807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椭圆 96"/>
            <p:cNvSpPr/>
            <p:nvPr/>
          </p:nvSpPr>
          <p:spPr>
            <a:xfrm>
              <a:off x="4083347" y="2007562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4077418" y="3288077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5154539" y="2612413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6140925" y="2612413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1" name="直接箭头连接符 100"/>
            <p:cNvCxnSpPr>
              <a:stCxn id="93" idx="7"/>
            </p:cNvCxnSpPr>
            <p:nvPr/>
          </p:nvCxnSpPr>
          <p:spPr>
            <a:xfrm flipV="1">
              <a:off x="1641765" y="1767860"/>
              <a:ext cx="1092897" cy="280240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箭头连接符 101"/>
            <p:cNvCxnSpPr>
              <a:endCxn id="97" idx="1"/>
            </p:cNvCxnSpPr>
            <p:nvPr/>
          </p:nvCxnSpPr>
          <p:spPr>
            <a:xfrm>
              <a:off x="2955818" y="1767860"/>
              <a:ext cx="1161763" cy="274525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97" idx="6"/>
            </p:cNvCxnSpPr>
            <p:nvPr/>
          </p:nvCxnSpPr>
          <p:spPr>
            <a:xfrm>
              <a:off x="4317113" y="2126453"/>
              <a:ext cx="326393" cy="601994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98" idx="7"/>
            </p:cNvCxnSpPr>
            <p:nvPr/>
          </p:nvCxnSpPr>
          <p:spPr>
            <a:xfrm flipV="1">
              <a:off x="4276948" y="2728447"/>
              <a:ext cx="366558" cy="594453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/>
            <p:cNvCxnSpPr>
              <a:endCxn id="98" idx="2"/>
            </p:cNvCxnSpPr>
            <p:nvPr/>
          </p:nvCxnSpPr>
          <p:spPr>
            <a:xfrm flipV="1">
              <a:off x="2955818" y="3406968"/>
              <a:ext cx="1121599" cy="2858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箭头连接符 105"/>
            <p:cNvCxnSpPr>
              <a:stCxn id="94" idx="6"/>
            </p:cNvCxnSpPr>
            <p:nvPr/>
          </p:nvCxnSpPr>
          <p:spPr>
            <a:xfrm>
              <a:off x="1676000" y="3406968"/>
              <a:ext cx="1058662" cy="2858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箭头连接符 106"/>
            <p:cNvCxnSpPr>
              <a:stCxn id="99" idx="6"/>
            </p:cNvCxnSpPr>
            <p:nvPr/>
          </p:nvCxnSpPr>
          <p:spPr>
            <a:xfrm flipV="1">
              <a:off x="5388305" y="2728447"/>
              <a:ext cx="237718" cy="2857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箭头连接符 107"/>
            <p:cNvCxnSpPr>
              <a:endCxn id="99" idx="2"/>
            </p:cNvCxnSpPr>
            <p:nvPr/>
          </p:nvCxnSpPr>
          <p:spPr>
            <a:xfrm>
              <a:off x="4864662" y="2728447"/>
              <a:ext cx="289877" cy="2857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箭头连接符 108"/>
            <p:cNvCxnSpPr>
              <a:endCxn id="100" idx="2"/>
            </p:cNvCxnSpPr>
            <p:nvPr/>
          </p:nvCxnSpPr>
          <p:spPr>
            <a:xfrm>
              <a:off x="5847179" y="2728447"/>
              <a:ext cx="293746" cy="2857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矩形 109"/>
          <p:cNvSpPr/>
          <p:nvPr/>
        </p:nvSpPr>
        <p:spPr>
          <a:xfrm>
            <a:off x="702683" y="2465728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A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1934563" y="1860877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C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2582262" y="3141392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E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4491106" y="2460013"/>
            <a:ext cx="221156" cy="2320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5473623" y="2460013"/>
            <a:ext cx="221156" cy="2320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B050"/>
                </a:solidFill>
              </a:rPr>
              <a:t>G</a:t>
            </a:r>
            <a:endParaRPr lang="zh-CN" altLang="en-US" dirty="0">
              <a:solidFill>
                <a:srgbClr val="00B050"/>
              </a:solidFill>
            </a:endParaRPr>
          </a:p>
        </p:txBody>
      </p:sp>
      <p:grpSp>
        <p:nvGrpSpPr>
          <p:cNvPr id="134" name="组合 133"/>
          <p:cNvGrpSpPr/>
          <p:nvPr/>
        </p:nvGrpSpPr>
        <p:grpSpPr>
          <a:xfrm>
            <a:off x="181071" y="1860877"/>
            <a:ext cx="6038856" cy="1512582"/>
            <a:chOff x="46039" y="2824238"/>
            <a:chExt cx="6038856" cy="1512582"/>
          </a:xfrm>
        </p:grpSpPr>
        <p:grpSp>
          <p:nvGrpSpPr>
            <p:cNvPr id="132" name="组合 131"/>
            <p:cNvGrpSpPr/>
            <p:nvPr/>
          </p:nvGrpSpPr>
          <p:grpSpPr>
            <a:xfrm>
              <a:off x="46039" y="2824238"/>
              <a:ext cx="6038856" cy="1512582"/>
              <a:chOff x="-322598" y="3281289"/>
              <a:chExt cx="6038856" cy="1512582"/>
            </a:xfrm>
          </p:grpSpPr>
          <p:sp>
            <p:nvSpPr>
              <p:cNvPr id="115" name="椭圆 114"/>
              <p:cNvSpPr/>
              <p:nvPr/>
            </p:nvSpPr>
            <p:spPr>
              <a:xfrm>
                <a:off x="-322598" y="3880425"/>
                <a:ext cx="233765" cy="237782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16" name="直接箭头连接符 115"/>
              <p:cNvCxnSpPr>
                <a:stCxn id="115" idx="6"/>
              </p:cNvCxnSpPr>
              <p:nvPr/>
            </p:nvCxnSpPr>
            <p:spPr>
              <a:xfrm>
                <a:off x="-88833" y="3999316"/>
                <a:ext cx="285483" cy="2858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椭圆 116"/>
              <p:cNvSpPr/>
              <p:nvPr/>
            </p:nvSpPr>
            <p:spPr>
              <a:xfrm>
                <a:off x="783803" y="3281289"/>
                <a:ext cx="233765" cy="237782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8" name="椭圆 117"/>
              <p:cNvSpPr/>
              <p:nvPr/>
            </p:nvSpPr>
            <p:spPr>
              <a:xfrm>
                <a:off x="783803" y="4556089"/>
                <a:ext cx="233765" cy="237782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cxnSp>
            <p:nvCxnSpPr>
              <p:cNvPr id="119" name="直接箭头连接符 118"/>
              <p:cNvCxnSpPr>
                <a:endCxn id="117" idx="2"/>
              </p:cNvCxnSpPr>
              <p:nvPr/>
            </p:nvCxnSpPr>
            <p:spPr>
              <a:xfrm flipV="1">
                <a:off x="417807" y="3400180"/>
                <a:ext cx="365996" cy="601994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箭头连接符 119"/>
              <p:cNvCxnSpPr>
                <a:endCxn id="118" idx="2"/>
              </p:cNvCxnSpPr>
              <p:nvPr/>
            </p:nvCxnSpPr>
            <p:spPr>
              <a:xfrm>
                <a:off x="417807" y="4002174"/>
                <a:ext cx="365996" cy="672807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椭圆 120"/>
              <p:cNvSpPr/>
              <p:nvPr/>
            </p:nvSpPr>
            <p:spPr>
              <a:xfrm>
                <a:off x="3418986" y="4556089"/>
                <a:ext cx="233765" cy="237782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122" name="椭圆 121"/>
              <p:cNvSpPr/>
              <p:nvPr/>
            </p:nvSpPr>
            <p:spPr>
              <a:xfrm>
                <a:off x="4496107" y="3880425"/>
                <a:ext cx="233765" cy="237782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3" name="椭圆 122"/>
              <p:cNvSpPr/>
              <p:nvPr/>
            </p:nvSpPr>
            <p:spPr>
              <a:xfrm>
                <a:off x="5482493" y="3880425"/>
                <a:ext cx="233765" cy="237782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24" name="直接箭头连接符 123"/>
              <p:cNvCxnSpPr>
                <a:stCxn id="117" idx="6"/>
              </p:cNvCxnSpPr>
              <p:nvPr/>
            </p:nvCxnSpPr>
            <p:spPr>
              <a:xfrm flipV="1">
                <a:off x="1017568" y="3397323"/>
                <a:ext cx="410963" cy="2857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箭头连接符 124"/>
              <p:cNvCxnSpPr/>
              <p:nvPr/>
            </p:nvCxnSpPr>
            <p:spPr>
              <a:xfrm>
                <a:off x="1649687" y="3397323"/>
                <a:ext cx="420238" cy="5884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接箭头连接符 125"/>
              <p:cNvCxnSpPr>
                <a:stCxn id="121" idx="7"/>
              </p:cNvCxnSpPr>
              <p:nvPr/>
            </p:nvCxnSpPr>
            <p:spPr>
              <a:xfrm flipV="1">
                <a:off x="3618516" y="3996459"/>
                <a:ext cx="366558" cy="594453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接箭头连接符 126"/>
              <p:cNvCxnSpPr>
                <a:endCxn id="121" idx="2"/>
              </p:cNvCxnSpPr>
              <p:nvPr/>
            </p:nvCxnSpPr>
            <p:spPr>
              <a:xfrm flipV="1">
                <a:off x="2297386" y="4674980"/>
                <a:ext cx="1121599" cy="2858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接箭头连接符 127"/>
              <p:cNvCxnSpPr>
                <a:stCxn id="118" idx="6"/>
              </p:cNvCxnSpPr>
              <p:nvPr/>
            </p:nvCxnSpPr>
            <p:spPr>
              <a:xfrm>
                <a:off x="1017568" y="4674980"/>
                <a:ext cx="1058662" cy="2858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箭头连接符 128"/>
              <p:cNvCxnSpPr>
                <a:stCxn id="122" idx="6"/>
              </p:cNvCxnSpPr>
              <p:nvPr/>
            </p:nvCxnSpPr>
            <p:spPr>
              <a:xfrm flipV="1">
                <a:off x="4729873" y="3996459"/>
                <a:ext cx="237718" cy="2857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接箭头连接符 129"/>
              <p:cNvCxnSpPr>
                <a:endCxn id="122" idx="2"/>
              </p:cNvCxnSpPr>
              <p:nvPr/>
            </p:nvCxnSpPr>
            <p:spPr>
              <a:xfrm>
                <a:off x="4206230" y="3996459"/>
                <a:ext cx="289877" cy="2857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箭头连接符 130"/>
              <p:cNvCxnSpPr>
                <a:endCxn id="123" idx="2"/>
              </p:cNvCxnSpPr>
              <p:nvPr/>
            </p:nvCxnSpPr>
            <p:spPr>
              <a:xfrm>
                <a:off x="5188747" y="3996459"/>
                <a:ext cx="293746" cy="2857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" name="椭圆 132"/>
            <p:cNvSpPr/>
            <p:nvPr/>
          </p:nvSpPr>
          <p:spPr>
            <a:xfrm>
              <a:off x="2442660" y="2828005"/>
              <a:ext cx="233765" cy="23778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2809723" y="1856200"/>
            <a:ext cx="1681383" cy="720885"/>
            <a:chOff x="4071785" y="1269316"/>
            <a:chExt cx="1681383" cy="720885"/>
          </a:xfrm>
        </p:grpSpPr>
        <p:sp>
          <p:nvSpPr>
            <p:cNvPr id="135" name="矩形 134"/>
            <p:cNvSpPr/>
            <p:nvPr/>
          </p:nvSpPr>
          <p:spPr>
            <a:xfrm>
              <a:off x="4539116" y="1275031"/>
              <a:ext cx="221156" cy="232067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D</a:t>
              </a:r>
              <a:endParaRPr lang="zh-CN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5193009" y="1269316"/>
              <a:ext cx="233765" cy="237782"/>
            </a:xfrm>
            <a:prstGeom prst="ellipse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37" name="直接箭头连接符 136"/>
            <p:cNvCxnSpPr>
              <a:stCxn id="135" idx="3"/>
              <a:endCxn id="136" idx="2"/>
            </p:cNvCxnSpPr>
            <p:nvPr/>
          </p:nvCxnSpPr>
          <p:spPr>
            <a:xfrm flipV="1">
              <a:off x="4760272" y="1388207"/>
              <a:ext cx="432737" cy="2858"/>
            </a:xfrm>
            <a:prstGeom prst="straightConnector1">
              <a:avLst/>
            </a:prstGeom>
            <a:ln w="3492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箭头连接符 137"/>
            <p:cNvCxnSpPr>
              <a:stCxn id="136" idx="6"/>
            </p:cNvCxnSpPr>
            <p:nvPr/>
          </p:nvCxnSpPr>
          <p:spPr>
            <a:xfrm>
              <a:off x="5426775" y="1388207"/>
              <a:ext cx="326393" cy="601994"/>
            </a:xfrm>
            <a:prstGeom prst="straightConnector1">
              <a:avLst/>
            </a:prstGeom>
            <a:ln w="3492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箭头连接符 138"/>
            <p:cNvCxnSpPr>
              <a:endCxn id="135" idx="1"/>
            </p:cNvCxnSpPr>
            <p:nvPr/>
          </p:nvCxnSpPr>
          <p:spPr>
            <a:xfrm flipV="1">
              <a:off x="4071785" y="1391065"/>
              <a:ext cx="467331" cy="5884"/>
            </a:xfrm>
            <a:prstGeom prst="straightConnector1">
              <a:avLst/>
            </a:prstGeom>
            <a:ln w="3492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9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23583">
        <p:fade/>
      </p:transition>
    </mc:Choice>
    <mc:Fallback xmlns="">
      <p:transition advTm="1235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83" grpId="0" animBg="1"/>
      <p:bldP spid="83" grpId="1" animBg="1"/>
      <p:bldP spid="84" grpId="0" animBg="1"/>
      <p:bldP spid="84" grpId="1" animBg="1"/>
      <p:bldP spid="110" grpId="0" animBg="1"/>
      <p:bldP spid="111" grpId="0" animBg="1"/>
      <p:bldP spid="112" grpId="0" animBg="1"/>
      <p:bldP spid="113" grpId="0" animBg="1"/>
      <p:bldP spid="1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Meaning of Recovery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47800"/>
            <a:ext cx="8229600" cy="50781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b="1" dirty="0" smtClean="0"/>
              <a:t>Why </a:t>
            </a:r>
            <a:r>
              <a:rPr lang="en-US" altLang="zh-CN" sz="2000" b="1" dirty="0"/>
              <a:t>Need Recovery? </a:t>
            </a:r>
            <a:endParaRPr lang="en-US" altLang="zh-CN" sz="20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 smtClean="0"/>
          </a:p>
          <a:p>
            <a:endParaRPr lang="en-US" altLang="zh-CN" sz="2000" b="1" dirty="0"/>
          </a:p>
          <a:p>
            <a:endParaRPr lang="en-US" altLang="zh-CN" sz="2000" b="1" dirty="0" smtClean="0"/>
          </a:p>
          <a:p>
            <a:endParaRPr lang="en-US" altLang="zh-CN" sz="2000" b="1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Incomplete provenance answer</a:t>
            </a:r>
          </a:p>
          <a:p>
            <a:pPr lvl="1"/>
            <a:endParaRPr lang="en-US" altLang="zh-CN" sz="2000" b="1" dirty="0" smtClean="0"/>
          </a:p>
          <a:p>
            <a:pPr marL="457200" lvl="1" indent="0">
              <a:buNone/>
            </a:pPr>
            <a:endParaRPr lang="en-US" altLang="zh-CN" sz="2000" b="1" dirty="0"/>
          </a:p>
          <a:p>
            <a:pPr marL="457200" lvl="1" indent="0">
              <a:buNone/>
            </a:pPr>
            <a:endParaRPr lang="zh-CN" altLang="en-US" sz="2000" b="1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Inaccurate query answer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6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65348"/>
              </p:ext>
            </p:extLst>
          </p:nvPr>
        </p:nvGraphicFramePr>
        <p:xfrm>
          <a:off x="1227487" y="1945067"/>
          <a:ext cx="7095537" cy="13190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6084"/>
                <a:gridCol w="6749453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/>
                        <a:t>1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/>
                        <a:t>Order</a:t>
                      </a:r>
                      <a:r>
                        <a:rPr lang="en-US" altLang="zh-CN" sz="1800" b="0" baseline="0" dirty="0" smtClean="0"/>
                        <a:t> </a:t>
                      </a:r>
                      <a:r>
                        <a:rPr lang="pt-BR" altLang="zh-CN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2000" b="0" baseline="0" dirty="0" smtClean="0"/>
                        <a:t>                           </a:t>
                      </a:r>
                      <a:r>
                        <a:rPr lang="en-US" altLang="zh-CN" sz="1800" b="0" baseline="0" dirty="0" smtClean="0"/>
                        <a:t>Check inventory </a:t>
                      </a:r>
                      <a:r>
                        <a:rPr lang="pt-BR" altLang="zh-CN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800" b="0" baseline="0" dirty="0" smtClean="0"/>
                        <a:t> Re-check </a:t>
                      </a:r>
                      <a:r>
                        <a:rPr lang="pt-BR" altLang="zh-CN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800" b="0" baseline="0" dirty="0" smtClean="0"/>
                        <a:t> Check inventory </a:t>
                      </a:r>
                      <a:r>
                        <a:rPr lang="pt-BR" altLang="zh-CN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800" b="0" baseline="0" dirty="0" smtClean="0"/>
                        <a:t> Validate </a:t>
                      </a:r>
                      <a:r>
                        <a:rPr lang="pt-BR" altLang="zh-CN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800" b="0" baseline="0" dirty="0" smtClean="0"/>
                        <a:t> Delivery</a:t>
                      </a:r>
                      <a:endParaRPr lang="zh-CN" altLang="en-US" sz="1800" b="0" dirty="0" smtClean="0"/>
                    </a:p>
                  </a:txBody>
                  <a:tcPr/>
                </a:tc>
              </a:tr>
              <a:tr h="531685"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475066" y="5048310"/>
            <a:ext cx="7450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 smtClean="0"/>
              <a:t>SEQ(Pay by cash, Validate), which means “Pay by cash” followed by</a:t>
            </a:r>
          </a:p>
          <a:p>
            <a:pPr marL="0" lvl="1"/>
            <a:r>
              <a:rPr lang="en-US" altLang="zh-CN" sz="2000" dirty="0" smtClean="0"/>
              <a:t>                                                      “Validate”.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475066" y="3657600"/>
            <a:ext cx="6153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 smtClean="0"/>
              <a:t>What are the prerequisites of “Validate” in sequence 1?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475065" y="5984965"/>
            <a:ext cx="2837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 smtClean="0">
                <a:solidFill>
                  <a:srgbClr val="FF0000"/>
                </a:solidFill>
              </a:rPr>
              <a:t>Event sequence 1 is lost.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75066" y="4352955"/>
            <a:ext cx="2382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 smtClean="0">
                <a:solidFill>
                  <a:srgbClr val="FF0000"/>
                </a:solidFill>
              </a:rPr>
              <a:t>“Pay by cash” is lost.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75066" y="3990015"/>
            <a:ext cx="5777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 smtClean="0"/>
              <a:t>Answer: “Order”, “Check Inventory” and “Re-check”.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475065" y="5652550"/>
            <a:ext cx="2422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CN" sz="2000" dirty="0" smtClean="0"/>
              <a:t>Answer: sequence 2.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474026" y="1952079"/>
            <a:ext cx="1595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Pay 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by </a:t>
            </a:r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cash</a:t>
            </a:r>
            <a:r>
              <a:rPr lang="pt-BR" altLang="zh-CN" b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pt-BR" altLang="zh-CN" sz="1600" b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474026" y="1952079"/>
            <a:ext cx="1595758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  <a:prstDash val="sysDash"/>
                </a:ln>
                <a:solidFill>
                  <a:schemeClr val="bg1">
                    <a:alpha val="96000"/>
                  </a:schemeClr>
                </a:solidFill>
              </a:rPr>
              <a:t>Pay </a:t>
            </a:r>
            <a:r>
              <a:rPr lang="en-US" altLang="zh-CN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  <a:prstDash val="sysDash"/>
                </a:ln>
                <a:solidFill>
                  <a:schemeClr val="bg1">
                    <a:alpha val="96000"/>
                  </a:schemeClr>
                </a:solidFill>
              </a:rPr>
              <a:t>by </a:t>
            </a:r>
            <a:r>
              <a:rPr lang="en-US" altLang="zh-CN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  <a:prstDash val="sysDash"/>
                </a:ln>
                <a:solidFill>
                  <a:schemeClr val="bg1">
                    <a:alpha val="96000"/>
                  </a:schemeClr>
                </a:solidFill>
              </a:rPr>
              <a:t>cash</a:t>
            </a:r>
            <a:r>
              <a:rPr lang="pt-BR" altLang="zh-CN" b="1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  <a:prstDash val="sysDash"/>
                </a:ln>
                <a:solidFill>
                  <a:schemeClr val="bg1">
                    <a:alpha val="96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pt-BR" altLang="zh-CN" sz="1600" b="1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  <a:prstDash val="sysDash"/>
                </a:ln>
                <a:solidFill>
                  <a:schemeClr val="bg1">
                    <a:alpha val="96000"/>
                  </a:schemeClr>
                </a:solidFill>
                <a:sym typeface="Wingdings" panose="05000000000000000000" pitchFamily="2" charset="2"/>
              </a:rPr>
              <a:t></a:t>
            </a:r>
            <a:endParaRPr lang="zh-CN" altLang="en-US" dirty="0">
              <a:ln>
                <a:solidFill>
                  <a:schemeClr val="accent5">
                    <a:lumMod val="60000"/>
                    <a:lumOff val="40000"/>
                  </a:schemeClr>
                </a:solidFill>
                <a:prstDash val="sysDash"/>
              </a:ln>
              <a:solidFill>
                <a:schemeClr val="bg1">
                  <a:alpha val="96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44224" y="2786242"/>
            <a:ext cx="6799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/>
              <a:t>2    Order </a:t>
            </a:r>
            <a:r>
              <a:rPr lang="pt-BR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/>
              <a:t>Pay by cash </a:t>
            </a:r>
            <a:r>
              <a:rPr lang="pt-BR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/>
              <a:t>Check inventory </a:t>
            </a:r>
            <a:r>
              <a:rPr lang="pt-BR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/>
              <a:t>Validate </a:t>
            </a:r>
            <a:r>
              <a:rPr lang="pt-BR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altLang="zh-CN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dirty="0"/>
              <a:t>Delivery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53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56">
        <p:fade/>
      </p:transition>
    </mc:Choice>
    <mc:Fallback xmlns="">
      <p:transition spd="med" advTm="655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7" grpId="0"/>
      <p:bldP spid="17" grpId="1"/>
      <p:bldP spid="16" grpId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Recovery of Missing Events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69906"/>
            <a:ext cx="8229600" cy="5488093"/>
          </a:xfrm>
        </p:spPr>
        <p:txBody>
          <a:bodyPr>
            <a:normAutofit/>
          </a:bodyPr>
          <a:lstStyle/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r>
              <a:rPr lang="en-US" altLang="zh-CN" sz="2000" b="1" dirty="0" smtClean="0"/>
              <a:t>Recovery</a:t>
            </a:r>
            <a:endParaRPr lang="en-US" altLang="zh-CN" sz="2000" b="1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Insert </a:t>
            </a:r>
            <a:r>
              <a:rPr lang="en-US" altLang="zh-CN" sz="2000" dirty="0"/>
              <a:t>the missing prerequisites into the </a:t>
            </a:r>
            <a:r>
              <a:rPr lang="en-US" altLang="zh-CN" sz="2000" dirty="0" smtClean="0"/>
              <a:t>gap;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2000" dirty="0"/>
              <a:t>B</a:t>
            </a:r>
            <a:r>
              <a:rPr lang="en-US" altLang="zh-CN" sz="2000" dirty="0" smtClean="0"/>
              <a:t>ased </a:t>
            </a:r>
            <a:r>
              <a:rPr lang="en-US" altLang="zh-CN" sz="2000" dirty="0"/>
              <a:t>on the </a:t>
            </a:r>
            <a:r>
              <a:rPr lang="en-US" altLang="zh-CN" sz="2000" dirty="0" smtClean="0"/>
              <a:t>specification (follows constraints).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7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sp>
        <p:nvSpPr>
          <p:cNvPr id="30" name="内容占位符 2"/>
          <p:cNvSpPr>
            <a:spLocks noGrp="1"/>
          </p:cNvSpPr>
          <p:nvPr/>
        </p:nvSpPr>
        <p:spPr>
          <a:xfrm>
            <a:off x="842994" y="1892438"/>
            <a:ext cx="7785465" cy="4006222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Char char="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"/>
              <a:buChar char="Ø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Char char="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"/>
              <a:buChar char="Ø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3" pitchFamily="18" charset="2"/>
              <a:buChar char="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000" dirty="0"/>
          </a:p>
        </p:txBody>
      </p:sp>
      <p:sp>
        <p:nvSpPr>
          <p:cNvPr id="34" name="矩形 33"/>
          <p:cNvSpPr/>
          <p:nvPr/>
        </p:nvSpPr>
        <p:spPr>
          <a:xfrm>
            <a:off x="842994" y="1427144"/>
            <a:ext cx="8007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E</a:t>
            </a:r>
            <a:r>
              <a:rPr lang="pt-BR" altLang="zh-CN" sz="2000" dirty="0" smtClean="0"/>
              <a:t>vent </a:t>
            </a:r>
            <a:r>
              <a:rPr lang="pt-BR" altLang="zh-CN" sz="2000" dirty="0"/>
              <a:t>sequence &lt;</a:t>
            </a:r>
            <a:r>
              <a:rPr lang="pt-BR" altLang="zh-CN" sz="2000" dirty="0" smtClean="0"/>
              <a:t>ACEFG&gt; has missing event between ACE</a:t>
            </a:r>
            <a:r>
              <a:rPr lang="en-US" altLang="zh-CN" sz="2000" dirty="0" smtClean="0"/>
              <a:t> and F, called a GAP (</a:t>
            </a:r>
            <a:r>
              <a:rPr lang="en-US" altLang="zh-CN" sz="2000" dirty="0" smtClean="0">
                <a:solidFill>
                  <a:srgbClr val="00B050"/>
                </a:solidFill>
              </a:rPr>
              <a:t>ACE</a:t>
            </a:r>
            <a:r>
              <a:rPr lang="en-US" altLang="zh-CN" sz="2000" dirty="0" smtClean="0"/>
              <a:t>, </a:t>
            </a:r>
            <a:r>
              <a:rPr lang="en-US" altLang="zh-CN" sz="2000" dirty="0" smtClean="0">
                <a:solidFill>
                  <a:srgbClr val="FF0000"/>
                </a:solidFill>
              </a:rPr>
              <a:t>F</a:t>
            </a:r>
            <a:r>
              <a:rPr lang="en-US" altLang="zh-CN" sz="2000" dirty="0" smtClean="0"/>
              <a:t>)</a:t>
            </a:r>
            <a:r>
              <a:rPr lang="pt-BR" altLang="zh-CN" sz="2000" dirty="0" smtClean="0"/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810000" y="5828179"/>
            <a:ext cx="3872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zh-CN" sz="2000" dirty="0"/>
              <a:t> A </a:t>
            </a:r>
            <a:r>
              <a:rPr lang="pt-BR" altLang="zh-CN" sz="2000" dirty="0">
                <a:solidFill>
                  <a:srgbClr val="FF0000"/>
                </a:solidFill>
              </a:rPr>
              <a:t>possible recovery </a:t>
            </a:r>
            <a:r>
              <a:rPr lang="pt-BR" altLang="zh-CN" sz="2000" dirty="0"/>
              <a:t>is &lt;</a:t>
            </a:r>
            <a:r>
              <a:rPr lang="pt-BR" altLang="zh-CN" sz="2000" dirty="0">
                <a:solidFill>
                  <a:srgbClr val="00B050"/>
                </a:solidFill>
              </a:rPr>
              <a:t>ACE</a:t>
            </a:r>
            <a:r>
              <a:rPr lang="pt-BR" altLang="zh-CN" sz="2000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pt-BR" altLang="zh-CN" sz="2000" dirty="0">
                <a:solidFill>
                  <a:srgbClr val="FF0000"/>
                </a:solidFill>
              </a:rPr>
              <a:t>F</a:t>
            </a:r>
            <a:r>
              <a:rPr lang="pt-BR" altLang="zh-CN" sz="2000" dirty="0"/>
              <a:t>G&gt;</a:t>
            </a:r>
            <a:endParaRPr lang="zh-CN" altLang="en-US" sz="2000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1288334" y="1892437"/>
            <a:ext cx="6038856" cy="2857759"/>
            <a:chOff x="-6515642" y="3984867"/>
            <a:chExt cx="6397542" cy="3152806"/>
          </a:xfrm>
        </p:grpSpPr>
        <p:sp>
          <p:nvSpPr>
            <p:cNvPr id="12" name="矩形 11"/>
            <p:cNvSpPr/>
            <p:nvPr/>
          </p:nvSpPr>
          <p:spPr>
            <a:xfrm>
              <a:off x="-5965552" y="541825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3" name="椭圆 12"/>
            <p:cNvSpPr/>
            <p:nvPr/>
          </p:nvSpPr>
          <p:spPr>
            <a:xfrm>
              <a:off x="-6515642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>
              <a:stCxn id="13" idx="6"/>
              <a:endCxn id="12" idx="1"/>
            </p:cNvCxnSpPr>
            <p:nvPr/>
          </p:nvCxnSpPr>
          <p:spPr>
            <a:xfrm>
              <a:off x="-6267992" y="5543112"/>
              <a:ext cx="302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-5343525" y="4750953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-5343525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8" name="直接箭头连接符 17"/>
            <p:cNvCxnSpPr>
              <a:stCxn id="12" idx="3"/>
              <a:endCxn id="16" idx="2"/>
            </p:cNvCxnSpPr>
            <p:nvPr/>
          </p:nvCxnSpPr>
          <p:spPr>
            <a:xfrm flipV="1">
              <a:off x="-5731260" y="4882119"/>
              <a:ext cx="387735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12" idx="3"/>
              <a:endCxn id="17" idx="2"/>
            </p:cNvCxnSpPr>
            <p:nvPr/>
          </p:nvCxnSpPr>
          <p:spPr>
            <a:xfrm>
              <a:off x="-5731260" y="5546265"/>
              <a:ext cx="387735" cy="74227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-3974332" y="435218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-466050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-323827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-3974332" y="616367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-3974332" y="654972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H</a:t>
              </a:r>
              <a:endParaRPr lang="zh-CN" altLang="en-US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-1952110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</a:t>
              </a:r>
              <a:endParaRPr lang="zh-CN" altLang="en-US" dirty="0"/>
            </a:p>
          </p:txBody>
        </p:sp>
        <p:sp>
          <p:nvSpPr>
            <p:cNvPr id="26" name="椭圆 25"/>
            <p:cNvSpPr/>
            <p:nvPr/>
          </p:nvSpPr>
          <p:spPr>
            <a:xfrm>
              <a:off x="-2545540" y="4744648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-2551822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-911235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G</a:t>
              </a:r>
              <a:endParaRPr lang="zh-CN" altLang="en-US" dirty="0"/>
            </a:p>
          </p:txBody>
        </p:sp>
        <p:sp>
          <p:nvSpPr>
            <p:cNvPr id="29" name="椭圆 28"/>
            <p:cNvSpPr/>
            <p:nvPr/>
          </p:nvSpPr>
          <p:spPr>
            <a:xfrm>
              <a:off x="-1410723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-365750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3" name="直接箭头连接符 32"/>
            <p:cNvCxnSpPr>
              <a:stCxn id="16" idx="7"/>
              <a:endCxn id="20" idx="1"/>
            </p:cNvCxnSpPr>
            <p:nvPr/>
          </p:nvCxnSpPr>
          <p:spPr>
            <a:xfrm flipV="1">
              <a:off x="-5132143" y="4480198"/>
              <a:ext cx="1157811" cy="30917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16" idx="6"/>
              <a:endCxn id="21" idx="1"/>
            </p:cNvCxnSpPr>
            <p:nvPr/>
          </p:nvCxnSpPr>
          <p:spPr>
            <a:xfrm flipV="1">
              <a:off x="-5095875" y="4878967"/>
              <a:ext cx="43537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20" idx="3"/>
              <a:endCxn id="26" idx="1"/>
            </p:cNvCxnSpPr>
            <p:nvPr/>
          </p:nvCxnSpPr>
          <p:spPr>
            <a:xfrm>
              <a:off x="-3740040" y="4480198"/>
              <a:ext cx="1230768" cy="30286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21" idx="3"/>
              <a:endCxn id="48" idx="2"/>
            </p:cNvCxnSpPr>
            <p:nvPr/>
          </p:nvCxnSpPr>
          <p:spPr>
            <a:xfrm>
              <a:off x="-4426210" y="4878967"/>
              <a:ext cx="44519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22" idx="3"/>
              <a:endCxn id="26" idx="2"/>
            </p:cNvCxnSpPr>
            <p:nvPr/>
          </p:nvCxnSpPr>
          <p:spPr>
            <a:xfrm flipV="1">
              <a:off x="-3003980" y="4875814"/>
              <a:ext cx="458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26" idx="6"/>
              <a:endCxn id="25" idx="1"/>
            </p:cNvCxnSpPr>
            <p:nvPr/>
          </p:nvCxnSpPr>
          <p:spPr>
            <a:xfrm>
              <a:off x="-2297890" y="4875814"/>
              <a:ext cx="345780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27" idx="7"/>
              <a:endCxn id="25" idx="1"/>
            </p:cNvCxnSpPr>
            <p:nvPr/>
          </p:nvCxnSpPr>
          <p:spPr>
            <a:xfrm flipV="1">
              <a:off x="-2340440" y="5539960"/>
              <a:ext cx="388330" cy="65582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23" idx="3"/>
              <a:endCxn id="27" idx="2"/>
            </p:cNvCxnSpPr>
            <p:nvPr/>
          </p:nvCxnSpPr>
          <p:spPr>
            <a:xfrm flipV="1">
              <a:off x="-3740040" y="6288535"/>
              <a:ext cx="1188218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17" idx="6"/>
              <a:endCxn id="23" idx="1"/>
            </p:cNvCxnSpPr>
            <p:nvPr/>
          </p:nvCxnSpPr>
          <p:spPr>
            <a:xfrm>
              <a:off x="-5095875" y="6288535"/>
              <a:ext cx="1121543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24" idx="1"/>
              <a:endCxn id="17" idx="5"/>
            </p:cNvCxnSpPr>
            <p:nvPr/>
          </p:nvCxnSpPr>
          <p:spPr>
            <a:xfrm flipH="1" flipV="1">
              <a:off x="-5132143" y="6381283"/>
              <a:ext cx="1157811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27" idx="3"/>
              <a:endCxn id="24" idx="3"/>
            </p:cNvCxnSpPr>
            <p:nvPr/>
          </p:nvCxnSpPr>
          <p:spPr>
            <a:xfrm flipH="1">
              <a:off x="-3740040" y="6381283"/>
              <a:ext cx="1224486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29" idx="6"/>
              <a:endCxn id="28" idx="1"/>
            </p:cNvCxnSpPr>
            <p:nvPr/>
          </p:nvCxnSpPr>
          <p:spPr>
            <a:xfrm flipV="1">
              <a:off x="-1163073" y="5539960"/>
              <a:ext cx="251838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stCxn id="25" idx="3"/>
              <a:endCxn id="29" idx="2"/>
            </p:cNvCxnSpPr>
            <p:nvPr/>
          </p:nvCxnSpPr>
          <p:spPr>
            <a:xfrm>
              <a:off x="-1717818" y="5539960"/>
              <a:ext cx="307095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28" idx="3"/>
              <a:endCxn id="31" idx="2"/>
            </p:cNvCxnSpPr>
            <p:nvPr/>
          </p:nvCxnSpPr>
          <p:spPr>
            <a:xfrm>
              <a:off x="-676943" y="5539960"/>
              <a:ext cx="31119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椭圆 47"/>
            <p:cNvSpPr/>
            <p:nvPr/>
          </p:nvSpPr>
          <p:spPr>
            <a:xfrm>
              <a:off x="-3981011" y="4754292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49" name="直接箭头连接符 48"/>
            <p:cNvCxnSpPr>
              <a:stCxn id="48" idx="6"/>
              <a:endCxn id="22" idx="1"/>
            </p:cNvCxnSpPr>
            <p:nvPr/>
          </p:nvCxnSpPr>
          <p:spPr>
            <a:xfrm flipV="1">
              <a:off x="-3733361" y="4878967"/>
              <a:ext cx="49508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/>
            <p:cNvSpPr txBox="1"/>
            <p:nvPr/>
          </p:nvSpPr>
          <p:spPr>
            <a:xfrm>
              <a:off x="-6242063" y="5056274"/>
              <a:ext cx="681324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Order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-4997745" y="4977606"/>
              <a:ext cx="1182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Pay by credit card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-3596661" y="4977606"/>
              <a:ext cx="1320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credit history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-4618613" y="5816810"/>
              <a:ext cx="1656884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inventory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-4429185" y="3984867"/>
              <a:ext cx="1341275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Arial Narrow" panose="020B0606020202030204" pitchFamily="34" charset="0"/>
                </a:rPr>
                <a:t>Pay by cash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-4370125" y="6764165"/>
              <a:ext cx="1025877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Re-check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-2088502" y="5056274"/>
              <a:ext cx="866837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Validate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-1037154" y="5057467"/>
              <a:ext cx="886809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Delivery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807536" y="2587470"/>
            <a:ext cx="2100326" cy="1513183"/>
            <a:chOff x="1807536" y="2587470"/>
            <a:chExt cx="2100326" cy="1513183"/>
          </a:xfrm>
        </p:grpSpPr>
        <p:sp>
          <p:nvSpPr>
            <p:cNvPr id="59" name="矩形 58"/>
            <p:cNvSpPr/>
            <p:nvPr/>
          </p:nvSpPr>
          <p:spPr>
            <a:xfrm>
              <a:off x="1807536" y="3189665"/>
              <a:ext cx="221156" cy="23206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3686706" y="3868586"/>
              <a:ext cx="221156" cy="23206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E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3037728" y="2587470"/>
              <a:ext cx="221156" cy="23206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C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5595094" y="3183315"/>
            <a:ext cx="221156" cy="2320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F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383862" y="2586809"/>
            <a:ext cx="221156" cy="2320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7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61911">
        <p:fade/>
      </p:transition>
    </mc:Choice>
    <mc:Fallback xmlns="">
      <p:transition advTm="619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" grpId="0"/>
      <p:bldP spid="63" grpId="0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Possible Recoveries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27355"/>
            <a:ext cx="7785465" cy="5230563"/>
          </a:xfrm>
        </p:spPr>
        <p:txBody>
          <a:bodyPr>
            <a:normAutofit/>
          </a:bodyPr>
          <a:lstStyle/>
          <a:p>
            <a:r>
              <a:rPr lang="en-US" altLang="zh-CN" sz="2000" b="1" dirty="0" smtClean="0"/>
              <a:t>Multiple Possible </a:t>
            </a:r>
            <a:r>
              <a:rPr lang="en-US" altLang="zh-CN" sz="2000" b="1" dirty="0"/>
              <a:t>R</a:t>
            </a:r>
            <a:r>
              <a:rPr lang="en-US" altLang="zh-CN" sz="2000" b="1" dirty="0" smtClean="0"/>
              <a:t>ecoveries</a:t>
            </a:r>
          </a:p>
          <a:p>
            <a:pPr lvl="1"/>
            <a:endParaRPr lang="en-US" altLang="zh-CN" sz="2000" dirty="0" smtClean="0"/>
          </a:p>
          <a:p>
            <a:pPr lvl="1"/>
            <a:endParaRPr lang="en-US" altLang="zh-CN" sz="2000" dirty="0" smtClean="0"/>
          </a:p>
          <a:p>
            <a:pPr marL="457200" lvl="1" indent="0">
              <a:buNone/>
            </a:pPr>
            <a:endParaRPr lang="en-US" altLang="zh-CN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altLang="zh-CN" sz="20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zh-CN" sz="2000" b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8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815980" y="4614615"/>
            <a:ext cx="30270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Loop </a:t>
            </a:r>
            <a:r>
              <a:rPr lang="en-US" altLang="zh-CN" sz="2000" dirty="0"/>
              <a:t>structures:</a:t>
            </a:r>
            <a:endParaRPr lang="en-US" altLang="zh-CN" sz="2000" b="1" dirty="0"/>
          </a:p>
          <a:p>
            <a:r>
              <a:rPr lang="pt-BR" altLang="zh-CN" sz="2000" dirty="0" smtClean="0"/>
              <a:t>To recover (</a:t>
            </a:r>
            <a:r>
              <a:rPr lang="pt-BR" altLang="zh-CN" sz="2000" dirty="0" smtClean="0">
                <a:solidFill>
                  <a:srgbClr val="00B050"/>
                </a:solidFill>
              </a:rPr>
              <a:t>AB</a:t>
            </a:r>
            <a:r>
              <a:rPr lang="en-US" altLang="zh-CN" sz="2000" dirty="0" smtClean="0"/>
              <a:t>,</a:t>
            </a:r>
            <a:r>
              <a:rPr lang="en-US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 smtClean="0"/>
              <a:t>), we have </a:t>
            </a:r>
            <a:r>
              <a:rPr lang="pt-BR" altLang="zh-CN" sz="2000" dirty="0" smtClean="0">
                <a:solidFill>
                  <a:srgbClr val="00B050"/>
                </a:solidFill>
              </a:rPr>
              <a:t>AB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 smtClean="0"/>
              <a:t>, </a:t>
            </a:r>
            <a:r>
              <a:rPr lang="pt-BR" altLang="zh-CN" sz="2000" dirty="0" smtClean="0">
                <a:solidFill>
                  <a:srgbClr val="00B050"/>
                </a:solidFill>
              </a:rPr>
              <a:t>AB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EHE</a:t>
            </a:r>
            <a:r>
              <a:rPr lang="pt-BR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 smtClean="0"/>
              <a:t>, </a:t>
            </a:r>
            <a:r>
              <a:rPr lang="pt-BR" altLang="zh-CN" sz="2000" dirty="0" smtClean="0">
                <a:solidFill>
                  <a:srgbClr val="00B050"/>
                </a:solidFill>
              </a:rPr>
              <a:t>AB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EHEHE</a:t>
            </a:r>
            <a:r>
              <a:rPr lang="pt-BR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 smtClean="0"/>
              <a:t>...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8059232" y="6557918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238714" y="4604380"/>
            <a:ext cx="30270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Choice structures:</a:t>
            </a:r>
          </a:p>
          <a:p>
            <a:r>
              <a:rPr lang="pt-BR" altLang="zh-CN" sz="2000" dirty="0" smtClean="0"/>
              <a:t>To recover (</a:t>
            </a:r>
            <a:r>
              <a:rPr lang="pt-BR" altLang="zh-CN" sz="2000" dirty="0" smtClean="0">
                <a:solidFill>
                  <a:srgbClr val="00B050"/>
                </a:solidFill>
              </a:rPr>
              <a:t>AE</a:t>
            </a:r>
            <a:r>
              <a:rPr lang="en-US" altLang="zh-CN" sz="2000" dirty="0" smtClean="0"/>
              <a:t>,</a:t>
            </a:r>
            <a:r>
              <a:rPr lang="en-US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 smtClean="0"/>
              <a:t>), </a:t>
            </a:r>
            <a:r>
              <a:rPr lang="pt-BR" altLang="zh-CN" sz="2000" dirty="0"/>
              <a:t>we have </a:t>
            </a:r>
            <a:r>
              <a:rPr lang="pt-BR" altLang="zh-CN" sz="2000" dirty="0" smtClean="0">
                <a:solidFill>
                  <a:srgbClr val="00B050"/>
                </a:solidFill>
              </a:rPr>
              <a:t>AE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pt-BR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/>
              <a:t>, </a:t>
            </a:r>
            <a:r>
              <a:rPr lang="pt-BR" altLang="zh-CN" sz="2000" dirty="0" smtClean="0">
                <a:solidFill>
                  <a:srgbClr val="00B050"/>
                </a:solidFill>
              </a:rPr>
              <a:t>AE</a:t>
            </a:r>
            <a:r>
              <a:rPr lang="pt-BR" altLang="zh-CN" sz="2000" dirty="0" smtClean="0">
                <a:solidFill>
                  <a:schemeClr val="bg2">
                    <a:lumMod val="50000"/>
                  </a:schemeClr>
                </a:solidFill>
              </a:rPr>
              <a:t>CD</a:t>
            </a:r>
            <a:r>
              <a:rPr lang="pt-BR" altLang="zh-CN" sz="2000" dirty="0" smtClean="0">
                <a:solidFill>
                  <a:srgbClr val="FF0000"/>
                </a:solidFill>
              </a:rPr>
              <a:t>F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33476" y="5908443"/>
            <a:ext cx="522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What is the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most likely </a:t>
            </a:r>
            <a:r>
              <a:rPr lang="en-US" altLang="zh-CN" sz="2400" b="1" dirty="0" smtClean="0"/>
              <a:t>recovery?</a:t>
            </a:r>
            <a:endParaRPr lang="en-US" altLang="zh-CN" sz="2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4173360" y="45429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02" name="组合 101"/>
          <p:cNvGrpSpPr/>
          <p:nvPr/>
        </p:nvGrpSpPr>
        <p:grpSpPr>
          <a:xfrm>
            <a:off x="1153935" y="1706060"/>
            <a:ext cx="6038850" cy="2857755"/>
            <a:chOff x="-6515642" y="3984867"/>
            <a:chExt cx="6397542" cy="3152806"/>
          </a:xfrm>
        </p:grpSpPr>
        <p:sp>
          <p:nvSpPr>
            <p:cNvPr id="103" name="矩形 102"/>
            <p:cNvSpPr/>
            <p:nvPr/>
          </p:nvSpPr>
          <p:spPr>
            <a:xfrm>
              <a:off x="-5965552" y="541825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-6515642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05" name="直接箭头连接符 104"/>
            <p:cNvCxnSpPr>
              <a:stCxn id="104" idx="6"/>
              <a:endCxn id="103" idx="1"/>
            </p:cNvCxnSpPr>
            <p:nvPr/>
          </p:nvCxnSpPr>
          <p:spPr>
            <a:xfrm>
              <a:off x="-6267992" y="5543112"/>
              <a:ext cx="302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椭圆 105"/>
            <p:cNvSpPr/>
            <p:nvPr/>
          </p:nvSpPr>
          <p:spPr>
            <a:xfrm>
              <a:off x="-5343525" y="4750953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-5343525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08" name="直接箭头连接符 107"/>
            <p:cNvCxnSpPr>
              <a:stCxn id="103" idx="3"/>
              <a:endCxn id="106" idx="2"/>
            </p:cNvCxnSpPr>
            <p:nvPr/>
          </p:nvCxnSpPr>
          <p:spPr>
            <a:xfrm flipV="1">
              <a:off x="-5731260" y="4882119"/>
              <a:ext cx="387735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箭头连接符 108"/>
            <p:cNvCxnSpPr>
              <a:stCxn id="103" idx="3"/>
              <a:endCxn id="107" idx="2"/>
            </p:cNvCxnSpPr>
            <p:nvPr/>
          </p:nvCxnSpPr>
          <p:spPr>
            <a:xfrm>
              <a:off x="-5731260" y="5546265"/>
              <a:ext cx="387735" cy="74227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矩形 109"/>
            <p:cNvSpPr/>
            <p:nvPr/>
          </p:nvSpPr>
          <p:spPr>
            <a:xfrm>
              <a:off x="-3974332" y="435218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-466050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112" name="矩形 111"/>
            <p:cNvSpPr/>
            <p:nvPr/>
          </p:nvSpPr>
          <p:spPr>
            <a:xfrm>
              <a:off x="-323827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-3974332" y="616367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114" name="矩形 113"/>
            <p:cNvSpPr/>
            <p:nvPr/>
          </p:nvSpPr>
          <p:spPr>
            <a:xfrm>
              <a:off x="-3974332" y="654972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H</a:t>
              </a:r>
              <a:endParaRPr lang="zh-CN" altLang="en-US" dirty="0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-1952110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F</a:t>
              </a:r>
              <a:endParaRPr lang="zh-CN" altLang="en-US" dirty="0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-2545540" y="4744648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-2551822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-911235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G</a:t>
              </a:r>
              <a:endParaRPr lang="zh-CN" altLang="en-US" dirty="0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-1410723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-365750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21" name="直接箭头连接符 120"/>
            <p:cNvCxnSpPr>
              <a:stCxn id="106" idx="7"/>
              <a:endCxn id="110" idx="1"/>
            </p:cNvCxnSpPr>
            <p:nvPr/>
          </p:nvCxnSpPr>
          <p:spPr>
            <a:xfrm flipV="1">
              <a:off x="-5132143" y="4480198"/>
              <a:ext cx="1157811" cy="30917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>
              <a:stCxn id="106" idx="6"/>
              <a:endCxn id="111" idx="1"/>
            </p:cNvCxnSpPr>
            <p:nvPr/>
          </p:nvCxnSpPr>
          <p:spPr>
            <a:xfrm flipV="1">
              <a:off x="-5095875" y="4878967"/>
              <a:ext cx="43537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箭头连接符 122"/>
            <p:cNvCxnSpPr>
              <a:stCxn id="110" idx="3"/>
              <a:endCxn id="116" idx="1"/>
            </p:cNvCxnSpPr>
            <p:nvPr/>
          </p:nvCxnSpPr>
          <p:spPr>
            <a:xfrm>
              <a:off x="-3740040" y="4480198"/>
              <a:ext cx="1230768" cy="30286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箭头连接符 123"/>
            <p:cNvCxnSpPr>
              <a:stCxn id="111" idx="3"/>
              <a:endCxn id="135" idx="2"/>
            </p:cNvCxnSpPr>
            <p:nvPr/>
          </p:nvCxnSpPr>
          <p:spPr>
            <a:xfrm>
              <a:off x="-4426210" y="4878967"/>
              <a:ext cx="44519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箭头连接符 124"/>
            <p:cNvCxnSpPr>
              <a:stCxn id="112" idx="3"/>
              <a:endCxn id="116" idx="2"/>
            </p:cNvCxnSpPr>
            <p:nvPr/>
          </p:nvCxnSpPr>
          <p:spPr>
            <a:xfrm flipV="1">
              <a:off x="-3003980" y="4875814"/>
              <a:ext cx="458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>
              <a:stCxn id="116" idx="6"/>
              <a:endCxn id="115" idx="1"/>
            </p:cNvCxnSpPr>
            <p:nvPr/>
          </p:nvCxnSpPr>
          <p:spPr>
            <a:xfrm>
              <a:off x="-2297890" y="4875814"/>
              <a:ext cx="345780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箭头连接符 126"/>
            <p:cNvCxnSpPr>
              <a:stCxn id="117" idx="7"/>
              <a:endCxn id="115" idx="1"/>
            </p:cNvCxnSpPr>
            <p:nvPr/>
          </p:nvCxnSpPr>
          <p:spPr>
            <a:xfrm flipV="1">
              <a:off x="-2340440" y="5539960"/>
              <a:ext cx="388330" cy="65582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箭头连接符 127"/>
            <p:cNvCxnSpPr>
              <a:stCxn id="113" idx="3"/>
              <a:endCxn id="117" idx="2"/>
            </p:cNvCxnSpPr>
            <p:nvPr/>
          </p:nvCxnSpPr>
          <p:spPr>
            <a:xfrm flipV="1">
              <a:off x="-3740040" y="6288535"/>
              <a:ext cx="1188218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箭头连接符 128"/>
            <p:cNvCxnSpPr>
              <a:stCxn id="107" idx="6"/>
              <a:endCxn id="113" idx="1"/>
            </p:cNvCxnSpPr>
            <p:nvPr/>
          </p:nvCxnSpPr>
          <p:spPr>
            <a:xfrm>
              <a:off x="-5095875" y="6288535"/>
              <a:ext cx="1121543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箭头连接符 129"/>
            <p:cNvCxnSpPr>
              <a:stCxn id="114" idx="1"/>
              <a:endCxn id="107" idx="5"/>
            </p:cNvCxnSpPr>
            <p:nvPr/>
          </p:nvCxnSpPr>
          <p:spPr>
            <a:xfrm flipH="1" flipV="1">
              <a:off x="-5132143" y="6381283"/>
              <a:ext cx="1157811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>
              <a:stCxn id="117" idx="3"/>
              <a:endCxn id="114" idx="3"/>
            </p:cNvCxnSpPr>
            <p:nvPr/>
          </p:nvCxnSpPr>
          <p:spPr>
            <a:xfrm flipH="1">
              <a:off x="-3740040" y="6381283"/>
              <a:ext cx="1224486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>
              <a:stCxn id="119" idx="6"/>
              <a:endCxn id="118" idx="1"/>
            </p:cNvCxnSpPr>
            <p:nvPr/>
          </p:nvCxnSpPr>
          <p:spPr>
            <a:xfrm flipV="1">
              <a:off x="-1163073" y="5539960"/>
              <a:ext cx="251838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15" idx="3"/>
              <a:endCxn id="119" idx="2"/>
            </p:cNvCxnSpPr>
            <p:nvPr/>
          </p:nvCxnSpPr>
          <p:spPr>
            <a:xfrm>
              <a:off x="-1717818" y="5539960"/>
              <a:ext cx="307095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18" idx="3"/>
              <a:endCxn id="120" idx="2"/>
            </p:cNvCxnSpPr>
            <p:nvPr/>
          </p:nvCxnSpPr>
          <p:spPr>
            <a:xfrm>
              <a:off x="-676943" y="5539960"/>
              <a:ext cx="31119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椭圆 134"/>
            <p:cNvSpPr/>
            <p:nvPr/>
          </p:nvSpPr>
          <p:spPr>
            <a:xfrm>
              <a:off x="-3981011" y="4754292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36" name="直接箭头连接符 135"/>
            <p:cNvCxnSpPr>
              <a:stCxn id="135" idx="6"/>
              <a:endCxn id="112" idx="1"/>
            </p:cNvCxnSpPr>
            <p:nvPr/>
          </p:nvCxnSpPr>
          <p:spPr>
            <a:xfrm flipV="1">
              <a:off x="-3733361" y="4878967"/>
              <a:ext cx="49508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文本框 45"/>
            <p:cNvSpPr txBox="1"/>
            <p:nvPr/>
          </p:nvSpPr>
          <p:spPr>
            <a:xfrm>
              <a:off x="-6242063" y="5056274"/>
              <a:ext cx="681324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Order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138" name="文本框 46"/>
            <p:cNvSpPr txBox="1"/>
            <p:nvPr/>
          </p:nvSpPr>
          <p:spPr>
            <a:xfrm>
              <a:off x="-4997745" y="4977606"/>
              <a:ext cx="1182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Pay by credit card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39" name="文本框 47"/>
            <p:cNvSpPr txBox="1"/>
            <p:nvPr/>
          </p:nvSpPr>
          <p:spPr>
            <a:xfrm>
              <a:off x="-3596661" y="4977606"/>
              <a:ext cx="1320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credit history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40" name="文本框 48"/>
            <p:cNvSpPr txBox="1"/>
            <p:nvPr/>
          </p:nvSpPr>
          <p:spPr>
            <a:xfrm>
              <a:off x="-4618613" y="5816810"/>
              <a:ext cx="1656884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inventory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41" name="文本框 49"/>
            <p:cNvSpPr txBox="1"/>
            <p:nvPr/>
          </p:nvSpPr>
          <p:spPr>
            <a:xfrm>
              <a:off x="-4429185" y="3984867"/>
              <a:ext cx="1341275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>
                  <a:latin typeface="Arial Narrow" panose="020B0606020202030204" pitchFamily="34" charset="0"/>
                </a:rPr>
                <a:t>Pay by cash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42" name="文本框 50"/>
            <p:cNvSpPr txBox="1"/>
            <p:nvPr/>
          </p:nvSpPr>
          <p:spPr>
            <a:xfrm>
              <a:off x="-4370125" y="6764165"/>
              <a:ext cx="1025877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Re-check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43" name="文本框 51"/>
            <p:cNvSpPr txBox="1"/>
            <p:nvPr/>
          </p:nvSpPr>
          <p:spPr>
            <a:xfrm>
              <a:off x="-2088502" y="5056274"/>
              <a:ext cx="866837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Validate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44" name="文本框 52"/>
            <p:cNvSpPr txBox="1"/>
            <p:nvPr/>
          </p:nvSpPr>
          <p:spPr>
            <a:xfrm>
              <a:off x="-1037154" y="5057467"/>
              <a:ext cx="886809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Delivery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71331" y="2998963"/>
            <a:ext cx="4009677" cy="914138"/>
            <a:chOff x="1673182" y="2998532"/>
            <a:chExt cx="4009677" cy="914138"/>
          </a:xfrm>
        </p:grpSpPr>
        <p:grpSp>
          <p:nvGrpSpPr>
            <p:cNvPr id="8" name="组合 7"/>
            <p:cNvGrpSpPr/>
            <p:nvPr/>
          </p:nvGrpSpPr>
          <p:grpSpPr>
            <a:xfrm>
              <a:off x="1673182" y="3004940"/>
              <a:ext cx="2100734" cy="907730"/>
              <a:chOff x="1673182" y="3004940"/>
              <a:chExt cx="2100734" cy="907730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1673182" y="3004940"/>
                <a:ext cx="221156" cy="232067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solidFill>
                      <a:srgbClr val="00B050"/>
                    </a:solidFill>
                  </a:rPr>
                  <a:t>A</a:t>
                </a:r>
                <a:endParaRPr lang="zh-CN" alt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3552760" y="3680603"/>
                <a:ext cx="221156" cy="232067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solidFill>
                      <a:srgbClr val="00B050"/>
                    </a:solidFill>
                  </a:rPr>
                  <a:t>E</a:t>
                </a:r>
                <a:endParaRPr lang="zh-CN" altLang="en-US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7" name="矩形 56"/>
            <p:cNvSpPr/>
            <p:nvPr/>
          </p:nvSpPr>
          <p:spPr>
            <a:xfrm>
              <a:off x="5461703" y="2998532"/>
              <a:ext cx="221156" cy="23206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F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0" name="矩形 59"/>
          <p:cNvSpPr/>
          <p:nvPr/>
        </p:nvSpPr>
        <p:spPr>
          <a:xfrm>
            <a:off x="3550909" y="2037251"/>
            <a:ext cx="221156" cy="232067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903554" y="2399931"/>
            <a:ext cx="1563645" cy="232067"/>
            <a:chOff x="2905405" y="2399500"/>
            <a:chExt cx="1563645" cy="232067"/>
          </a:xfrm>
        </p:grpSpPr>
        <p:sp>
          <p:nvSpPr>
            <p:cNvPr id="61" name="矩形 60"/>
            <p:cNvSpPr/>
            <p:nvPr/>
          </p:nvSpPr>
          <p:spPr>
            <a:xfrm>
              <a:off x="2905405" y="2399500"/>
              <a:ext cx="221156" cy="232067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C</a:t>
              </a:r>
              <a:endParaRPr lang="zh-CN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4247894" y="2399500"/>
              <a:ext cx="221156" cy="232067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D</a:t>
              </a:r>
              <a:endParaRPr lang="zh-CN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673183" y="2039051"/>
            <a:ext cx="4009576" cy="1198368"/>
            <a:chOff x="4343385" y="3364936"/>
            <a:chExt cx="4009576" cy="1198368"/>
          </a:xfrm>
        </p:grpSpPr>
        <p:sp>
          <p:nvSpPr>
            <p:cNvPr id="64" name="矩形 63"/>
            <p:cNvSpPr/>
            <p:nvPr/>
          </p:nvSpPr>
          <p:spPr>
            <a:xfrm>
              <a:off x="4343385" y="4331237"/>
              <a:ext cx="221156" cy="23206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6222963" y="3364936"/>
              <a:ext cx="221156" cy="23206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B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8131805" y="4325522"/>
              <a:ext cx="221156" cy="23206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F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552760" y="3680966"/>
            <a:ext cx="221156" cy="581987"/>
            <a:chOff x="4292340" y="3695743"/>
            <a:chExt cx="221156" cy="581987"/>
          </a:xfrm>
        </p:grpSpPr>
        <p:sp>
          <p:nvSpPr>
            <p:cNvPr id="68" name="矩形 67"/>
            <p:cNvSpPr/>
            <p:nvPr/>
          </p:nvSpPr>
          <p:spPr>
            <a:xfrm>
              <a:off x="4292340" y="3695743"/>
              <a:ext cx="221156" cy="232067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E</a:t>
              </a:r>
              <a:endParaRPr lang="zh-CN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4292340" y="4045663"/>
              <a:ext cx="221156" cy="232067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bg2">
                      <a:lumMod val="50000"/>
                    </a:schemeClr>
                  </a:solidFill>
                </a:rPr>
                <a:t>H</a:t>
              </a:r>
              <a:endParaRPr lang="zh-CN" alt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6236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53196">
        <p:fade/>
      </p:transition>
    </mc:Choice>
    <mc:Fallback xmlns="">
      <p:transition advTm="531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0" grpId="0" animBg="1"/>
      <p:bldP spid="60" grpId="1" animBg="1"/>
      <p:bldP spid="6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Minimum Recovery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356852"/>
            <a:ext cx="7785465" cy="45543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b="1" dirty="0" smtClean="0"/>
              <a:t>Intuition:</a:t>
            </a:r>
            <a:r>
              <a:rPr lang="en-US" altLang="zh-CN" sz="2000" dirty="0" smtClean="0"/>
              <a:t> Generally</a:t>
            </a:r>
            <a:r>
              <a:rPr lang="en-US" altLang="zh-CN" sz="2000" dirty="0"/>
              <a:t>, people </a:t>
            </a:r>
            <a:r>
              <a:rPr lang="en-US" altLang="zh-CN" sz="2000" dirty="0">
                <a:solidFill>
                  <a:srgbClr val="FF0000"/>
                </a:solidFill>
              </a:rPr>
              <a:t>try to make the minimum </a:t>
            </a:r>
            <a:r>
              <a:rPr lang="en-US" altLang="zh-CN" sz="2000" dirty="0" smtClean="0">
                <a:solidFill>
                  <a:srgbClr val="FF0000"/>
                </a:solidFill>
              </a:rPr>
              <a:t>mistakes</a:t>
            </a:r>
            <a:r>
              <a:rPr lang="en-US" altLang="zh-CN" sz="2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b="1" dirty="0" smtClean="0"/>
              <a:t>Principle: </a:t>
            </a:r>
            <a:r>
              <a:rPr lang="en-US" altLang="zh-CN" sz="2000" dirty="0" smtClean="0"/>
              <a:t>Follow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minimum change law </a:t>
            </a:r>
            <a:r>
              <a:rPr lang="en-US" altLang="zh-CN" sz="2000" dirty="0" smtClean="0"/>
              <a:t>in improving data quality.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Problem</a:t>
            </a:r>
            <a:r>
              <a:rPr lang="en-US" altLang="zh-CN" sz="2000" b="1" dirty="0"/>
              <a:t>: </a:t>
            </a:r>
            <a:r>
              <a:rPr lang="en-US" altLang="zh-CN" sz="2000" dirty="0"/>
              <a:t>The cost of a recovery, which is the </a:t>
            </a:r>
            <a:r>
              <a:rPr lang="en-US" altLang="zh-CN" sz="2000" dirty="0">
                <a:solidFill>
                  <a:srgbClr val="FF0000"/>
                </a:solidFill>
              </a:rPr>
              <a:t>number of inserted events </a:t>
            </a:r>
            <a:r>
              <a:rPr lang="en-US" altLang="zh-CN" sz="2000" dirty="0"/>
              <a:t>should be minimized</a:t>
            </a:r>
            <a:r>
              <a:rPr lang="en-US" altLang="zh-CN" sz="2000" dirty="0" smtClean="0"/>
              <a:t>.</a:t>
            </a:r>
            <a:endParaRPr lang="en-US" altLang="zh-CN" sz="2000" b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9</a:t>
            </a:fld>
            <a:r>
              <a:rPr lang="en-US" altLang="zh-CN" dirty="0" smtClean="0"/>
              <a:t>/23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059232" y="6539825"/>
            <a:ext cx="11384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VLDB 2013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5827" y="5557279"/>
            <a:ext cx="7013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CN" sz="2000" dirty="0" smtClean="0"/>
              <a:t>To </a:t>
            </a:r>
            <a:r>
              <a:rPr lang="pt-BR" altLang="zh-CN" sz="2000" dirty="0"/>
              <a:t>recover &lt;</a:t>
            </a:r>
            <a:r>
              <a:rPr lang="pt-BR" altLang="zh-CN" sz="2000" dirty="0">
                <a:solidFill>
                  <a:srgbClr val="00B050"/>
                </a:solidFill>
              </a:rPr>
              <a:t>AE</a:t>
            </a:r>
            <a:r>
              <a:rPr lang="pt-BR" altLang="zh-CN" sz="2000" dirty="0">
                <a:solidFill>
                  <a:srgbClr val="FF0000"/>
                </a:solidFill>
              </a:rPr>
              <a:t>F</a:t>
            </a:r>
            <a:r>
              <a:rPr lang="pt-BR" altLang="zh-CN" sz="2000" dirty="0"/>
              <a:t>G</a:t>
            </a:r>
            <a:r>
              <a:rPr lang="pt-BR" altLang="zh-CN" sz="2000" dirty="0" smtClean="0"/>
              <a:t>&gt;: &lt;</a:t>
            </a:r>
            <a:r>
              <a:rPr lang="pt-BR" altLang="zh-CN" sz="2000" dirty="0" smtClean="0">
                <a:solidFill>
                  <a:srgbClr val="00B050"/>
                </a:solidFill>
              </a:rPr>
              <a:t>AE</a:t>
            </a:r>
            <a:r>
              <a:rPr lang="pt-BR" altLang="zh-C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pt-BR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 smtClean="0"/>
              <a:t>G</a:t>
            </a:r>
            <a:r>
              <a:rPr lang="pt-BR" altLang="zh-CN" sz="2000" dirty="0"/>
              <a:t>&gt;</a:t>
            </a:r>
            <a:r>
              <a:rPr lang="zh-CN" altLang="en-US" sz="2000" dirty="0"/>
              <a:t> </a:t>
            </a:r>
            <a:r>
              <a:rPr lang="en-US" altLang="zh-CN" sz="2000" dirty="0"/>
              <a:t>is a minimum </a:t>
            </a:r>
            <a:r>
              <a:rPr lang="en-US" altLang="zh-CN" sz="2000" dirty="0" smtClean="0"/>
              <a:t>recovery, </a:t>
            </a:r>
            <a:r>
              <a:rPr lang="pt-BR" altLang="zh-CN" sz="2000" dirty="0" smtClean="0"/>
              <a:t>while &lt;</a:t>
            </a:r>
            <a:r>
              <a:rPr lang="pt-BR" altLang="zh-CN" sz="2000" dirty="0" smtClean="0">
                <a:solidFill>
                  <a:srgbClr val="00B050"/>
                </a:solidFill>
              </a:rPr>
              <a:t>AE</a:t>
            </a:r>
            <a:r>
              <a:rPr lang="pt-BR" altLang="zh-C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CD</a:t>
            </a:r>
            <a:r>
              <a:rPr lang="pt-BR" altLang="zh-CN" sz="2000" dirty="0" smtClean="0">
                <a:solidFill>
                  <a:srgbClr val="FF0000"/>
                </a:solidFill>
              </a:rPr>
              <a:t>F</a:t>
            </a:r>
            <a:r>
              <a:rPr lang="pt-BR" altLang="zh-CN" sz="2000" dirty="0" smtClean="0"/>
              <a:t>G</a:t>
            </a:r>
            <a:r>
              <a:rPr lang="pt-BR" altLang="zh-CN" sz="2000" dirty="0"/>
              <a:t>&gt;</a:t>
            </a:r>
            <a:r>
              <a:rPr lang="zh-CN" altLang="en-US" sz="2000" dirty="0"/>
              <a:t> </a:t>
            </a:r>
            <a:r>
              <a:rPr lang="en-US" altLang="zh-CN" sz="2000" dirty="0"/>
              <a:t>is </a:t>
            </a:r>
            <a:r>
              <a:rPr lang="en-US" altLang="zh-CN" sz="2000" dirty="0" smtClean="0"/>
              <a:t>not</a:t>
            </a:r>
            <a:r>
              <a:rPr lang="pt-BR" altLang="zh-CN" sz="2000" dirty="0" smtClean="0"/>
              <a:t>.</a:t>
            </a:r>
            <a:endParaRPr lang="en-US" altLang="zh-CN" sz="20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045827" y="3060700"/>
            <a:ext cx="5761373" cy="2496579"/>
            <a:chOff x="-6515642" y="3984867"/>
            <a:chExt cx="6397542" cy="3152806"/>
          </a:xfrm>
        </p:grpSpPr>
        <p:sp>
          <p:nvSpPr>
            <p:cNvPr id="11" name="矩形 10"/>
            <p:cNvSpPr/>
            <p:nvPr/>
          </p:nvSpPr>
          <p:spPr>
            <a:xfrm>
              <a:off x="-5965552" y="5418252"/>
              <a:ext cx="234292" cy="25602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A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-6515642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箭头连接符 12"/>
            <p:cNvCxnSpPr>
              <a:stCxn id="12" idx="6"/>
              <a:endCxn id="11" idx="1"/>
            </p:cNvCxnSpPr>
            <p:nvPr/>
          </p:nvCxnSpPr>
          <p:spPr>
            <a:xfrm>
              <a:off x="-6267992" y="5543112"/>
              <a:ext cx="302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-5343525" y="4750953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-5343525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16" name="直接箭头连接符 15"/>
            <p:cNvCxnSpPr>
              <a:stCxn id="11" idx="3"/>
              <a:endCxn id="14" idx="2"/>
            </p:cNvCxnSpPr>
            <p:nvPr/>
          </p:nvCxnSpPr>
          <p:spPr>
            <a:xfrm flipV="1">
              <a:off x="-5731260" y="4882119"/>
              <a:ext cx="387735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11" idx="3"/>
              <a:endCxn id="15" idx="2"/>
            </p:cNvCxnSpPr>
            <p:nvPr/>
          </p:nvCxnSpPr>
          <p:spPr>
            <a:xfrm>
              <a:off x="-5731260" y="5546265"/>
              <a:ext cx="387735" cy="742270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-3974332" y="4352184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B</a:t>
              </a:r>
              <a:endParaRPr lang="zh-CN" altLang="en-US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-466050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C</a:t>
              </a:r>
              <a:endParaRPr lang="zh-CN" altLang="en-US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-3238272" y="4750953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D</a:t>
              </a:r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-3974332" y="6163674"/>
              <a:ext cx="234292" cy="256027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B050"/>
                  </a:solidFill>
                </a:rPr>
                <a:t>E</a:t>
              </a:r>
              <a:endParaRPr lang="zh-CN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-3974332" y="6549721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H</a:t>
              </a:r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-1952110" y="5411946"/>
              <a:ext cx="234292" cy="25602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F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-2545540" y="4744648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-2551822" y="6157369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-911235" y="5411946"/>
              <a:ext cx="234292" cy="2560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G</a:t>
              </a:r>
              <a:endParaRPr lang="zh-CN" altLang="en-US" dirty="0"/>
            </a:p>
          </p:txBody>
        </p:sp>
        <p:sp>
          <p:nvSpPr>
            <p:cNvPr id="27" name="椭圆 26"/>
            <p:cNvSpPr/>
            <p:nvPr/>
          </p:nvSpPr>
          <p:spPr>
            <a:xfrm>
              <a:off x="-1410723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-365750" y="5411946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9" name="直接箭头连接符 28"/>
            <p:cNvCxnSpPr>
              <a:stCxn id="14" idx="7"/>
              <a:endCxn id="18" idx="1"/>
            </p:cNvCxnSpPr>
            <p:nvPr/>
          </p:nvCxnSpPr>
          <p:spPr>
            <a:xfrm flipV="1">
              <a:off x="-5132143" y="4480198"/>
              <a:ext cx="1157811" cy="30917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>
              <a:stCxn id="14" idx="6"/>
              <a:endCxn id="19" idx="1"/>
            </p:cNvCxnSpPr>
            <p:nvPr/>
          </p:nvCxnSpPr>
          <p:spPr>
            <a:xfrm flipV="1">
              <a:off x="-5095875" y="4878967"/>
              <a:ext cx="43537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18" idx="3"/>
              <a:endCxn id="24" idx="1"/>
            </p:cNvCxnSpPr>
            <p:nvPr/>
          </p:nvCxnSpPr>
          <p:spPr>
            <a:xfrm>
              <a:off x="-3740040" y="4480198"/>
              <a:ext cx="1230768" cy="302868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19" idx="3"/>
              <a:endCxn id="43" idx="2"/>
            </p:cNvCxnSpPr>
            <p:nvPr/>
          </p:nvCxnSpPr>
          <p:spPr>
            <a:xfrm>
              <a:off x="-4426210" y="4878967"/>
              <a:ext cx="44519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0" idx="3"/>
              <a:endCxn id="24" idx="2"/>
            </p:cNvCxnSpPr>
            <p:nvPr/>
          </p:nvCxnSpPr>
          <p:spPr>
            <a:xfrm flipV="1">
              <a:off x="-3003980" y="4875814"/>
              <a:ext cx="458440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4" idx="6"/>
              <a:endCxn id="23" idx="1"/>
            </p:cNvCxnSpPr>
            <p:nvPr/>
          </p:nvCxnSpPr>
          <p:spPr>
            <a:xfrm>
              <a:off x="-2297890" y="4875814"/>
              <a:ext cx="345780" cy="66414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25" idx="7"/>
              <a:endCxn id="23" idx="1"/>
            </p:cNvCxnSpPr>
            <p:nvPr/>
          </p:nvCxnSpPr>
          <p:spPr>
            <a:xfrm flipV="1">
              <a:off x="-2340440" y="5539960"/>
              <a:ext cx="388330" cy="655827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21" idx="3"/>
              <a:endCxn id="25" idx="2"/>
            </p:cNvCxnSpPr>
            <p:nvPr/>
          </p:nvCxnSpPr>
          <p:spPr>
            <a:xfrm flipV="1">
              <a:off x="-3740040" y="6288535"/>
              <a:ext cx="1188218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15" idx="6"/>
              <a:endCxn id="21" idx="1"/>
            </p:cNvCxnSpPr>
            <p:nvPr/>
          </p:nvCxnSpPr>
          <p:spPr>
            <a:xfrm>
              <a:off x="-5095875" y="6288535"/>
              <a:ext cx="1121543" cy="3153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22" idx="1"/>
              <a:endCxn id="15" idx="5"/>
            </p:cNvCxnSpPr>
            <p:nvPr/>
          </p:nvCxnSpPr>
          <p:spPr>
            <a:xfrm flipH="1" flipV="1">
              <a:off x="-5132143" y="6381283"/>
              <a:ext cx="1157811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25" idx="3"/>
              <a:endCxn id="22" idx="3"/>
            </p:cNvCxnSpPr>
            <p:nvPr/>
          </p:nvCxnSpPr>
          <p:spPr>
            <a:xfrm flipH="1">
              <a:off x="-3740040" y="6381283"/>
              <a:ext cx="1224486" cy="2964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27" idx="6"/>
              <a:endCxn id="26" idx="1"/>
            </p:cNvCxnSpPr>
            <p:nvPr/>
          </p:nvCxnSpPr>
          <p:spPr>
            <a:xfrm flipV="1">
              <a:off x="-1163073" y="5539960"/>
              <a:ext cx="251838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23" idx="3"/>
              <a:endCxn id="27" idx="2"/>
            </p:cNvCxnSpPr>
            <p:nvPr/>
          </p:nvCxnSpPr>
          <p:spPr>
            <a:xfrm>
              <a:off x="-1717818" y="5539960"/>
              <a:ext cx="307095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26" idx="3"/>
              <a:endCxn id="28" idx="2"/>
            </p:cNvCxnSpPr>
            <p:nvPr/>
          </p:nvCxnSpPr>
          <p:spPr>
            <a:xfrm>
              <a:off x="-676943" y="5539960"/>
              <a:ext cx="311193" cy="315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椭圆 42"/>
            <p:cNvSpPr/>
            <p:nvPr/>
          </p:nvSpPr>
          <p:spPr>
            <a:xfrm>
              <a:off x="-3981011" y="4754292"/>
              <a:ext cx="247650" cy="262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cxnSp>
          <p:nvCxnSpPr>
            <p:cNvPr id="44" name="直接箭头连接符 43"/>
            <p:cNvCxnSpPr>
              <a:stCxn id="43" idx="6"/>
              <a:endCxn id="20" idx="1"/>
            </p:cNvCxnSpPr>
            <p:nvPr/>
          </p:nvCxnSpPr>
          <p:spPr>
            <a:xfrm flipV="1">
              <a:off x="-3733361" y="4878967"/>
              <a:ext cx="495089" cy="6491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44"/>
            <p:cNvSpPr txBox="1"/>
            <p:nvPr/>
          </p:nvSpPr>
          <p:spPr>
            <a:xfrm>
              <a:off x="-6242063" y="5056274"/>
              <a:ext cx="681324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Order</a:t>
              </a:r>
              <a:endParaRPr lang="zh-CN" altLang="en-US" b="1" dirty="0">
                <a:latin typeface="Arial Narrow" panose="020B060602020203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-4997745" y="4977606"/>
              <a:ext cx="1182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Pay by credit card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-3596661" y="4977606"/>
              <a:ext cx="1320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credit history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-4618613" y="5816810"/>
              <a:ext cx="1656884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Check inventory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-4429185" y="3984867"/>
              <a:ext cx="1341275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Arial Narrow" panose="020B0606020202030204" pitchFamily="34" charset="0"/>
                </a:rPr>
                <a:t>Pay by cash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-4370125" y="6764165"/>
              <a:ext cx="1025877" cy="37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Re-check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-2088502" y="5056274"/>
              <a:ext cx="866837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Validate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-1037154" y="5057467"/>
              <a:ext cx="886809" cy="373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b="1" dirty="0" smtClean="0">
                  <a:latin typeface="Arial Narrow" panose="020B0606020202030204" pitchFamily="34" charset="0"/>
                </a:rPr>
                <a:t>Delivery</a:t>
              </a:r>
              <a:endParaRPr lang="zh-CN" altLang="en-US" sz="1600" b="1" dirty="0">
                <a:latin typeface="Arial Narrow" panose="020B060602020203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072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9126">
        <p:fade/>
      </p:transition>
    </mc:Choice>
    <mc:Fallback xmlns="">
      <p:transition advTm="391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0.1|14.2|8|3.3|3.2|6.2|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9.1|3|1.6|28.9|6.2|7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.9|12.2|21.1|3.5|4.9|4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5|22|1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8|16.5|1.1|4.6|9|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1.3|0.5|2|1.1|6.4|5.2|2.4|7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1|5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6.2|4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5|4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8|3.1|2.1|7.4|9.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6.6|2.6|7.2|2.2|8.3|11.5|6.4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5|9.7|1.7|10.1|4.7|2.4|26|7.5|7.7|4.9|11.2|6.7|7.5|4.2|3.8|13.7|13.3|4.1|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7.2|3.1|7.4|5.6|10.7|10.1|8.1|3.7|2.3|3.9|11.1|6.7|3.6|16.3|2.4|4.2|2.6|1.7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4|8.3|6.5|6.7|8.3|6.2|3.7|7.6|6.5|5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8.1|1.7|6.5|3.3|12.4|6.4|8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9|1.2|1.8|8.7|6.3|2.9|1.2|3.1|1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8.3|5.1|9.8|11.6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13.4|5.2|5.6|9.6|8.4|2.4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9.8|2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TC010220296[[fn=博大精深]]</Template>
  <TotalTime>13495</TotalTime>
  <Words>1782</Words>
  <Application>Microsoft Macintosh PowerPoint</Application>
  <PresentationFormat>On-screen Show (4:3)</PresentationFormat>
  <Paragraphs>608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 Narrow</vt:lpstr>
      <vt:lpstr>Calibri</vt:lpstr>
      <vt:lpstr>Cambria</vt:lpstr>
      <vt:lpstr>Microsoft YaHei UI</vt:lpstr>
      <vt:lpstr>Times New Roman</vt:lpstr>
      <vt:lpstr>Wingdings</vt:lpstr>
      <vt:lpstr>Wingdings 3</vt:lpstr>
      <vt:lpstr>宋体</vt:lpstr>
      <vt:lpstr>幼圆</vt:lpstr>
      <vt:lpstr>方正舒体</vt:lpstr>
      <vt:lpstr>黑体</vt:lpstr>
      <vt:lpstr>Arial</vt:lpstr>
      <vt:lpstr>Book</vt:lpstr>
      <vt:lpstr>Efficient Recovery of Missing Events</vt:lpstr>
      <vt:lpstr>Outline</vt:lpstr>
      <vt:lpstr>Event Data</vt:lpstr>
      <vt:lpstr>Process Specification</vt:lpstr>
      <vt:lpstr>Missing Events</vt:lpstr>
      <vt:lpstr>Meaning of Recovery</vt:lpstr>
      <vt:lpstr>Recovery of Missing Events</vt:lpstr>
      <vt:lpstr>Possible Recoveries</vt:lpstr>
      <vt:lpstr>Minimum Recovery</vt:lpstr>
      <vt:lpstr>Hardness and Related Work</vt:lpstr>
      <vt:lpstr>Outline</vt:lpstr>
      <vt:lpstr>1. Filling Gaps upon Causal Net</vt:lpstr>
      <vt:lpstr>2. The Branching Framework</vt:lpstr>
      <vt:lpstr>Pruning Methods</vt:lpstr>
      <vt:lpstr>3. Extension on Loops</vt:lpstr>
      <vt:lpstr>Outline</vt:lpstr>
      <vt:lpstr>Experiment Setting</vt:lpstr>
      <vt:lpstr>Experiments on Causal Net</vt:lpstr>
      <vt:lpstr>Experiments on Net with Choices</vt:lpstr>
      <vt:lpstr>Experiments on Net with Loops</vt:lpstr>
      <vt:lpstr>Conclusion</vt:lpstr>
      <vt:lpstr>Ongoing Work</vt:lpstr>
      <vt:lpstr>Q &amp;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Matching Heterogeneous Event Data</dc:title>
  <dc:creator>朱笑尘</dc:creator>
  <cp:lastModifiedBy>Shaoxu Song</cp:lastModifiedBy>
  <cp:revision>1758</cp:revision>
  <cp:lastPrinted>2013-08-19T08:56:49Z</cp:lastPrinted>
  <dcterms:created xsi:type="dcterms:W3CDTF">2013-05-19T10:34:27Z</dcterms:created>
  <dcterms:modified xsi:type="dcterms:W3CDTF">2015-07-25T09:16:02Z</dcterms:modified>
</cp:coreProperties>
</file>